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4.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5.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6.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707" r:id="rId5"/>
    <p:sldMasterId id="2147483740" r:id="rId6"/>
  </p:sldMasterIdLst>
  <p:notesMasterIdLst>
    <p:notesMasterId r:id="rId54"/>
  </p:notesMasterIdLst>
  <p:handoutMasterIdLst>
    <p:handoutMasterId r:id="rId55"/>
  </p:handoutMasterIdLst>
  <p:sldIdLst>
    <p:sldId id="845" r:id="rId7"/>
    <p:sldId id="1156" r:id="rId8"/>
    <p:sldId id="1216" r:id="rId9"/>
    <p:sldId id="1157" r:id="rId10"/>
    <p:sldId id="1106" r:id="rId11"/>
    <p:sldId id="1213" r:id="rId12"/>
    <p:sldId id="1211" r:id="rId13"/>
    <p:sldId id="1212" r:id="rId14"/>
    <p:sldId id="1214" r:id="rId15"/>
    <p:sldId id="1163" r:id="rId16"/>
    <p:sldId id="1164" r:id="rId17"/>
    <p:sldId id="1191" r:id="rId18"/>
    <p:sldId id="1167" r:id="rId19"/>
    <p:sldId id="1168" r:id="rId20"/>
    <p:sldId id="1169" r:id="rId21"/>
    <p:sldId id="1170" r:id="rId22"/>
    <p:sldId id="1184" r:id="rId23"/>
    <p:sldId id="1203" r:id="rId24"/>
    <p:sldId id="1204" r:id="rId25"/>
    <p:sldId id="1205" r:id="rId26"/>
    <p:sldId id="1206" r:id="rId27"/>
    <p:sldId id="1207" r:id="rId28"/>
    <p:sldId id="1208" r:id="rId29"/>
    <p:sldId id="1209" r:id="rId30"/>
    <p:sldId id="1171" r:id="rId31"/>
    <p:sldId id="1177" r:id="rId32"/>
    <p:sldId id="1192" r:id="rId33"/>
    <p:sldId id="1193" r:id="rId34"/>
    <p:sldId id="1194" r:id="rId35"/>
    <p:sldId id="1195" r:id="rId36"/>
    <p:sldId id="1196" r:id="rId37"/>
    <p:sldId id="1197" r:id="rId38"/>
    <p:sldId id="1198" r:id="rId39"/>
    <p:sldId id="1199" r:id="rId40"/>
    <p:sldId id="1200" r:id="rId41"/>
    <p:sldId id="1220" r:id="rId42"/>
    <p:sldId id="1222" r:id="rId43"/>
    <p:sldId id="1217" r:id="rId44"/>
    <p:sldId id="1218" r:id="rId45"/>
    <p:sldId id="1219" r:id="rId46"/>
    <p:sldId id="1215" r:id="rId47"/>
    <p:sldId id="1179" r:id="rId48"/>
    <p:sldId id="1180" r:id="rId49"/>
    <p:sldId id="1181" r:id="rId50"/>
    <p:sldId id="1182" r:id="rId51"/>
    <p:sldId id="1183" r:id="rId52"/>
    <p:sldId id="1210" r:id="rId53"/>
  </p:sldIdLst>
  <p:sldSz cx="9144000" cy="6858000" type="screen4x3"/>
  <p:notesSz cx="7099300" cy="10234613"/>
  <p:defaultTextStyle>
    <a:defPPr>
      <a:defRPr lang="th-TH"/>
    </a:defPPr>
    <a:lvl1pPr algn="l" rtl="0" fontAlgn="base">
      <a:spcBef>
        <a:spcPct val="0"/>
      </a:spcBef>
      <a:spcAft>
        <a:spcPct val="0"/>
      </a:spcAft>
      <a:defRPr sz="2800" kern="1200">
        <a:solidFill>
          <a:schemeClr val="tx1"/>
        </a:solidFill>
        <a:latin typeface="Times New Roman" pitchFamily="18" charset="0"/>
        <a:ea typeface="+mn-ea"/>
        <a:cs typeface="Angsana New" pitchFamily="18" charset="-34"/>
      </a:defRPr>
    </a:lvl1pPr>
    <a:lvl2pPr marL="457200" algn="l" rtl="0" fontAlgn="base">
      <a:spcBef>
        <a:spcPct val="0"/>
      </a:spcBef>
      <a:spcAft>
        <a:spcPct val="0"/>
      </a:spcAft>
      <a:defRPr sz="2800" kern="1200">
        <a:solidFill>
          <a:schemeClr val="tx1"/>
        </a:solidFill>
        <a:latin typeface="Times New Roman" pitchFamily="18" charset="0"/>
        <a:ea typeface="+mn-ea"/>
        <a:cs typeface="Angsana New" pitchFamily="18" charset="-34"/>
      </a:defRPr>
    </a:lvl2pPr>
    <a:lvl3pPr marL="914400" algn="l" rtl="0" fontAlgn="base">
      <a:spcBef>
        <a:spcPct val="0"/>
      </a:spcBef>
      <a:spcAft>
        <a:spcPct val="0"/>
      </a:spcAft>
      <a:defRPr sz="2800" kern="1200">
        <a:solidFill>
          <a:schemeClr val="tx1"/>
        </a:solidFill>
        <a:latin typeface="Times New Roman" pitchFamily="18" charset="0"/>
        <a:ea typeface="+mn-ea"/>
        <a:cs typeface="Angsana New" pitchFamily="18" charset="-34"/>
      </a:defRPr>
    </a:lvl3pPr>
    <a:lvl4pPr marL="1371600" algn="l" rtl="0" fontAlgn="base">
      <a:spcBef>
        <a:spcPct val="0"/>
      </a:spcBef>
      <a:spcAft>
        <a:spcPct val="0"/>
      </a:spcAft>
      <a:defRPr sz="2800" kern="1200">
        <a:solidFill>
          <a:schemeClr val="tx1"/>
        </a:solidFill>
        <a:latin typeface="Times New Roman" pitchFamily="18" charset="0"/>
        <a:ea typeface="+mn-ea"/>
        <a:cs typeface="Angsana New" pitchFamily="18" charset="-34"/>
      </a:defRPr>
    </a:lvl4pPr>
    <a:lvl5pPr marL="1828800" algn="l" rtl="0" fontAlgn="base">
      <a:spcBef>
        <a:spcPct val="0"/>
      </a:spcBef>
      <a:spcAft>
        <a:spcPct val="0"/>
      </a:spcAft>
      <a:defRPr sz="2800" kern="1200">
        <a:solidFill>
          <a:schemeClr val="tx1"/>
        </a:solidFill>
        <a:latin typeface="Times New Roman" pitchFamily="18" charset="0"/>
        <a:ea typeface="+mn-ea"/>
        <a:cs typeface="Angsana New" pitchFamily="18" charset="-34"/>
      </a:defRPr>
    </a:lvl5pPr>
    <a:lvl6pPr marL="2286000" algn="l" defTabSz="914400" rtl="0" eaLnBrk="1" latinLnBrk="0" hangingPunct="1">
      <a:defRPr sz="2800" kern="1200">
        <a:solidFill>
          <a:schemeClr val="tx1"/>
        </a:solidFill>
        <a:latin typeface="Times New Roman" pitchFamily="18" charset="0"/>
        <a:ea typeface="+mn-ea"/>
        <a:cs typeface="Angsana New" pitchFamily="18" charset="-34"/>
      </a:defRPr>
    </a:lvl6pPr>
    <a:lvl7pPr marL="2743200" algn="l" defTabSz="914400" rtl="0" eaLnBrk="1" latinLnBrk="0" hangingPunct="1">
      <a:defRPr sz="2800" kern="1200">
        <a:solidFill>
          <a:schemeClr val="tx1"/>
        </a:solidFill>
        <a:latin typeface="Times New Roman" pitchFamily="18" charset="0"/>
        <a:ea typeface="+mn-ea"/>
        <a:cs typeface="Angsana New" pitchFamily="18" charset="-34"/>
      </a:defRPr>
    </a:lvl7pPr>
    <a:lvl8pPr marL="3200400" algn="l" defTabSz="914400" rtl="0" eaLnBrk="1" latinLnBrk="0" hangingPunct="1">
      <a:defRPr sz="2800" kern="1200">
        <a:solidFill>
          <a:schemeClr val="tx1"/>
        </a:solidFill>
        <a:latin typeface="Times New Roman" pitchFamily="18" charset="0"/>
        <a:ea typeface="+mn-ea"/>
        <a:cs typeface="Angsana New" pitchFamily="18" charset="-34"/>
      </a:defRPr>
    </a:lvl8pPr>
    <a:lvl9pPr marL="3657600" algn="l" defTabSz="914400" rtl="0" eaLnBrk="1" latinLnBrk="0" hangingPunct="1">
      <a:defRPr sz="2800" kern="1200">
        <a:solidFill>
          <a:schemeClr val="tx1"/>
        </a:solidFill>
        <a:latin typeface="Times New Roman" pitchFamily="18" charset="0"/>
        <a:ea typeface="+mn-ea"/>
        <a:cs typeface="Angsana New" pitchFamily="18" charset="-34"/>
      </a:defRPr>
    </a:lvl9pPr>
  </p:defaultTextStyle>
  <p:extLst>
    <p:ext uri="{EFAFB233-063F-42B5-8137-9DF3F51BA10A}">
      <p15:sldGuideLst xmlns:p15="http://schemas.microsoft.com/office/powerpoint/2012/main">
        <p15:guide id="1" orient="horz" pos="2205" userDrawn="1">
          <p15:clr>
            <a:srgbClr val="A4A3A4"/>
          </p15:clr>
        </p15:guide>
        <p15:guide id="2" pos="2925" userDrawn="1">
          <p15:clr>
            <a:srgbClr val="A4A3A4"/>
          </p15:clr>
        </p15:guide>
      </p15:sldGuideLst>
    </p:ext>
    <p:ext uri="{2D200454-40CA-4A62-9FC3-DE9A4176ACB9}">
      <p15:notesGuideLst xmlns:p15="http://schemas.microsoft.com/office/powerpoint/2012/main">
        <p15:guide id="1" orient="horz" pos="3222">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 K" initials="KK" lastIdx="1" clrIdx="0">
    <p:extLst>
      <p:ext uri="{19B8F6BF-5375-455C-9EA6-DF929625EA0E}">
        <p15:presenceInfo xmlns:p15="http://schemas.microsoft.com/office/powerpoint/2012/main" userId="454aa6f557d67888" providerId="Windows Live"/>
      </p:ext>
    </p:extLst>
  </p:cmAuthor>
  <p:cmAuthor id="2" name="Thepdanai Danswasvong" initials="TD" lastIdx="1" clrIdx="1">
    <p:extLst>
      <p:ext uri="{19B8F6BF-5375-455C-9EA6-DF929625EA0E}">
        <p15:presenceInfo xmlns:p15="http://schemas.microsoft.com/office/powerpoint/2012/main" userId="S-1-5-21-3688093862-408226984-3510031299-27656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B2A3"/>
    <a:srgbClr val="FFCCCC"/>
    <a:srgbClr val="3F3F3F"/>
    <a:srgbClr val="D0CECE"/>
    <a:srgbClr val="BD92DE"/>
    <a:srgbClr val="FF7C80"/>
    <a:srgbClr val="9AD3E9"/>
    <a:srgbClr val="E1DFDF"/>
    <a:srgbClr val="EAEFF7"/>
    <a:srgbClr val="DC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38" autoAdjust="0"/>
    <p:restoredTop sz="94364" autoAdjust="0"/>
  </p:normalViewPr>
  <p:slideViewPr>
    <p:cSldViewPr>
      <p:cViewPr varScale="1">
        <p:scale>
          <a:sx n="66" d="100"/>
          <a:sy n="66" d="100"/>
        </p:scale>
        <p:origin x="1508" y="32"/>
      </p:cViewPr>
      <p:guideLst>
        <p:guide orient="horz" pos="2205"/>
        <p:guide pos="2925"/>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1" d="100"/>
          <a:sy n="51" d="100"/>
        </p:scale>
        <p:origin x="-1980" y="-108"/>
      </p:cViewPr>
      <p:guideLst>
        <p:guide orient="horz" pos="3222"/>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Users\Korkiat.s\KASIKORNBANKGROUP\Nut%20Trathitephun%20-%20Kbank%20China\04.%20Credit%20Risk%20Model\B-score\0.%20DPD%20pattern.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D:\Users\Korkiat.s\KASIKORNBANKGROUP\Nut%20Trathitephun%20-%20Kbank%20China\04.%20Credit%20Risk%20Model\B-score\0.%20DPD%20pattern.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D:\Users\Korkiat.s\KASIKORNBANKGROUP\Nut%20Trathitephun%20-%20Kbank%20China\04.%20Credit%20Risk%20Model\B-score\0.%20DPD%20pattern.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D:\Users\Korkiat.s\KASIKORNBANKGROUP\Nut%20Trathitephun%20-%20Kbank%20China\04.%20Credit%20Risk%20Model\B-score\0.%20DPD%20pattern.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D:\Users\Korkiat.s\KASIKORNBANKGROUP\Nut%20Trathitephun%20-%20Kbank%20China\04.%20Credit%20Risk%20Model\B-score\0.%20DPD%20pattern.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D:\Users\Korkiat.s\KASIKORNBANKGROUP\Nut%20Trathitephun%20-%20Kbank%20China\04.%20Credit%20Risk%20Model\B-score\0.%20DPD%20pattern.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D:\Users\Korkiat.s\KASIKORNBANKGROUP\Nut%20Trathitephun%20-%20Kbank%20China\04.%20Credit%20Risk%20Model\B-score\0.%20DPD%20pattern.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D:\Users\Korkiat.s\KASIKORNBANKGROUP\Nut%20Trathitephun%20-%20Kbank%20China\04.%20Credit%20Risk%20Model\B-score\0.%20DPD%20pattern.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D:\Users\korkiat.s\KASIKORNBANKGROUP\Nut%20Trathitephun%20-%20Kbank%20China\04.%20Credit%20Risk%20Model\B-score%20-%20new\5.%20data_for_model%20-%20current%20DPD%20less%20than%2031%20+%20portfolio%20analysis.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D:\Users\korkiat.s\KASIKORNBANKGROUP\Nut%20Trathitephun%20-%20Kbank%20China\04.%20Credit%20Risk%20Model\B-score%20-%20new\5.%20data_for_model%20-%20current%20DPD%20less%20than%2031%20+%20portfolio%20analysis.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D:\Users\korkiat.s\KASIKORNBANKGROUP\Nut%20Trathitephun%20-%20Kbank%20China\04.%20Credit%20Risk%20Model\B-score%20-%20new\5.%20data_for_model%20-%20current%20DPD%20less%20than%2031%20+%20portfolio%20analysis.xlsx" TargetMode="External"/><Relationship Id="rId2" Type="http://schemas.microsoft.com/office/2011/relationships/chartColorStyle" Target="colors20.xml"/><Relationship Id="rId1" Type="http://schemas.microsoft.com/office/2011/relationships/chartStyle" Target="style20.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D:\Song\P'KAY\Education%20loan\Marter_file_Education%20loan_V2_01072020.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4.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D:\Song\P'KAY\Education%20loan\Marter_file_Education%20loan_V2_01072020.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D:\Song\P'KAY\Education%20loan\Master_Loan%20Channel_Education%20loan_V4_2020.xlsx" TargetMode="External"/></Relationships>
</file>

<file path=ppt/charts/_rels/chart9.xml.rels><?xml version="1.0" encoding="UTF-8" standalone="yes"?>
<Relationships xmlns="http://schemas.openxmlformats.org/package/2006/relationships"><Relationship Id="rId3" Type="http://schemas.openxmlformats.org/officeDocument/2006/relationships/oleObject" Target="file:///D:\KASIKORNBANKGROUP\Nut%20Trathitephun%20-%20Kbank%20China\04.%20Credit%20Risk%20Model\B-score%20-%20new\Result\score_distribution_wcd_bscore%202.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barChart>
        <c:barDir val="col"/>
        <c:grouping val="stacked"/>
        <c:varyColors val="0"/>
        <c:ser>
          <c:idx val="1"/>
          <c:order val="1"/>
          <c:tx>
            <c:strRef>
              <c:f>Sheet1!$A$27</c:f>
              <c:strCache>
                <c:ptCount val="1"/>
                <c:pt idx="0">
                  <c:v>Retail Loan Out.</c:v>
                </c:pt>
              </c:strCache>
            </c:strRef>
          </c:tx>
          <c:spPr>
            <a:solidFill>
              <a:schemeClr val="accent6">
                <a:shade val="76000"/>
              </a:schemeClr>
            </a:solidFill>
            <a:ln>
              <a:noFill/>
            </a:ln>
            <a:effectLst/>
          </c:spPr>
          <c:invertIfNegative val="0"/>
          <c:dPt>
            <c:idx val="2"/>
            <c:invertIfNegative val="0"/>
            <c:bubble3D val="0"/>
            <c:spPr>
              <a:solidFill>
                <a:schemeClr val="accent6">
                  <a:shade val="76000"/>
                </a:schemeClr>
              </a:solidFill>
              <a:ln>
                <a:noFill/>
              </a:ln>
              <a:effectLst/>
            </c:spPr>
            <c:extLst>
              <c:ext xmlns:c16="http://schemas.microsoft.com/office/drawing/2014/chart" uri="{C3380CC4-5D6E-409C-BE32-E72D297353CC}">
                <c16:uniqueId val="{00000001-D996-4456-99BC-6AC0424F5E08}"/>
              </c:ext>
            </c:extLst>
          </c:dPt>
          <c:dPt>
            <c:idx val="3"/>
            <c:invertIfNegative val="0"/>
            <c:bubble3D val="0"/>
            <c:spPr>
              <a:solidFill>
                <a:schemeClr val="accent6">
                  <a:shade val="76000"/>
                </a:schemeClr>
              </a:solidFill>
              <a:ln>
                <a:noFill/>
              </a:ln>
              <a:effectLst/>
            </c:spPr>
            <c:extLst>
              <c:ext xmlns:c16="http://schemas.microsoft.com/office/drawing/2014/chart" uri="{C3380CC4-5D6E-409C-BE32-E72D297353CC}">
                <c16:uniqueId val="{00000003-D996-4456-99BC-6AC0424F5E08}"/>
              </c:ext>
            </c:extLst>
          </c:dPt>
          <c:dPt>
            <c:idx val="4"/>
            <c:invertIfNegative val="0"/>
            <c:bubble3D val="0"/>
            <c:spPr>
              <a:solidFill>
                <a:schemeClr val="accent6">
                  <a:shade val="76000"/>
                </a:schemeClr>
              </a:solidFill>
              <a:ln>
                <a:noFill/>
              </a:ln>
              <a:effectLst/>
            </c:spPr>
            <c:extLst>
              <c:ext xmlns:c16="http://schemas.microsoft.com/office/drawing/2014/chart" uri="{C3380CC4-5D6E-409C-BE32-E72D297353CC}">
                <c16:uniqueId val="{00000005-D996-4456-99BC-6AC0424F5E08}"/>
              </c:ext>
            </c:extLst>
          </c:dPt>
          <c:dPt>
            <c:idx val="5"/>
            <c:invertIfNegative val="0"/>
            <c:bubble3D val="0"/>
            <c:spPr>
              <a:solidFill>
                <a:schemeClr val="accent6">
                  <a:shade val="76000"/>
                </a:schemeClr>
              </a:solidFill>
              <a:ln>
                <a:noFill/>
              </a:ln>
              <a:effectLst/>
            </c:spPr>
            <c:extLst>
              <c:ext xmlns:c16="http://schemas.microsoft.com/office/drawing/2014/chart" uri="{C3380CC4-5D6E-409C-BE32-E72D297353CC}">
                <c16:uniqueId val="{00000007-D996-4456-99BC-6AC0424F5E08}"/>
              </c:ext>
            </c:extLst>
          </c:dPt>
          <c:dLbls>
            <c:dLbl>
              <c:idx val="0"/>
              <c:layout>
                <c:manualLayout>
                  <c:x val="7.5757575757575898E-3"/>
                  <c:y val="-4.0548910926494812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8-D996-4456-99BC-6AC0424F5E08}"/>
                </c:ext>
              </c:extLst>
            </c:dLbl>
            <c:dLbl>
              <c:idx val="1"/>
              <c:layout>
                <c:manualLayout>
                  <c:x val="0"/>
                  <c:y val="-4.561752479230656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9-D996-4456-99BC-6AC0424F5E08}"/>
                </c:ext>
              </c:extLst>
            </c:dLbl>
            <c:dLbl>
              <c:idx val="2"/>
              <c:layout>
                <c:manualLayout>
                  <c:x val="0"/>
                  <c:y val="-7.0960594121365766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D996-4456-99BC-6AC0424F5E08}"/>
                </c:ext>
              </c:extLst>
            </c:dLbl>
            <c:dLbl>
              <c:idx val="3"/>
              <c:layout>
                <c:manualLayout>
                  <c:x val="-1.1110982756090176E-16"/>
                  <c:y val="-0.14192118824273153"/>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D996-4456-99BC-6AC0424F5E08}"/>
                </c:ext>
              </c:extLst>
            </c:dLbl>
            <c:dLbl>
              <c:idx val="4"/>
              <c:layout>
                <c:manualLayout>
                  <c:x val="3.0303030303029193E-3"/>
                  <c:y val="-0.24836207942478017"/>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D996-4456-99BC-6AC0424F5E08}"/>
                </c:ext>
              </c:extLst>
            </c:dLbl>
            <c:dLbl>
              <c:idx val="5"/>
              <c:layout>
                <c:manualLayout>
                  <c:x val="-1.1110982756090176E-16"/>
                  <c:y val="-0.33452851514358151"/>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7-D996-4456-99BC-6AC0424F5E08}"/>
                </c:ext>
              </c:extLst>
            </c:dLbl>
            <c:spPr>
              <a:noFill/>
              <a:ln>
                <a:noFill/>
              </a:ln>
              <a:effectLst/>
            </c:spPr>
            <c:txPr>
              <a:bodyPr rot="0" spcFirstLastPara="1" vertOverflow="ellipsis" vert="horz" wrap="square" anchor="ctr" anchorCtr="1"/>
              <a:lstStyle/>
              <a:p>
                <a:pPr>
                  <a:defRPr sz="1200" b="0" i="0" u="none" strike="noStrike" kern="1200" baseline="0">
                    <a:solidFill>
                      <a:schemeClr val="accent6"/>
                    </a:solidFill>
                    <a:latin typeface="Arial" panose="020B0604020202020204" pitchFamily="34" charset="0"/>
                    <a:ea typeface="+mn-ea"/>
                    <a:cs typeface="Arial" panose="020B0604020202020204" pitchFamily="34" charset="0"/>
                  </a:defRPr>
                </a:pPr>
                <a:endParaRPr lang="th-TH"/>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Sheet1!$B$22:$G$22</c:f>
              <c:numCache>
                <c:formatCode>General</c:formatCode>
                <c:ptCount val="6"/>
                <c:pt idx="0">
                  <c:v>2020</c:v>
                </c:pt>
                <c:pt idx="1">
                  <c:v>2021</c:v>
                </c:pt>
                <c:pt idx="2">
                  <c:v>2022</c:v>
                </c:pt>
                <c:pt idx="3">
                  <c:v>2023</c:v>
                </c:pt>
                <c:pt idx="4">
                  <c:v>2024</c:v>
                </c:pt>
                <c:pt idx="5">
                  <c:v>2025</c:v>
                </c:pt>
              </c:numCache>
            </c:numRef>
          </c:cat>
          <c:val>
            <c:numRef>
              <c:f>Sheet1!$B$27:$G$27</c:f>
              <c:numCache>
                <c:formatCode>0</c:formatCode>
                <c:ptCount val="6"/>
                <c:pt idx="0">
                  <c:v>0.5</c:v>
                </c:pt>
                <c:pt idx="1">
                  <c:v>2.7</c:v>
                </c:pt>
                <c:pt idx="2">
                  <c:v>9</c:v>
                </c:pt>
                <c:pt idx="3">
                  <c:v>17</c:v>
                </c:pt>
                <c:pt idx="4">
                  <c:v>35</c:v>
                </c:pt>
                <c:pt idx="5">
                  <c:v>52.8</c:v>
                </c:pt>
              </c:numCache>
            </c:numRef>
          </c:val>
          <c:extLst>
            <c:ext xmlns:c16="http://schemas.microsoft.com/office/drawing/2014/chart" uri="{C3380CC4-5D6E-409C-BE32-E72D297353CC}">
              <c16:uniqueId val="{0000000A-D996-4456-99BC-6AC0424F5E08}"/>
            </c:ext>
          </c:extLst>
        </c:ser>
        <c:dLbls>
          <c:showLegendKey val="0"/>
          <c:showVal val="0"/>
          <c:showCatName val="0"/>
          <c:showSerName val="0"/>
          <c:showPercent val="0"/>
          <c:showBubbleSize val="0"/>
        </c:dLbls>
        <c:gapWidth val="150"/>
        <c:overlap val="100"/>
        <c:axId val="398989568"/>
        <c:axId val="398984864"/>
      </c:barChart>
      <c:lineChart>
        <c:grouping val="standard"/>
        <c:varyColors val="0"/>
        <c:ser>
          <c:idx val="0"/>
          <c:order val="0"/>
          <c:tx>
            <c:strRef>
              <c:f>Sheet1!$A$26</c:f>
              <c:strCache>
                <c:ptCount val="1"/>
                <c:pt idx="0">
                  <c:v>Revenue</c:v>
                </c:pt>
              </c:strCache>
            </c:strRef>
          </c:tx>
          <c:spPr>
            <a:ln w="28575" cap="rnd">
              <a:solidFill>
                <a:schemeClr val="accent6">
                  <a:tint val="77000"/>
                </a:schemeClr>
              </a:solidFill>
              <a:round/>
            </a:ln>
            <a:effectLst/>
          </c:spPr>
          <c:marker>
            <c:symbol val="none"/>
          </c:marker>
          <c:dLbls>
            <c:dLbl>
              <c:idx val="0"/>
              <c:layout>
                <c:manualLayout>
                  <c:x val="6.2808486415624771E-3"/>
                  <c:y val="-4.923642828869295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B-D996-4456-99BC-6AC0424F5E08}"/>
                </c:ext>
              </c:extLst>
            </c:dLbl>
            <c:dLbl>
              <c:idx val="1"/>
              <c:layout>
                <c:manualLayout>
                  <c:x val="1.3471183948623589E-2"/>
                  <c:y val="-5.3870080185594284E-2"/>
                </c:manualLayout>
              </c:layout>
              <c:tx>
                <c:rich>
                  <a:bodyPr/>
                  <a:lstStyle/>
                  <a:p>
                    <a:r>
                      <a:rPr lang="en-US" dirty="0" smtClean="0"/>
                      <a:t>90</a:t>
                    </a:r>
                    <a:endParaRPr lang="en-US" dirty="0"/>
                  </a:p>
                </c:rich>
              </c:tx>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C-D996-4456-99BC-6AC0424F5E08}"/>
                </c:ext>
              </c:extLst>
            </c:dLbl>
            <c:dLbl>
              <c:idx val="2"/>
              <c:layout>
                <c:manualLayout>
                  <c:x val="1.341616470363364E-2"/>
                  <c:y val="-5.835873661651151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D-D996-4456-99BC-6AC0424F5E08}"/>
                </c:ext>
              </c:extLst>
            </c:dLbl>
            <c:dLbl>
              <c:idx val="3"/>
              <c:layout>
                <c:manualLayout>
                  <c:x val="-4.5572007889636097E-3"/>
                  <c:y val="-9.8617852043369925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E-D996-4456-99BC-6AC0424F5E08}"/>
                </c:ext>
              </c:extLst>
            </c:dLbl>
            <c:dLbl>
              <c:idx val="4"/>
              <c:layout>
                <c:manualLayout>
                  <c:x val="1.6556589024414821E-2"/>
                  <c:y val="-0.16812883351147614"/>
                </c:manualLayout>
              </c:layout>
              <c:tx>
                <c:rich>
                  <a:bodyPr/>
                  <a:lstStyle/>
                  <a:p>
                    <a:r>
                      <a:rPr lang="en-US" dirty="0" smtClean="0"/>
                      <a:t>1,422</a:t>
                    </a:r>
                    <a:endParaRPr lang="en-US" dirty="0"/>
                  </a:p>
                </c:rich>
              </c:tx>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F-D996-4456-99BC-6AC0424F5E08}"/>
                </c:ext>
              </c:extLst>
            </c:dLbl>
            <c:dLbl>
              <c:idx val="5"/>
              <c:layout>
                <c:manualLayout>
                  <c:x val="1.0716141620278436E-2"/>
                  <c:y val="-6.6614173655719533E-2"/>
                </c:manualLayout>
              </c:layout>
              <c:tx>
                <c:rich>
                  <a:bodyPr/>
                  <a:lstStyle/>
                  <a:p>
                    <a:r>
                      <a:rPr lang="en-US" dirty="0" smtClean="0"/>
                      <a:t>3,513</a:t>
                    </a:r>
                    <a:endParaRPr lang="en-US" dirty="0"/>
                  </a:p>
                </c:rich>
              </c:tx>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10-D996-4456-99BC-6AC0424F5E08}"/>
                </c:ext>
              </c:extLst>
            </c:dLbl>
            <c:spPr>
              <a:noFill/>
              <a:ln>
                <a:noFill/>
              </a:ln>
              <a:effectLst/>
            </c:spPr>
            <c:txPr>
              <a:bodyPr rot="0" spcFirstLastPara="1" vertOverflow="ellipsis" vert="horz" wrap="square" anchor="ctr" anchorCtr="1"/>
              <a:lstStyle/>
              <a:p>
                <a:pPr>
                  <a:defRPr sz="1200" b="0" i="0" u="none" strike="noStrike" kern="1200" baseline="0">
                    <a:solidFill>
                      <a:schemeClr val="accent6">
                        <a:lumMod val="50000"/>
                      </a:schemeClr>
                    </a:solidFill>
                    <a:latin typeface="Arial" panose="020B0604020202020204" pitchFamily="34" charset="0"/>
                    <a:ea typeface="+mn-ea"/>
                    <a:cs typeface="Arial" panose="020B0604020202020204" pitchFamily="34" charset="0"/>
                  </a:defRPr>
                </a:pPr>
                <a:endParaRPr lang="th-TH"/>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Sheet1!$B$22:$G$22</c:f>
              <c:numCache>
                <c:formatCode>General</c:formatCode>
                <c:ptCount val="6"/>
                <c:pt idx="0">
                  <c:v>2020</c:v>
                </c:pt>
                <c:pt idx="1">
                  <c:v>2021</c:v>
                </c:pt>
                <c:pt idx="2">
                  <c:v>2022</c:v>
                </c:pt>
                <c:pt idx="3">
                  <c:v>2023</c:v>
                </c:pt>
                <c:pt idx="4">
                  <c:v>2024</c:v>
                </c:pt>
                <c:pt idx="5">
                  <c:v>2025</c:v>
                </c:pt>
              </c:numCache>
            </c:numRef>
          </c:cat>
          <c:val>
            <c:numRef>
              <c:f>Sheet1!$B$26:$G$26</c:f>
              <c:numCache>
                <c:formatCode>General</c:formatCode>
                <c:ptCount val="6"/>
                <c:pt idx="0">
                  <c:v>15</c:v>
                </c:pt>
                <c:pt idx="1">
                  <c:v>90.2</c:v>
                </c:pt>
                <c:pt idx="2">
                  <c:v>287</c:v>
                </c:pt>
                <c:pt idx="3">
                  <c:v>667</c:v>
                </c:pt>
                <c:pt idx="4">
                  <c:v>1422.7</c:v>
                </c:pt>
                <c:pt idx="5">
                  <c:v>2449.1999999999998</c:v>
                </c:pt>
              </c:numCache>
            </c:numRef>
          </c:val>
          <c:smooth val="0"/>
          <c:extLst>
            <c:ext xmlns:c16="http://schemas.microsoft.com/office/drawing/2014/chart" uri="{C3380CC4-5D6E-409C-BE32-E72D297353CC}">
              <c16:uniqueId val="{00000011-D996-4456-99BC-6AC0424F5E08}"/>
            </c:ext>
          </c:extLst>
        </c:ser>
        <c:dLbls>
          <c:showLegendKey val="0"/>
          <c:showVal val="0"/>
          <c:showCatName val="0"/>
          <c:showSerName val="0"/>
          <c:showPercent val="0"/>
          <c:showBubbleSize val="0"/>
        </c:dLbls>
        <c:marker val="1"/>
        <c:smooth val="0"/>
        <c:axId val="398986040"/>
        <c:axId val="398990352"/>
      </c:lineChart>
      <c:catAx>
        <c:axId val="398989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th-TH"/>
          </a:p>
        </c:txPr>
        <c:crossAx val="398984864"/>
        <c:crosses val="autoZero"/>
        <c:auto val="1"/>
        <c:lblAlgn val="ctr"/>
        <c:lblOffset val="100"/>
        <c:noMultiLvlLbl val="0"/>
      </c:catAx>
      <c:valAx>
        <c:axId val="3989848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accent6"/>
                    </a:solidFill>
                    <a:latin typeface="Arial" panose="020B0604020202020204" pitchFamily="34" charset="0"/>
                    <a:ea typeface="+mn-ea"/>
                    <a:cs typeface="Arial" panose="020B0604020202020204" pitchFamily="34" charset="0"/>
                  </a:defRPr>
                </a:pPr>
                <a:r>
                  <a:rPr lang="en-US" dirty="0">
                    <a:solidFill>
                      <a:schemeClr val="accent6"/>
                    </a:solidFill>
                  </a:rPr>
                  <a:t>Retail Portfolio BRMB</a:t>
                </a:r>
              </a:p>
            </c:rich>
          </c:tx>
          <c:layout/>
          <c:overlay val="0"/>
          <c:spPr>
            <a:noFill/>
            <a:ln>
              <a:noFill/>
            </a:ln>
            <a:effectLst/>
          </c:spPr>
          <c:txPr>
            <a:bodyPr rot="-5400000" spcFirstLastPara="1" vertOverflow="ellipsis" vert="horz" wrap="square" anchor="ctr" anchorCtr="1"/>
            <a:lstStyle/>
            <a:p>
              <a:pPr>
                <a:defRPr sz="1200" b="0" i="0" u="none" strike="noStrike" kern="1200" baseline="0">
                  <a:solidFill>
                    <a:schemeClr val="accent6"/>
                  </a:solidFill>
                  <a:latin typeface="Arial" panose="020B0604020202020204" pitchFamily="34" charset="0"/>
                  <a:ea typeface="+mn-ea"/>
                  <a:cs typeface="Arial" panose="020B0604020202020204" pitchFamily="34" charset="0"/>
                </a:defRPr>
              </a:pPr>
              <a:endParaRPr lang="th-TH"/>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accent6"/>
                </a:solidFill>
                <a:latin typeface="Arial" panose="020B0604020202020204" pitchFamily="34" charset="0"/>
                <a:ea typeface="+mn-ea"/>
                <a:cs typeface="Arial" panose="020B0604020202020204" pitchFamily="34" charset="0"/>
              </a:defRPr>
            </a:pPr>
            <a:endParaRPr lang="th-TH"/>
          </a:p>
        </c:txPr>
        <c:crossAx val="398989568"/>
        <c:crosses val="autoZero"/>
        <c:crossBetween val="between"/>
      </c:valAx>
      <c:valAx>
        <c:axId val="398990352"/>
        <c:scaling>
          <c:orientation val="minMax"/>
        </c:scaling>
        <c:delete val="0"/>
        <c:axPos val="r"/>
        <c:title>
          <c:tx>
            <c:rich>
              <a:bodyPr rot="-5400000" spcFirstLastPara="1" vertOverflow="ellipsis" vert="horz" wrap="square" anchor="ctr" anchorCtr="1"/>
              <a:lstStyle/>
              <a:p>
                <a:pPr>
                  <a:defRPr sz="1200" b="0" i="0" u="none" strike="noStrike" kern="1200" baseline="0">
                    <a:solidFill>
                      <a:schemeClr val="accent6">
                        <a:lumMod val="50000"/>
                      </a:schemeClr>
                    </a:solidFill>
                    <a:latin typeface="Arial" panose="020B0604020202020204" pitchFamily="34" charset="0"/>
                    <a:ea typeface="+mn-ea"/>
                    <a:cs typeface="Arial" panose="020B0604020202020204" pitchFamily="34" charset="0"/>
                  </a:defRPr>
                </a:pPr>
                <a:r>
                  <a:rPr lang="en-US" dirty="0">
                    <a:solidFill>
                      <a:schemeClr val="accent6">
                        <a:lumMod val="50000"/>
                      </a:schemeClr>
                    </a:solidFill>
                  </a:rPr>
                  <a:t>Revenue MRMB</a:t>
                </a:r>
              </a:p>
            </c:rich>
          </c:tx>
          <c:layout/>
          <c:overlay val="0"/>
          <c:spPr>
            <a:noFill/>
            <a:ln>
              <a:noFill/>
            </a:ln>
            <a:effectLst/>
          </c:spPr>
          <c:txPr>
            <a:bodyPr rot="-5400000" spcFirstLastPara="1" vertOverflow="ellipsis" vert="horz" wrap="square" anchor="ctr" anchorCtr="1"/>
            <a:lstStyle/>
            <a:p>
              <a:pPr>
                <a:defRPr sz="1200" b="0" i="0" u="none" strike="noStrike" kern="1200" baseline="0">
                  <a:solidFill>
                    <a:schemeClr val="accent6">
                      <a:lumMod val="50000"/>
                    </a:schemeClr>
                  </a:solidFill>
                  <a:latin typeface="Arial" panose="020B0604020202020204" pitchFamily="34" charset="0"/>
                  <a:ea typeface="+mn-ea"/>
                  <a:cs typeface="Arial" panose="020B0604020202020204" pitchFamily="34" charset="0"/>
                </a:defRPr>
              </a:pPr>
              <a:endParaRPr lang="th-TH"/>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accent6">
                    <a:lumMod val="50000"/>
                  </a:schemeClr>
                </a:solidFill>
                <a:latin typeface="Arial" panose="020B0604020202020204" pitchFamily="34" charset="0"/>
                <a:ea typeface="+mn-ea"/>
                <a:cs typeface="Arial" panose="020B0604020202020204" pitchFamily="34" charset="0"/>
              </a:defRPr>
            </a:pPr>
            <a:endParaRPr lang="th-TH"/>
          </a:p>
        </c:txPr>
        <c:crossAx val="398986040"/>
        <c:crosses val="max"/>
        <c:crossBetween val="between"/>
      </c:valAx>
      <c:catAx>
        <c:axId val="398986040"/>
        <c:scaling>
          <c:orientation val="minMax"/>
        </c:scaling>
        <c:delete val="1"/>
        <c:axPos val="b"/>
        <c:numFmt formatCode="General" sourceLinked="1"/>
        <c:majorTickMark val="none"/>
        <c:minorTickMark val="none"/>
        <c:tickLblPos val="nextTo"/>
        <c:crossAx val="398990352"/>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th-TH"/>
        </a:p>
      </c:txPr>
    </c:legend>
    <c:plotVisOnly val="1"/>
    <c:dispBlanksAs val="gap"/>
    <c:showDLblsOverMax val="0"/>
  </c:chart>
  <c:spPr>
    <a:noFill/>
    <a:ln>
      <a:noFill/>
    </a:ln>
    <a:effectLst/>
  </c:spPr>
  <c:txPr>
    <a:bodyPr/>
    <a:lstStyle/>
    <a:p>
      <a:pPr>
        <a:defRPr sz="1200">
          <a:latin typeface="Arial" panose="020B0604020202020204" pitchFamily="34" charset="0"/>
          <a:cs typeface="Arial" panose="020B0604020202020204" pitchFamily="34" charset="0"/>
        </a:defRPr>
      </a:pPr>
      <a:endParaRPr lang="th-TH"/>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0587139107611542"/>
          <c:y val="5.502990680446964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th-TH"/>
        </a:p>
      </c:txPr>
    </c:title>
    <c:autoTitleDeleted val="0"/>
    <c:plotArea>
      <c:layout/>
      <c:scatterChart>
        <c:scatterStyle val="lineMarker"/>
        <c:varyColors val="0"/>
        <c:ser>
          <c:idx val="13"/>
          <c:order val="13"/>
          <c:tx>
            <c:strRef>
              <c:f>Sheet3!$D$16</c:f>
              <c:strCache>
                <c:ptCount val="1"/>
                <c:pt idx="0">
                  <c:v>Early DLQ</c:v>
                </c:pt>
              </c:strCache>
              <c:extLst xmlns:c15="http://schemas.microsoft.com/office/drawing/2012/chart"/>
            </c:strRef>
          </c:tx>
          <c:spPr>
            <a:ln w="38100" cap="rnd">
              <a:solidFill>
                <a:schemeClr val="accent2">
                  <a:lumMod val="80000"/>
                  <a:lumOff val="20000"/>
                </a:schemeClr>
              </a:solidFill>
              <a:round/>
            </a:ln>
            <a:effectLst/>
          </c:spPr>
          <c:marker>
            <c:symbol val="none"/>
          </c:marker>
          <c:xVal>
            <c:strRef>
              <c:f>Sheet3!$E$2:$J$2</c:f>
              <c:strCache>
                <c:ptCount val="6"/>
                <c:pt idx="0">
                  <c:v>Month_1</c:v>
                </c:pt>
                <c:pt idx="1">
                  <c:v>Month_2</c:v>
                </c:pt>
                <c:pt idx="2">
                  <c:v>Month_3</c:v>
                </c:pt>
                <c:pt idx="3">
                  <c:v>Month_4</c:v>
                </c:pt>
                <c:pt idx="4">
                  <c:v>Month_5</c:v>
                </c:pt>
                <c:pt idx="5">
                  <c:v>Month_6</c:v>
                </c:pt>
              </c:strCache>
              <c:extLst xmlns:c15="http://schemas.microsoft.com/office/drawing/2012/chart"/>
            </c:strRef>
          </c:xVal>
          <c:yVal>
            <c:numRef>
              <c:f>Sheet3!$E$16:$J$16</c:f>
              <c:numCache>
                <c:formatCode>General</c:formatCode>
                <c:ptCount val="6"/>
                <c:pt idx="0">
                  <c:v>0</c:v>
                </c:pt>
                <c:pt idx="1">
                  <c:v>0</c:v>
                </c:pt>
                <c:pt idx="2">
                  <c:v>0</c:v>
                </c:pt>
                <c:pt idx="3">
                  <c:v>0</c:v>
                </c:pt>
                <c:pt idx="4">
                  <c:v>0</c:v>
                </c:pt>
                <c:pt idx="5">
                  <c:v>30</c:v>
                </c:pt>
              </c:numCache>
              <c:extLst xmlns:c15="http://schemas.microsoft.com/office/drawing/2012/chart"/>
            </c:numRef>
          </c:yVal>
          <c:smooth val="0"/>
          <c:extLst>
            <c:ext xmlns:c16="http://schemas.microsoft.com/office/drawing/2014/chart" uri="{C3380CC4-5D6E-409C-BE32-E72D297353CC}">
              <c16:uniqueId val="{00000000-1191-48E0-8D4F-C2DCEB5E211E}"/>
            </c:ext>
          </c:extLst>
        </c:ser>
        <c:dLbls>
          <c:showLegendKey val="0"/>
          <c:showVal val="0"/>
          <c:showCatName val="0"/>
          <c:showSerName val="0"/>
          <c:showPercent val="0"/>
          <c:showBubbleSize val="0"/>
        </c:dLbls>
        <c:axId val="471988392"/>
        <c:axId val="471990360"/>
        <c:extLst>
          <c:ext xmlns:c15="http://schemas.microsoft.com/office/drawing/2012/chart" uri="{02D57815-91ED-43cb-92C2-25804820EDAC}">
            <c15:filteredScatterSeries>
              <c15:ser>
                <c:idx val="0"/>
                <c:order val="0"/>
                <c:tx>
                  <c:strRef>
                    <c:extLst>
                      <c:ext uri="{02D57815-91ED-43cb-92C2-25804820EDAC}">
                        <c15:formulaRef>
                          <c15:sqref>Sheet3!$D$3</c15:sqref>
                        </c15:formulaRef>
                      </c:ext>
                    </c:extLst>
                    <c:strCache>
                      <c:ptCount val="1"/>
                      <c:pt idx="0">
                        <c:v>Clean</c:v>
                      </c:pt>
                    </c:strCache>
                  </c:strRef>
                </c:tx>
                <c:spPr>
                  <a:ln w="19050" cap="rnd">
                    <a:solidFill>
                      <a:schemeClr val="accent1"/>
                    </a:solidFill>
                    <a:round/>
                  </a:ln>
                  <a:effectLst/>
                </c:spPr>
                <c:marker>
                  <c:symbol val="none"/>
                </c:marker>
                <c:xVal>
                  <c:strRef>
                    <c:extLst>
                      <c:ex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c:ext uri="{02D57815-91ED-43cb-92C2-25804820EDAC}">
                        <c15:formulaRef>
                          <c15:sqref>Sheet3!$E$3:$J$3</c15:sqref>
                        </c15:formulaRef>
                      </c:ext>
                    </c:extLst>
                    <c:numCache>
                      <c:formatCode>General</c:formatCode>
                      <c:ptCount val="6"/>
                      <c:pt idx="0">
                        <c:v>0</c:v>
                      </c:pt>
                      <c:pt idx="1">
                        <c:v>0</c:v>
                      </c:pt>
                      <c:pt idx="2">
                        <c:v>0</c:v>
                      </c:pt>
                      <c:pt idx="3">
                        <c:v>0</c:v>
                      </c:pt>
                      <c:pt idx="4">
                        <c:v>0</c:v>
                      </c:pt>
                      <c:pt idx="5">
                        <c:v>0</c:v>
                      </c:pt>
                    </c:numCache>
                  </c:numRef>
                </c:yVal>
                <c:smooth val="0"/>
                <c:extLst>
                  <c:ext xmlns:c16="http://schemas.microsoft.com/office/drawing/2014/chart" uri="{C3380CC4-5D6E-409C-BE32-E72D297353CC}">
                    <c16:uniqueId val="{00000001-1191-48E0-8D4F-C2DCEB5E211E}"/>
                  </c:ext>
                </c:extLst>
              </c15:ser>
            </c15:filteredScatterSeries>
            <c15:filteredScatterSeries>
              <c15:ser>
                <c:idx val="1"/>
                <c:order val="1"/>
                <c:tx>
                  <c:strRef>
                    <c:extLst xmlns:c15="http://schemas.microsoft.com/office/drawing/2012/chart">
                      <c:ext xmlns:c15="http://schemas.microsoft.com/office/drawing/2012/chart" uri="{02D57815-91ED-43cb-92C2-25804820EDAC}">
                        <c15:formulaRef>
                          <c15:sqref>Sheet3!$D$4</c15:sqref>
                        </c15:formulaRef>
                      </c:ext>
                    </c:extLst>
                    <c:strCache>
                      <c:ptCount val="1"/>
                      <c:pt idx="0">
                        <c:v>Forgetful DLQ</c:v>
                      </c:pt>
                    </c:strCache>
                  </c:strRef>
                </c:tx>
                <c:spPr>
                  <a:ln w="19050" cap="rnd">
                    <a:solidFill>
                      <a:schemeClr val="accent2"/>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Sheet3!$E$4:$J$4</c15:sqref>
                        </c15:formulaRef>
                      </c:ext>
                    </c:extLst>
                    <c:numCache>
                      <c:formatCode>General</c:formatCode>
                      <c:ptCount val="6"/>
                      <c:pt idx="0">
                        <c:v>0</c:v>
                      </c:pt>
                      <c:pt idx="1">
                        <c:v>30</c:v>
                      </c:pt>
                      <c:pt idx="2">
                        <c:v>0</c:v>
                      </c:pt>
                      <c:pt idx="3">
                        <c:v>0</c:v>
                      </c:pt>
                      <c:pt idx="4">
                        <c:v>30</c:v>
                      </c:pt>
                      <c:pt idx="5">
                        <c:v>0</c:v>
                      </c:pt>
                    </c:numCache>
                  </c:numRef>
                </c:yVal>
                <c:smooth val="0"/>
                <c:extLst xmlns:c15="http://schemas.microsoft.com/office/drawing/2012/chart">
                  <c:ext xmlns:c16="http://schemas.microsoft.com/office/drawing/2014/chart" uri="{C3380CC4-5D6E-409C-BE32-E72D297353CC}">
                    <c16:uniqueId val="{00000002-1191-48E0-8D4F-C2DCEB5E211E}"/>
                  </c:ext>
                </c:extLst>
              </c15:ser>
            </c15:filteredScatterSeries>
            <c15:filteredScatterSeries>
              <c15:ser>
                <c:idx val="2"/>
                <c:order val="2"/>
                <c:tx>
                  <c:strRef>
                    <c:extLst xmlns:c15="http://schemas.microsoft.com/office/drawing/2012/chart">
                      <c:ext xmlns:c15="http://schemas.microsoft.com/office/drawing/2012/chart" uri="{02D57815-91ED-43cb-92C2-25804820EDAC}">
                        <c15:formulaRef>
                          <c15:sqref>Sheet3!$D$5</c15:sqref>
                        </c15:formulaRef>
                      </c:ext>
                    </c:extLst>
                    <c:strCache>
                      <c:ptCount val="1"/>
                      <c:pt idx="0">
                        <c:v>Forgetful DLQ</c:v>
                      </c:pt>
                    </c:strCache>
                  </c:strRef>
                </c:tx>
                <c:spPr>
                  <a:ln w="19050" cap="rnd">
                    <a:solidFill>
                      <a:schemeClr val="accent3"/>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Sheet3!$E$5:$J$5</c15:sqref>
                        </c15:formulaRef>
                      </c:ext>
                    </c:extLst>
                    <c:numCache>
                      <c:formatCode>General</c:formatCode>
                      <c:ptCount val="6"/>
                      <c:pt idx="0">
                        <c:v>0</c:v>
                      </c:pt>
                      <c:pt idx="1">
                        <c:v>0</c:v>
                      </c:pt>
                      <c:pt idx="2">
                        <c:v>0</c:v>
                      </c:pt>
                      <c:pt idx="3">
                        <c:v>0</c:v>
                      </c:pt>
                      <c:pt idx="4">
                        <c:v>30</c:v>
                      </c:pt>
                      <c:pt idx="5">
                        <c:v>0</c:v>
                      </c:pt>
                    </c:numCache>
                  </c:numRef>
                </c:yVal>
                <c:smooth val="0"/>
                <c:extLst xmlns:c15="http://schemas.microsoft.com/office/drawing/2012/chart">
                  <c:ext xmlns:c16="http://schemas.microsoft.com/office/drawing/2014/chart" uri="{C3380CC4-5D6E-409C-BE32-E72D297353CC}">
                    <c16:uniqueId val="{00000003-1191-48E0-8D4F-C2DCEB5E211E}"/>
                  </c:ext>
                </c:extLst>
              </c15:ser>
            </c15:filteredScatterSeries>
            <c15:filteredScatterSeries>
              <c15:ser>
                <c:idx val="3"/>
                <c:order val="3"/>
                <c:tx>
                  <c:strRef>
                    <c:extLst xmlns:c15="http://schemas.microsoft.com/office/drawing/2012/chart">
                      <c:ext xmlns:c15="http://schemas.microsoft.com/office/drawing/2012/chart" uri="{02D57815-91ED-43cb-92C2-25804820EDAC}">
                        <c15:formulaRef>
                          <c15:sqref>Sheet3!$D$6</c15:sqref>
                        </c15:formulaRef>
                      </c:ext>
                    </c:extLst>
                    <c:strCache>
                      <c:ptCount val="1"/>
                      <c:pt idx="0">
                        <c:v>Forgetful DLQ</c:v>
                      </c:pt>
                    </c:strCache>
                  </c:strRef>
                </c:tx>
                <c:spPr>
                  <a:ln w="19050" cap="rnd">
                    <a:solidFill>
                      <a:schemeClr val="accent4"/>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Sheet3!$E$6:$J$6</c15:sqref>
                        </c15:formulaRef>
                      </c:ext>
                    </c:extLst>
                    <c:numCache>
                      <c:formatCode>General</c:formatCode>
                      <c:ptCount val="6"/>
                      <c:pt idx="0">
                        <c:v>0</c:v>
                      </c:pt>
                      <c:pt idx="1">
                        <c:v>0</c:v>
                      </c:pt>
                      <c:pt idx="2">
                        <c:v>30</c:v>
                      </c:pt>
                      <c:pt idx="3">
                        <c:v>0</c:v>
                      </c:pt>
                      <c:pt idx="4">
                        <c:v>0</c:v>
                      </c:pt>
                      <c:pt idx="5">
                        <c:v>30</c:v>
                      </c:pt>
                    </c:numCache>
                  </c:numRef>
                </c:yVal>
                <c:smooth val="0"/>
                <c:extLst xmlns:c15="http://schemas.microsoft.com/office/drawing/2012/chart">
                  <c:ext xmlns:c16="http://schemas.microsoft.com/office/drawing/2014/chart" uri="{C3380CC4-5D6E-409C-BE32-E72D297353CC}">
                    <c16:uniqueId val="{00000004-1191-48E0-8D4F-C2DCEB5E211E}"/>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Sheet3!$D$7</c15:sqref>
                        </c15:formulaRef>
                      </c:ext>
                    </c:extLst>
                    <c:strCache>
                      <c:ptCount val="1"/>
                      <c:pt idx="0">
                        <c:v>Forgetful DLQ</c:v>
                      </c:pt>
                    </c:strCache>
                  </c:strRef>
                </c:tx>
                <c:spPr>
                  <a:ln w="19050" cap="rnd">
                    <a:solidFill>
                      <a:schemeClr val="accent5"/>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Sheet3!$E$7:$J$7</c15:sqref>
                        </c15:formulaRef>
                      </c:ext>
                    </c:extLst>
                    <c:numCache>
                      <c:formatCode>General</c:formatCode>
                      <c:ptCount val="6"/>
                      <c:pt idx="0">
                        <c:v>30</c:v>
                      </c:pt>
                      <c:pt idx="1">
                        <c:v>0</c:v>
                      </c:pt>
                      <c:pt idx="2">
                        <c:v>30</c:v>
                      </c:pt>
                      <c:pt idx="3">
                        <c:v>0</c:v>
                      </c:pt>
                      <c:pt idx="4">
                        <c:v>0</c:v>
                      </c:pt>
                      <c:pt idx="5">
                        <c:v>30</c:v>
                      </c:pt>
                    </c:numCache>
                  </c:numRef>
                </c:yVal>
                <c:smooth val="0"/>
                <c:extLst xmlns:c15="http://schemas.microsoft.com/office/drawing/2012/chart">
                  <c:ext xmlns:c16="http://schemas.microsoft.com/office/drawing/2014/chart" uri="{C3380CC4-5D6E-409C-BE32-E72D297353CC}">
                    <c16:uniqueId val="{00000005-1191-48E0-8D4F-C2DCEB5E211E}"/>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Sheet3!$D$8</c15:sqref>
                        </c15:formulaRef>
                      </c:ext>
                    </c:extLst>
                    <c:strCache>
                      <c:ptCount val="1"/>
                      <c:pt idx="0">
                        <c:v>Cured Early DLQ</c:v>
                      </c:pt>
                    </c:strCache>
                  </c:strRef>
                </c:tx>
                <c:spPr>
                  <a:ln w="19050" cap="rnd">
                    <a:solidFill>
                      <a:schemeClr val="accent6"/>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Sheet3!$E$8:$J$8</c15:sqref>
                        </c15:formulaRef>
                      </c:ext>
                    </c:extLst>
                    <c:numCache>
                      <c:formatCode>General</c:formatCode>
                      <c:ptCount val="6"/>
                      <c:pt idx="0">
                        <c:v>0</c:v>
                      </c:pt>
                      <c:pt idx="1">
                        <c:v>30</c:v>
                      </c:pt>
                      <c:pt idx="2">
                        <c:v>30</c:v>
                      </c:pt>
                      <c:pt idx="3">
                        <c:v>0</c:v>
                      </c:pt>
                      <c:pt idx="4">
                        <c:v>30</c:v>
                      </c:pt>
                      <c:pt idx="5">
                        <c:v>0</c:v>
                      </c:pt>
                    </c:numCache>
                  </c:numRef>
                </c:yVal>
                <c:smooth val="0"/>
                <c:extLst xmlns:c15="http://schemas.microsoft.com/office/drawing/2012/chart">
                  <c:ext xmlns:c16="http://schemas.microsoft.com/office/drawing/2014/chart" uri="{C3380CC4-5D6E-409C-BE32-E72D297353CC}">
                    <c16:uniqueId val="{00000006-1191-48E0-8D4F-C2DCEB5E211E}"/>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Sheet3!$D$9</c15:sqref>
                        </c15:formulaRef>
                      </c:ext>
                    </c:extLst>
                    <c:strCache>
                      <c:ptCount val="1"/>
                      <c:pt idx="0">
                        <c:v>Cured Early DLQ</c:v>
                      </c:pt>
                    </c:strCache>
                  </c:strRef>
                </c:tx>
                <c:spPr>
                  <a:ln w="19050" cap="rnd">
                    <a:solidFill>
                      <a:schemeClr val="accent1">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Sheet3!$E$9:$J$9</c15:sqref>
                        </c15:formulaRef>
                      </c:ext>
                    </c:extLst>
                    <c:numCache>
                      <c:formatCode>General</c:formatCode>
                      <c:ptCount val="6"/>
                      <c:pt idx="0">
                        <c:v>0</c:v>
                      </c:pt>
                      <c:pt idx="1">
                        <c:v>30</c:v>
                      </c:pt>
                      <c:pt idx="2">
                        <c:v>30</c:v>
                      </c:pt>
                      <c:pt idx="3">
                        <c:v>30</c:v>
                      </c:pt>
                      <c:pt idx="4">
                        <c:v>30</c:v>
                      </c:pt>
                      <c:pt idx="5">
                        <c:v>0</c:v>
                      </c:pt>
                    </c:numCache>
                  </c:numRef>
                </c:yVal>
                <c:smooth val="0"/>
                <c:extLst xmlns:c15="http://schemas.microsoft.com/office/drawing/2012/chart">
                  <c:ext xmlns:c16="http://schemas.microsoft.com/office/drawing/2014/chart" uri="{C3380CC4-5D6E-409C-BE32-E72D297353CC}">
                    <c16:uniqueId val="{00000007-1191-48E0-8D4F-C2DCEB5E211E}"/>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Sheet3!$D$10</c15:sqref>
                        </c15:formulaRef>
                      </c:ext>
                    </c:extLst>
                    <c:strCache>
                      <c:ptCount val="1"/>
                      <c:pt idx="0">
                        <c:v>Cured Deep DLQ</c:v>
                      </c:pt>
                    </c:strCache>
                  </c:strRef>
                </c:tx>
                <c:spPr>
                  <a:ln w="19050" cap="rnd">
                    <a:solidFill>
                      <a:schemeClr val="accent2">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Sheet3!$E$10:$J$10</c15:sqref>
                        </c15:formulaRef>
                      </c:ext>
                    </c:extLst>
                    <c:numCache>
                      <c:formatCode>General</c:formatCode>
                      <c:ptCount val="6"/>
                      <c:pt idx="0">
                        <c:v>0</c:v>
                      </c:pt>
                      <c:pt idx="1">
                        <c:v>0</c:v>
                      </c:pt>
                      <c:pt idx="2">
                        <c:v>30</c:v>
                      </c:pt>
                      <c:pt idx="3">
                        <c:v>60</c:v>
                      </c:pt>
                      <c:pt idx="4">
                        <c:v>0</c:v>
                      </c:pt>
                      <c:pt idx="5">
                        <c:v>0</c:v>
                      </c:pt>
                    </c:numCache>
                  </c:numRef>
                </c:yVal>
                <c:smooth val="0"/>
                <c:extLst xmlns:c15="http://schemas.microsoft.com/office/drawing/2012/chart">
                  <c:ext xmlns:c16="http://schemas.microsoft.com/office/drawing/2014/chart" uri="{C3380CC4-5D6E-409C-BE32-E72D297353CC}">
                    <c16:uniqueId val="{00000008-1191-48E0-8D4F-C2DCEB5E211E}"/>
                  </c:ext>
                </c:extLst>
              </c15:ser>
            </c15:filteredScatterSeries>
            <c15:filteredScatterSeries>
              <c15:ser>
                <c:idx val="8"/>
                <c:order val="8"/>
                <c:tx>
                  <c:strRef>
                    <c:extLst xmlns:c15="http://schemas.microsoft.com/office/drawing/2012/chart">
                      <c:ext xmlns:c15="http://schemas.microsoft.com/office/drawing/2012/chart" uri="{02D57815-91ED-43cb-92C2-25804820EDAC}">
                        <c15:formulaRef>
                          <c15:sqref>Sheet3!$D$11</c15:sqref>
                        </c15:formulaRef>
                      </c:ext>
                    </c:extLst>
                    <c:strCache>
                      <c:ptCount val="1"/>
                      <c:pt idx="0">
                        <c:v>Cured Deep DLQ</c:v>
                      </c:pt>
                    </c:strCache>
                  </c:strRef>
                </c:tx>
                <c:spPr>
                  <a:ln w="19050" cap="rnd">
                    <a:solidFill>
                      <a:schemeClr val="accent3">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Sheet3!$E$11:$J$11</c15:sqref>
                        </c15:formulaRef>
                      </c:ext>
                    </c:extLst>
                    <c:numCache>
                      <c:formatCode>General</c:formatCode>
                      <c:ptCount val="6"/>
                      <c:pt idx="0">
                        <c:v>0</c:v>
                      </c:pt>
                      <c:pt idx="1">
                        <c:v>0</c:v>
                      </c:pt>
                      <c:pt idx="2">
                        <c:v>30</c:v>
                      </c:pt>
                      <c:pt idx="3">
                        <c:v>60</c:v>
                      </c:pt>
                      <c:pt idx="4">
                        <c:v>30</c:v>
                      </c:pt>
                      <c:pt idx="5">
                        <c:v>0</c:v>
                      </c:pt>
                    </c:numCache>
                  </c:numRef>
                </c:yVal>
                <c:smooth val="0"/>
                <c:extLst xmlns:c15="http://schemas.microsoft.com/office/drawing/2012/chart">
                  <c:ext xmlns:c16="http://schemas.microsoft.com/office/drawing/2014/chart" uri="{C3380CC4-5D6E-409C-BE32-E72D297353CC}">
                    <c16:uniqueId val="{00000009-1191-48E0-8D4F-C2DCEB5E211E}"/>
                  </c:ext>
                </c:extLst>
              </c15:ser>
            </c15:filteredScatterSeries>
            <c15:filteredScatterSeries>
              <c15:ser>
                <c:idx val="9"/>
                <c:order val="9"/>
                <c:tx>
                  <c:strRef>
                    <c:extLst xmlns:c15="http://schemas.microsoft.com/office/drawing/2012/chart">
                      <c:ext xmlns:c15="http://schemas.microsoft.com/office/drawing/2012/chart" uri="{02D57815-91ED-43cb-92C2-25804820EDAC}">
                        <c15:formulaRef>
                          <c15:sqref>Sheet3!$D$12</c15:sqref>
                        </c15:formulaRef>
                      </c:ext>
                    </c:extLst>
                    <c:strCache>
                      <c:ptCount val="1"/>
                      <c:pt idx="0">
                        <c:v>Cured Deep DLQ</c:v>
                      </c:pt>
                    </c:strCache>
                  </c:strRef>
                </c:tx>
                <c:spPr>
                  <a:ln w="19050" cap="rnd">
                    <a:solidFill>
                      <a:schemeClr val="accent4">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Sheet3!$E$12:$J$12</c15:sqref>
                        </c15:formulaRef>
                      </c:ext>
                    </c:extLst>
                    <c:numCache>
                      <c:formatCode>General</c:formatCode>
                      <c:ptCount val="6"/>
                      <c:pt idx="0">
                        <c:v>0</c:v>
                      </c:pt>
                      <c:pt idx="1">
                        <c:v>0</c:v>
                      </c:pt>
                      <c:pt idx="2">
                        <c:v>30</c:v>
                      </c:pt>
                      <c:pt idx="3">
                        <c:v>60</c:v>
                      </c:pt>
                      <c:pt idx="4">
                        <c:v>90</c:v>
                      </c:pt>
                      <c:pt idx="5">
                        <c:v>0</c:v>
                      </c:pt>
                    </c:numCache>
                  </c:numRef>
                </c:yVal>
                <c:smooth val="0"/>
                <c:extLst xmlns:c15="http://schemas.microsoft.com/office/drawing/2012/chart">
                  <c:ext xmlns:c16="http://schemas.microsoft.com/office/drawing/2014/chart" uri="{C3380CC4-5D6E-409C-BE32-E72D297353CC}">
                    <c16:uniqueId val="{0000000A-1191-48E0-8D4F-C2DCEB5E211E}"/>
                  </c:ext>
                </c:extLst>
              </c15:ser>
            </c15:filteredScatterSeries>
            <c15:filteredScatterSeries>
              <c15:ser>
                <c:idx val="10"/>
                <c:order val="10"/>
                <c:tx>
                  <c:strRef>
                    <c:extLst xmlns:c15="http://schemas.microsoft.com/office/drawing/2012/chart">
                      <c:ext xmlns:c15="http://schemas.microsoft.com/office/drawing/2012/chart" uri="{02D57815-91ED-43cb-92C2-25804820EDAC}">
                        <c15:formulaRef>
                          <c15:sqref>Sheet3!$D$13</c15:sqref>
                        </c15:formulaRef>
                      </c:ext>
                    </c:extLst>
                    <c:strCache>
                      <c:ptCount val="1"/>
                      <c:pt idx="0">
                        <c:v>Cured Deep DLQ</c:v>
                      </c:pt>
                    </c:strCache>
                  </c:strRef>
                </c:tx>
                <c:spPr>
                  <a:ln w="19050" cap="rnd">
                    <a:solidFill>
                      <a:schemeClr val="accent5">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Sheet3!$E$13:$J$13</c15:sqref>
                        </c15:formulaRef>
                      </c:ext>
                    </c:extLst>
                    <c:numCache>
                      <c:formatCode>General</c:formatCode>
                      <c:ptCount val="6"/>
                      <c:pt idx="0">
                        <c:v>0</c:v>
                      </c:pt>
                      <c:pt idx="1">
                        <c:v>30</c:v>
                      </c:pt>
                      <c:pt idx="2">
                        <c:v>60</c:v>
                      </c:pt>
                      <c:pt idx="3">
                        <c:v>90</c:v>
                      </c:pt>
                      <c:pt idx="4">
                        <c:v>60</c:v>
                      </c:pt>
                      <c:pt idx="5">
                        <c:v>0</c:v>
                      </c:pt>
                    </c:numCache>
                  </c:numRef>
                </c:yVal>
                <c:smooth val="0"/>
                <c:extLst xmlns:c15="http://schemas.microsoft.com/office/drawing/2012/chart">
                  <c:ext xmlns:c16="http://schemas.microsoft.com/office/drawing/2014/chart" uri="{C3380CC4-5D6E-409C-BE32-E72D297353CC}">
                    <c16:uniqueId val="{0000000B-1191-48E0-8D4F-C2DCEB5E211E}"/>
                  </c:ext>
                </c:extLst>
              </c15:ser>
            </c15:filteredScatterSeries>
            <c15:filteredScatterSeries>
              <c15:ser>
                <c:idx val="11"/>
                <c:order val="11"/>
                <c:tx>
                  <c:strRef>
                    <c:extLst xmlns:c15="http://schemas.microsoft.com/office/drawing/2012/chart">
                      <c:ext xmlns:c15="http://schemas.microsoft.com/office/drawing/2012/chart" uri="{02D57815-91ED-43cb-92C2-25804820EDAC}">
                        <c15:formulaRef>
                          <c15:sqref>Sheet3!$D$14</c15:sqref>
                        </c15:formulaRef>
                      </c:ext>
                    </c:extLst>
                    <c:strCache>
                      <c:ptCount val="1"/>
                      <c:pt idx="0">
                        <c:v>Perpetual Early DLQ</c:v>
                      </c:pt>
                    </c:strCache>
                  </c:strRef>
                </c:tx>
                <c:spPr>
                  <a:ln w="19050" cap="rnd">
                    <a:solidFill>
                      <a:schemeClr val="accent6">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Sheet3!$E$14:$J$14</c15:sqref>
                        </c15:formulaRef>
                      </c:ext>
                    </c:extLst>
                    <c:numCache>
                      <c:formatCode>General</c:formatCode>
                      <c:ptCount val="6"/>
                      <c:pt idx="0">
                        <c:v>30</c:v>
                      </c:pt>
                      <c:pt idx="1">
                        <c:v>30</c:v>
                      </c:pt>
                      <c:pt idx="2">
                        <c:v>30</c:v>
                      </c:pt>
                      <c:pt idx="3">
                        <c:v>30</c:v>
                      </c:pt>
                      <c:pt idx="4">
                        <c:v>30</c:v>
                      </c:pt>
                      <c:pt idx="5">
                        <c:v>30</c:v>
                      </c:pt>
                    </c:numCache>
                  </c:numRef>
                </c:yVal>
                <c:smooth val="0"/>
                <c:extLst xmlns:c15="http://schemas.microsoft.com/office/drawing/2012/chart">
                  <c:ext xmlns:c16="http://schemas.microsoft.com/office/drawing/2014/chart" uri="{C3380CC4-5D6E-409C-BE32-E72D297353CC}">
                    <c16:uniqueId val="{0000000C-1191-48E0-8D4F-C2DCEB5E211E}"/>
                  </c:ext>
                </c:extLst>
              </c15:ser>
            </c15:filteredScatterSeries>
            <c15:filteredScatterSeries>
              <c15:ser>
                <c:idx val="12"/>
                <c:order val="12"/>
                <c:tx>
                  <c:strRef>
                    <c:extLst xmlns:c15="http://schemas.microsoft.com/office/drawing/2012/chart">
                      <c:ext xmlns:c15="http://schemas.microsoft.com/office/drawing/2012/chart" uri="{02D57815-91ED-43cb-92C2-25804820EDAC}">
                        <c15:formulaRef>
                          <c15:sqref>Sheet3!$D$15</c15:sqref>
                        </c15:formulaRef>
                      </c:ext>
                    </c:extLst>
                    <c:strCache>
                      <c:ptCount val="1"/>
                      <c:pt idx="0">
                        <c:v>Perpetual Early DLQ</c:v>
                      </c:pt>
                    </c:strCache>
                  </c:strRef>
                </c:tx>
                <c:spPr>
                  <a:ln w="19050" cap="rnd">
                    <a:solidFill>
                      <a:schemeClr val="accent1">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Sheet3!$E$15:$J$15</c15:sqref>
                        </c15:formulaRef>
                      </c:ext>
                    </c:extLst>
                    <c:numCache>
                      <c:formatCode>General</c:formatCode>
                      <c:ptCount val="6"/>
                      <c:pt idx="0">
                        <c:v>30</c:v>
                      </c:pt>
                      <c:pt idx="1">
                        <c:v>30</c:v>
                      </c:pt>
                      <c:pt idx="2">
                        <c:v>0</c:v>
                      </c:pt>
                      <c:pt idx="3">
                        <c:v>30</c:v>
                      </c:pt>
                      <c:pt idx="4">
                        <c:v>30</c:v>
                      </c:pt>
                      <c:pt idx="5">
                        <c:v>30</c:v>
                      </c:pt>
                    </c:numCache>
                  </c:numRef>
                </c:yVal>
                <c:smooth val="0"/>
                <c:extLst xmlns:c15="http://schemas.microsoft.com/office/drawing/2012/chart">
                  <c:ext xmlns:c16="http://schemas.microsoft.com/office/drawing/2014/chart" uri="{C3380CC4-5D6E-409C-BE32-E72D297353CC}">
                    <c16:uniqueId val="{0000000D-1191-48E0-8D4F-C2DCEB5E211E}"/>
                  </c:ext>
                </c:extLst>
              </c15:ser>
            </c15:filteredScatterSeries>
            <c15:filteredScatterSeries>
              <c15:ser>
                <c:idx val="14"/>
                <c:order val="14"/>
                <c:tx>
                  <c:strRef>
                    <c:extLst xmlns:c15="http://schemas.microsoft.com/office/drawing/2012/chart">
                      <c:ext xmlns:c15="http://schemas.microsoft.com/office/drawing/2012/chart" uri="{02D57815-91ED-43cb-92C2-25804820EDAC}">
                        <c15:formulaRef>
                          <c15:sqref>Sheet3!$D$17</c15:sqref>
                        </c15:formulaRef>
                      </c:ext>
                    </c:extLst>
                    <c:strCache>
                      <c:ptCount val="1"/>
                      <c:pt idx="0">
                        <c:v>Perpetual Deep DLQ</c:v>
                      </c:pt>
                    </c:strCache>
                  </c:strRef>
                </c:tx>
                <c:spPr>
                  <a:ln w="19050" cap="rnd">
                    <a:solidFill>
                      <a:schemeClr val="accent3">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Sheet3!$E$17:$J$17</c15:sqref>
                        </c15:formulaRef>
                      </c:ext>
                    </c:extLst>
                    <c:numCache>
                      <c:formatCode>General</c:formatCode>
                      <c:ptCount val="6"/>
                      <c:pt idx="0">
                        <c:v>0</c:v>
                      </c:pt>
                      <c:pt idx="1">
                        <c:v>30</c:v>
                      </c:pt>
                      <c:pt idx="2">
                        <c:v>60</c:v>
                      </c:pt>
                      <c:pt idx="3">
                        <c:v>60</c:v>
                      </c:pt>
                      <c:pt idx="4">
                        <c:v>30</c:v>
                      </c:pt>
                      <c:pt idx="5">
                        <c:v>30</c:v>
                      </c:pt>
                    </c:numCache>
                  </c:numRef>
                </c:yVal>
                <c:smooth val="0"/>
                <c:extLst xmlns:c15="http://schemas.microsoft.com/office/drawing/2012/chart">
                  <c:ext xmlns:c16="http://schemas.microsoft.com/office/drawing/2014/chart" uri="{C3380CC4-5D6E-409C-BE32-E72D297353CC}">
                    <c16:uniqueId val="{0000000E-1191-48E0-8D4F-C2DCEB5E211E}"/>
                  </c:ext>
                </c:extLst>
              </c15:ser>
            </c15:filteredScatterSeries>
            <c15:filteredScatterSeries>
              <c15:ser>
                <c:idx val="15"/>
                <c:order val="15"/>
                <c:tx>
                  <c:strRef>
                    <c:extLst xmlns:c15="http://schemas.microsoft.com/office/drawing/2012/chart">
                      <c:ext xmlns:c15="http://schemas.microsoft.com/office/drawing/2012/chart" uri="{02D57815-91ED-43cb-92C2-25804820EDAC}">
                        <c15:formulaRef>
                          <c15:sqref>Sheet3!$D$18</c15:sqref>
                        </c15:formulaRef>
                      </c:ext>
                    </c:extLst>
                    <c:strCache>
                      <c:ptCount val="1"/>
                      <c:pt idx="0">
                        <c:v>Perpetual Deep DLQ</c:v>
                      </c:pt>
                    </c:strCache>
                  </c:strRef>
                </c:tx>
                <c:spPr>
                  <a:ln w="19050" cap="rnd">
                    <a:solidFill>
                      <a:schemeClr val="accent4">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Sheet3!$E$18:$J$18</c15:sqref>
                        </c15:formulaRef>
                      </c:ext>
                    </c:extLst>
                    <c:numCache>
                      <c:formatCode>General</c:formatCode>
                      <c:ptCount val="6"/>
                      <c:pt idx="0">
                        <c:v>0</c:v>
                      </c:pt>
                      <c:pt idx="1">
                        <c:v>30</c:v>
                      </c:pt>
                      <c:pt idx="2">
                        <c:v>60</c:v>
                      </c:pt>
                      <c:pt idx="3">
                        <c:v>60</c:v>
                      </c:pt>
                      <c:pt idx="4">
                        <c:v>60</c:v>
                      </c:pt>
                      <c:pt idx="5">
                        <c:v>30</c:v>
                      </c:pt>
                    </c:numCache>
                  </c:numRef>
                </c:yVal>
                <c:smooth val="0"/>
                <c:extLst xmlns:c15="http://schemas.microsoft.com/office/drawing/2012/chart">
                  <c:ext xmlns:c16="http://schemas.microsoft.com/office/drawing/2014/chart" uri="{C3380CC4-5D6E-409C-BE32-E72D297353CC}">
                    <c16:uniqueId val="{0000000F-1191-48E0-8D4F-C2DCEB5E211E}"/>
                  </c:ext>
                </c:extLst>
              </c15:ser>
            </c15:filteredScatterSeries>
            <c15:filteredScatterSeries>
              <c15:ser>
                <c:idx val="16"/>
                <c:order val="16"/>
                <c:tx>
                  <c:strRef>
                    <c:extLst xmlns:c15="http://schemas.microsoft.com/office/drawing/2012/chart">
                      <c:ext xmlns:c15="http://schemas.microsoft.com/office/drawing/2012/chart" uri="{02D57815-91ED-43cb-92C2-25804820EDAC}">
                        <c15:formulaRef>
                          <c15:sqref>Sheet3!$D$19</c15:sqref>
                        </c15:formulaRef>
                      </c:ext>
                    </c:extLst>
                    <c:strCache>
                      <c:ptCount val="1"/>
                      <c:pt idx="0">
                        <c:v>Perpetual Deep DLQ</c:v>
                      </c:pt>
                    </c:strCache>
                  </c:strRef>
                </c:tx>
                <c:spPr>
                  <a:ln w="19050" cap="rnd">
                    <a:solidFill>
                      <a:schemeClr val="accent5">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Sheet3!$E$19:$J$19</c15:sqref>
                        </c15:formulaRef>
                      </c:ext>
                    </c:extLst>
                    <c:numCache>
                      <c:formatCode>General</c:formatCode>
                      <c:ptCount val="6"/>
                      <c:pt idx="0">
                        <c:v>0</c:v>
                      </c:pt>
                      <c:pt idx="1">
                        <c:v>30</c:v>
                      </c:pt>
                      <c:pt idx="2">
                        <c:v>60</c:v>
                      </c:pt>
                      <c:pt idx="3">
                        <c:v>90</c:v>
                      </c:pt>
                      <c:pt idx="4">
                        <c:v>30</c:v>
                      </c:pt>
                      <c:pt idx="5">
                        <c:v>30</c:v>
                      </c:pt>
                    </c:numCache>
                  </c:numRef>
                </c:yVal>
                <c:smooth val="0"/>
                <c:extLst xmlns:c15="http://schemas.microsoft.com/office/drawing/2012/chart">
                  <c:ext xmlns:c16="http://schemas.microsoft.com/office/drawing/2014/chart" uri="{C3380CC4-5D6E-409C-BE32-E72D297353CC}">
                    <c16:uniqueId val="{00000010-1191-48E0-8D4F-C2DCEB5E211E}"/>
                  </c:ext>
                </c:extLst>
              </c15:ser>
            </c15:filteredScatterSeries>
            <c15:filteredScatterSeries>
              <c15:ser>
                <c:idx val="17"/>
                <c:order val="17"/>
                <c:tx>
                  <c:strRef>
                    <c:extLst xmlns:c15="http://schemas.microsoft.com/office/drawing/2012/chart">
                      <c:ext xmlns:c15="http://schemas.microsoft.com/office/drawing/2012/chart" uri="{02D57815-91ED-43cb-92C2-25804820EDAC}">
                        <c15:formulaRef>
                          <c15:sqref>Sheet3!$D$20</c15:sqref>
                        </c15:formulaRef>
                      </c:ext>
                    </c:extLst>
                    <c:strCache>
                      <c:ptCount val="1"/>
                      <c:pt idx="0">
                        <c:v>Perpetual Deep DLQ</c:v>
                      </c:pt>
                    </c:strCache>
                  </c:strRef>
                </c:tx>
                <c:spPr>
                  <a:ln w="19050" cap="rnd">
                    <a:solidFill>
                      <a:schemeClr val="accent6">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Sheet3!$E$20:$J$20</c15:sqref>
                        </c15:formulaRef>
                      </c:ext>
                    </c:extLst>
                    <c:numCache>
                      <c:formatCode>General</c:formatCode>
                      <c:ptCount val="6"/>
                      <c:pt idx="0">
                        <c:v>0</c:v>
                      </c:pt>
                      <c:pt idx="1">
                        <c:v>30</c:v>
                      </c:pt>
                      <c:pt idx="2">
                        <c:v>60</c:v>
                      </c:pt>
                      <c:pt idx="3">
                        <c:v>60</c:v>
                      </c:pt>
                      <c:pt idx="4">
                        <c:v>90</c:v>
                      </c:pt>
                      <c:pt idx="5">
                        <c:v>30</c:v>
                      </c:pt>
                    </c:numCache>
                  </c:numRef>
                </c:yVal>
                <c:smooth val="0"/>
                <c:extLst xmlns:c15="http://schemas.microsoft.com/office/drawing/2012/chart">
                  <c:ext xmlns:c16="http://schemas.microsoft.com/office/drawing/2014/chart" uri="{C3380CC4-5D6E-409C-BE32-E72D297353CC}">
                    <c16:uniqueId val="{00000011-1191-48E0-8D4F-C2DCEB5E211E}"/>
                  </c:ext>
                </c:extLst>
              </c15:ser>
            </c15:filteredScatterSeries>
            <c15:filteredScatterSeries>
              <c15:ser>
                <c:idx val="18"/>
                <c:order val="18"/>
                <c:tx>
                  <c:strRef>
                    <c:extLst xmlns:c15="http://schemas.microsoft.com/office/drawing/2012/chart">
                      <c:ext xmlns:c15="http://schemas.microsoft.com/office/drawing/2012/chart" uri="{02D57815-91ED-43cb-92C2-25804820EDAC}">
                        <c15:formulaRef>
                          <c15:sqref>Sheet3!$D$21</c15:sqref>
                        </c15:formulaRef>
                      </c:ext>
                    </c:extLst>
                    <c:strCache>
                      <c:ptCount val="1"/>
                      <c:pt idx="0">
                        <c:v>Perpetual Deep DLQ</c:v>
                      </c:pt>
                    </c:strCache>
                  </c:strRef>
                </c:tx>
                <c:spPr>
                  <a:ln w="19050" cap="rnd">
                    <a:solidFill>
                      <a:schemeClr val="accent1">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Sheet3!$E$21:$J$21</c15:sqref>
                        </c15:formulaRef>
                      </c:ext>
                    </c:extLst>
                    <c:numCache>
                      <c:formatCode>General</c:formatCode>
                      <c:ptCount val="6"/>
                      <c:pt idx="0">
                        <c:v>0</c:v>
                      </c:pt>
                      <c:pt idx="1">
                        <c:v>30</c:v>
                      </c:pt>
                      <c:pt idx="2">
                        <c:v>60</c:v>
                      </c:pt>
                      <c:pt idx="3">
                        <c:v>60</c:v>
                      </c:pt>
                      <c:pt idx="4">
                        <c:v>30</c:v>
                      </c:pt>
                      <c:pt idx="5">
                        <c:v>60</c:v>
                      </c:pt>
                    </c:numCache>
                  </c:numRef>
                </c:yVal>
                <c:smooth val="0"/>
                <c:extLst xmlns:c15="http://schemas.microsoft.com/office/drawing/2012/chart">
                  <c:ext xmlns:c16="http://schemas.microsoft.com/office/drawing/2014/chart" uri="{C3380CC4-5D6E-409C-BE32-E72D297353CC}">
                    <c16:uniqueId val="{00000012-1191-48E0-8D4F-C2DCEB5E211E}"/>
                  </c:ext>
                </c:extLst>
              </c15:ser>
            </c15:filteredScatterSeries>
            <c15:filteredScatterSeries>
              <c15:ser>
                <c:idx val="19"/>
                <c:order val="19"/>
                <c:tx>
                  <c:strRef>
                    <c:extLst xmlns:c15="http://schemas.microsoft.com/office/drawing/2012/chart">
                      <c:ext xmlns:c15="http://schemas.microsoft.com/office/drawing/2012/chart" uri="{02D57815-91ED-43cb-92C2-25804820EDAC}">
                        <c15:formulaRef>
                          <c15:sqref>Sheet3!$D$22</c15:sqref>
                        </c15:formulaRef>
                      </c:ext>
                    </c:extLst>
                    <c:strCache>
                      <c:ptCount val="1"/>
                      <c:pt idx="0">
                        <c:v>Perpetual Deep DLQ</c:v>
                      </c:pt>
                    </c:strCache>
                  </c:strRef>
                </c:tx>
                <c:spPr>
                  <a:ln w="19050" cap="rnd">
                    <a:solidFill>
                      <a:schemeClr val="accent2">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Sheet3!$E$22:$J$22</c15:sqref>
                        </c15:formulaRef>
                      </c:ext>
                    </c:extLst>
                    <c:numCache>
                      <c:formatCode>General</c:formatCode>
                      <c:ptCount val="6"/>
                      <c:pt idx="0">
                        <c:v>0</c:v>
                      </c:pt>
                      <c:pt idx="1">
                        <c:v>30</c:v>
                      </c:pt>
                      <c:pt idx="2">
                        <c:v>60</c:v>
                      </c:pt>
                      <c:pt idx="3">
                        <c:v>60</c:v>
                      </c:pt>
                      <c:pt idx="4">
                        <c:v>60</c:v>
                      </c:pt>
                      <c:pt idx="5">
                        <c:v>60</c:v>
                      </c:pt>
                    </c:numCache>
                  </c:numRef>
                </c:yVal>
                <c:smooth val="0"/>
                <c:extLst xmlns:c15="http://schemas.microsoft.com/office/drawing/2012/chart">
                  <c:ext xmlns:c16="http://schemas.microsoft.com/office/drawing/2014/chart" uri="{C3380CC4-5D6E-409C-BE32-E72D297353CC}">
                    <c16:uniqueId val="{00000013-1191-48E0-8D4F-C2DCEB5E211E}"/>
                  </c:ext>
                </c:extLst>
              </c15:ser>
            </c15:filteredScatterSeries>
            <c15:filteredScatterSeries>
              <c15:ser>
                <c:idx val="20"/>
                <c:order val="20"/>
                <c:tx>
                  <c:strRef>
                    <c:extLst xmlns:c15="http://schemas.microsoft.com/office/drawing/2012/chart">
                      <c:ext xmlns:c15="http://schemas.microsoft.com/office/drawing/2012/chart" uri="{02D57815-91ED-43cb-92C2-25804820EDAC}">
                        <c15:formulaRef>
                          <c15:sqref>Sheet3!$D$23</c15:sqref>
                        </c15:formulaRef>
                      </c:ext>
                    </c:extLst>
                    <c:strCache>
                      <c:ptCount val="1"/>
                      <c:pt idx="0">
                        <c:v>Perpetual Deep DLQ</c:v>
                      </c:pt>
                    </c:strCache>
                  </c:strRef>
                </c:tx>
                <c:spPr>
                  <a:ln w="19050" cap="rnd">
                    <a:solidFill>
                      <a:schemeClr val="accent3">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Sheet3!$E$23:$J$23</c15:sqref>
                        </c15:formulaRef>
                      </c:ext>
                    </c:extLst>
                    <c:numCache>
                      <c:formatCode>General</c:formatCode>
                      <c:ptCount val="6"/>
                      <c:pt idx="0">
                        <c:v>0</c:v>
                      </c:pt>
                      <c:pt idx="1">
                        <c:v>30</c:v>
                      </c:pt>
                      <c:pt idx="2">
                        <c:v>60</c:v>
                      </c:pt>
                      <c:pt idx="3">
                        <c:v>90</c:v>
                      </c:pt>
                      <c:pt idx="4">
                        <c:v>30</c:v>
                      </c:pt>
                      <c:pt idx="5">
                        <c:v>60</c:v>
                      </c:pt>
                    </c:numCache>
                  </c:numRef>
                </c:yVal>
                <c:smooth val="0"/>
                <c:extLst xmlns:c15="http://schemas.microsoft.com/office/drawing/2012/chart">
                  <c:ext xmlns:c16="http://schemas.microsoft.com/office/drawing/2014/chart" uri="{C3380CC4-5D6E-409C-BE32-E72D297353CC}">
                    <c16:uniqueId val="{00000014-1191-48E0-8D4F-C2DCEB5E211E}"/>
                  </c:ext>
                </c:extLst>
              </c15:ser>
            </c15:filteredScatterSeries>
            <c15:filteredScatterSeries>
              <c15:ser>
                <c:idx val="21"/>
                <c:order val="21"/>
                <c:tx>
                  <c:strRef>
                    <c:extLst xmlns:c15="http://schemas.microsoft.com/office/drawing/2012/chart">
                      <c:ext xmlns:c15="http://schemas.microsoft.com/office/drawing/2012/chart" uri="{02D57815-91ED-43cb-92C2-25804820EDAC}">
                        <c15:formulaRef>
                          <c15:sqref>Sheet3!$D$24</c15:sqref>
                        </c15:formulaRef>
                      </c:ext>
                    </c:extLst>
                    <c:strCache>
                      <c:ptCount val="1"/>
                      <c:pt idx="0">
                        <c:v>Perpetual Deep DLQ</c:v>
                      </c:pt>
                    </c:strCache>
                  </c:strRef>
                </c:tx>
                <c:spPr>
                  <a:ln w="19050" cap="rnd">
                    <a:solidFill>
                      <a:schemeClr val="accent4">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Sheet3!$E$24:$J$24</c15:sqref>
                        </c15:formulaRef>
                      </c:ext>
                    </c:extLst>
                    <c:numCache>
                      <c:formatCode>General</c:formatCode>
                      <c:ptCount val="6"/>
                      <c:pt idx="0">
                        <c:v>0</c:v>
                      </c:pt>
                      <c:pt idx="1">
                        <c:v>30</c:v>
                      </c:pt>
                      <c:pt idx="2">
                        <c:v>60</c:v>
                      </c:pt>
                      <c:pt idx="3">
                        <c:v>60</c:v>
                      </c:pt>
                      <c:pt idx="4">
                        <c:v>90</c:v>
                      </c:pt>
                      <c:pt idx="5">
                        <c:v>60</c:v>
                      </c:pt>
                    </c:numCache>
                  </c:numRef>
                </c:yVal>
                <c:smooth val="0"/>
                <c:extLst xmlns:c15="http://schemas.microsoft.com/office/drawing/2012/chart">
                  <c:ext xmlns:c16="http://schemas.microsoft.com/office/drawing/2014/chart" uri="{C3380CC4-5D6E-409C-BE32-E72D297353CC}">
                    <c16:uniqueId val="{00000015-1191-48E0-8D4F-C2DCEB5E211E}"/>
                  </c:ext>
                </c:extLst>
              </c15:ser>
            </c15:filteredScatterSeries>
            <c15:filteredScatterSeries>
              <c15:ser>
                <c:idx val="22"/>
                <c:order val="22"/>
                <c:tx>
                  <c:strRef>
                    <c:extLst xmlns:c15="http://schemas.microsoft.com/office/drawing/2012/chart">
                      <c:ext xmlns:c15="http://schemas.microsoft.com/office/drawing/2012/chart" uri="{02D57815-91ED-43cb-92C2-25804820EDAC}">
                        <c15:formulaRef>
                          <c15:sqref>Sheet3!$D$25</c15:sqref>
                        </c15:formulaRef>
                      </c:ext>
                    </c:extLst>
                    <c:strCache>
                      <c:ptCount val="1"/>
                      <c:pt idx="0">
                        <c:v>Perpetual Deep DLQ</c:v>
                      </c:pt>
                    </c:strCache>
                  </c:strRef>
                </c:tx>
                <c:spPr>
                  <a:ln w="19050" cap="rnd">
                    <a:solidFill>
                      <a:schemeClr val="accent5">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Sheet3!$E$25:$J$25</c15:sqref>
                        </c15:formulaRef>
                      </c:ext>
                    </c:extLst>
                    <c:numCache>
                      <c:formatCode>General</c:formatCode>
                      <c:ptCount val="6"/>
                      <c:pt idx="0">
                        <c:v>0</c:v>
                      </c:pt>
                      <c:pt idx="1">
                        <c:v>30</c:v>
                      </c:pt>
                      <c:pt idx="2">
                        <c:v>60</c:v>
                      </c:pt>
                      <c:pt idx="3">
                        <c:v>90</c:v>
                      </c:pt>
                      <c:pt idx="4">
                        <c:v>60</c:v>
                      </c:pt>
                      <c:pt idx="5">
                        <c:v>90</c:v>
                      </c:pt>
                    </c:numCache>
                  </c:numRef>
                </c:yVal>
                <c:smooth val="0"/>
                <c:extLst xmlns:c15="http://schemas.microsoft.com/office/drawing/2012/chart">
                  <c:ext xmlns:c16="http://schemas.microsoft.com/office/drawing/2014/chart" uri="{C3380CC4-5D6E-409C-BE32-E72D297353CC}">
                    <c16:uniqueId val="{00000016-1191-48E0-8D4F-C2DCEB5E211E}"/>
                  </c:ext>
                </c:extLst>
              </c15:ser>
            </c15:filteredScatterSeries>
            <c15:filteredScatterSeries>
              <c15:ser>
                <c:idx val="23"/>
                <c:order val="23"/>
                <c:tx>
                  <c:strRef>
                    <c:extLst xmlns:c15="http://schemas.microsoft.com/office/drawing/2012/chart">
                      <c:ext xmlns:c15="http://schemas.microsoft.com/office/drawing/2012/chart" uri="{02D57815-91ED-43cb-92C2-25804820EDAC}">
                        <c15:formulaRef>
                          <c15:sqref>Sheet3!$D$26</c15:sqref>
                        </c15:formulaRef>
                      </c:ext>
                    </c:extLst>
                    <c:strCache>
                      <c:ptCount val="1"/>
                      <c:pt idx="0">
                        <c:v>Perpetual Deep DLQ</c:v>
                      </c:pt>
                    </c:strCache>
                  </c:strRef>
                </c:tx>
                <c:spPr>
                  <a:ln w="19050" cap="rnd">
                    <a:solidFill>
                      <a:schemeClr val="accent6">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Sheet3!$E$26:$J$26</c15:sqref>
                        </c15:formulaRef>
                      </c:ext>
                    </c:extLst>
                    <c:numCache>
                      <c:formatCode>General</c:formatCode>
                      <c:ptCount val="6"/>
                      <c:pt idx="0">
                        <c:v>0</c:v>
                      </c:pt>
                      <c:pt idx="1">
                        <c:v>30</c:v>
                      </c:pt>
                      <c:pt idx="2">
                        <c:v>60</c:v>
                      </c:pt>
                      <c:pt idx="3">
                        <c:v>60</c:v>
                      </c:pt>
                      <c:pt idx="4">
                        <c:v>60</c:v>
                      </c:pt>
                      <c:pt idx="5">
                        <c:v>90</c:v>
                      </c:pt>
                    </c:numCache>
                  </c:numRef>
                </c:yVal>
                <c:smooth val="0"/>
                <c:extLst xmlns:c15="http://schemas.microsoft.com/office/drawing/2012/chart">
                  <c:ext xmlns:c16="http://schemas.microsoft.com/office/drawing/2014/chart" uri="{C3380CC4-5D6E-409C-BE32-E72D297353CC}">
                    <c16:uniqueId val="{00000017-1191-48E0-8D4F-C2DCEB5E211E}"/>
                  </c:ext>
                </c:extLst>
              </c15:ser>
            </c15:filteredScatterSeries>
            <c15:filteredScatterSeries>
              <c15:ser>
                <c:idx val="24"/>
                <c:order val="24"/>
                <c:tx>
                  <c:strRef>
                    <c:extLst xmlns:c15="http://schemas.microsoft.com/office/drawing/2012/chart">
                      <c:ext xmlns:c15="http://schemas.microsoft.com/office/drawing/2012/chart" uri="{02D57815-91ED-43cb-92C2-25804820EDAC}">
                        <c15:formulaRef>
                          <c15:sqref>Sheet3!$D$27</c15:sqref>
                        </c15:formulaRef>
                      </c:ext>
                    </c:extLst>
                    <c:strCache>
                      <c:ptCount val="1"/>
                      <c:pt idx="0">
                        <c:v>Rolling DLQ</c:v>
                      </c:pt>
                    </c:strCache>
                  </c:strRef>
                </c:tx>
                <c:spPr>
                  <a:ln w="19050" cap="rnd">
                    <a:solidFill>
                      <a:schemeClr val="accent1">
                        <a:lumMod val="60000"/>
                        <a:lumOff val="4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Sheet3!$E$27:$J$27</c15:sqref>
                        </c15:formulaRef>
                      </c:ext>
                    </c:extLst>
                    <c:numCache>
                      <c:formatCode>General</c:formatCode>
                      <c:ptCount val="6"/>
                      <c:pt idx="0">
                        <c:v>0</c:v>
                      </c:pt>
                      <c:pt idx="1">
                        <c:v>0</c:v>
                      </c:pt>
                      <c:pt idx="2">
                        <c:v>0</c:v>
                      </c:pt>
                      <c:pt idx="3">
                        <c:v>0</c:v>
                      </c:pt>
                      <c:pt idx="4">
                        <c:v>30</c:v>
                      </c:pt>
                      <c:pt idx="5">
                        <c:v>60</c:v>
                      </c:pt>
                    </c:numCache>
                  </c:numRef>
                </c:yVal>
                <c:smooth val="0"/>
                <c:extLst xmlns:c15="http://schemas.microsoft.com/office/drawing/2012/chart">
                  <c:ext xmlns:c16="http://schemas.microsoft.com/office/drawing/2014/chart" uri="{C3380CC4-5D6E-409C-BE32-E72D297353CC}">
                    <c16:uniqueId val="{00000018-1191-48E0-8D4F-C2DCEB5E211E}"/>
                  </c:ext>
                </c:extLst>
              </c15:ser>
            </c15:filteredScatterSeries>
            <c15:filteredScatterSeries>
              <c15:ser>
                <c:idx val="25"/>
                <c:order val="25"/>
                <c:tx>
                  <c:strRef>
                    <c:extLst xmlns:c15="http://schemas.microsoft.com/office/drawing/2012/chart">
                      <c:ext xmlns:c15="http://schemas.microsoft.com/office/drawing/2012/chart" uri="{02D57815-91ED-43cb-92C2-25804820EDAC}">
                        <c15:formulaRef>
                          <c15:sqref>Sheet3!$D$28</c15:sqref>
                        </c15:formulaRef>
                      </c:ext>
                    </c:extLst>
                    <c:strCache>
                      <c:ptCount val="1"/>
                      <c:pt idx="0">
                        <c:v>Rolling DLQ</c:v>
                      </c:pt>
                    </c:strCache>
                  </c:strRef>
                </c:tx>
                <c:spPr>
                  <a:ln w="19050" cap="rnd">
                    <a:solidFill>
                      <a:schemeClr val="accent2">
                        <a:lumMod val="60000"/>
                        <a:lumOff val="4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Sheet3!$E$28:$J$28</c15:sqref>
                        </c15:formulaRef>
                      </c:ext>
                    </c:extLst>
                    <c:numCache>
                      <c:formatCode>General</c:formatCode>
                      <c:ptCount val="6"/>
                      <c:pt idx="0">
                        <c:v>0</c:v>
                      </c:pt>
                      <c:pt idx="1">
                        <c:v>0</c:v>
                      </c:pt>
                      <c:pt idx="2">
                        <c:v>0</c:v>
                      </c:pt>
                      <c:pt idx="3">
                        <c:v>30</c:v>
                      </c:pt>
                      <c:pt idx="4">
                        <c:v>60</c:v>
                      </c:pt>
                      <c:pt idx="5">
                        <c:v>90</c:v>
                      </c:pt>
                    </c:numCache>
                  </c:numRef>
                </c:yVal>
                <c:smooth val="0"/>
                <c:extLst xmlns:c15="http://schemas.microsoft.com/office/drawing/2012/chart">
                  <c:ext xmlns:c16="http://schemas.microsoft.com/office/drawing/2014/chart" uri="{C3380CC4-5D6E-409C-BE32-E72D297353CC}">
                    <c16:uniqueId val="{00000019-1191-48E0-8D4F-C2DCEB5E211E}"/>
                  </c:ext>
                </c:extLst>
              </c15:ser>
            </c15:filteredScatterSeries>
          </c:ext>
        </c:extLst>
      </c:scatterChart>
      <c:valAx>
        <c:axId val="471988392"/>
        <c:scaling>
          <c:orientation val="minMax"/>
          <c:max val="6"/>
          <c:min val="1"/>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h-TH"/>
          </a:p>
        </c:txPr>
        <c:crossAx val="471990360"/>
        <c:crosses val="autoZero"/>
        <c:crossBetween val="midCat"/>
        <c:majorUnit val="1"/>
      </c:valAx>
      <c:valAx>
        <c:axId val="471990360"/>
        <c:scaling>
          <c:orientation val="minMax"/>
          <c:max val="9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DPD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th-TH"/>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h-TH"/>
          </a:p>
        </c:txPr>
        <c:crossAx val="471988392"/>
        <c:crosses val="autoZero"/>
        <c:crossBetween val="midCat"/>
        <c:majorUnit val="30"/>
      </c:valAx>
      <c:spPr>
        <a:noFill/>
        <a:ln>
          <a:noFill/>
        </a:ln>
        <a:effectLst/>
      </c:spPr>
    </c:plotArea>
    <c:plotVisOnly val="1"/>
    <c:dispBlanksAs val="gap"/>
    <c:showDLblsOverMax val="0"/>
  </c:chart>
  <c:spPr>
    <a:solidFill>
      <a:schemeClr val="bg1"/>
    </a:solidFill>
    <a:ln>
      <a:noFill/>
    </a:ln>
    <a:effectLst/>
  </c:spPr>
  <c:txPr>
    <a:bodyPr/>
    <a:lstStyle/>
    <a:p>
      <a:pPr>
        <a:defRPr/>
      </a:pPr>
      <a:endParaRPr lang="th-TH"/>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7139238845144351"/>
          <c:y val="5.502990680446964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th-TH"/>
        </a:p>
      </c:txPr>
    </c:title>
    <c:autoTitleDeleted val="0"/>
    <c:plotArea>
      <c:layout/>
      <c:scatterChart>
        <c:scatterStyle val="lineMarker"/>
        <c:varyColors val="0"/>
        <c:ser>
          <c:idx val="25"/>
          <c:order val="25"/>
          <c:tx>
            <c:strRef>
              <c:f>Sheet3!$D$28</c:f>
              <c:strCache>
                <c:ptCount val="1"/>
                <c:pt idx="0">
                  <c:v>Rolling DLQ</c:v>
                </c:pt>
              </c:strCache>
              <c:extLst xmlns:c15="http://schemas.microsoft.com/office/drawing/2012/chart"/>
            </c:strRef>
          </c:tx>
          <c:spPr>
            <a:ln w="38100" cap="rnd">
              <a:solidFill>
                <a:schemeClr val="accent2">
                  <a:lumMod val="60000"/>
                  <a:lumOff val="40000"/>
                </a:schemeClr>
              </a:solidFill>
              <a:round/>
            </a:ln>
            <a:effectLst/>
          </c:spPr>
          <c:marker>
            <c:symbol val="none"/>
          </c:marker>
          <c:xVal>
            <c:strRef>
              <c:f>Sheet3!$E$2:$J$2</c:f>
              <c:strCache>
                <c:ptCount val="6"/>
                <c:pt idx="0">
                  <c:v>Month_1</c:v>
                </c:pt>
                <c:pt idx="1">
                  <c:v>Month_2</c:v>
                </c:pt>
                <c:pt idx="2">
                  <c:v>Month_3</c:v>
                </c:pt>
                <c:pt idx="3">
                  <c:v>Month_4</c:v>
                </c:pt>
                <c:pt idx="4">
                  <c:v>Month_5</c:v>
                </c:pt>
                <c:pt idx="5">
                  <c:v>Month_6</c:v>
                </c:pt>
              </c:strCache>
              <c:extLst xmlns:c15="http://schemas.microsoft.com/office/drawing/2012/chart"/>
            </c:strRef>
          </c:xVal>
          <c:yVal>
            <c:numRef>
              <c:f>Sheet3!$E$28:$J$28</c:f>
              <c:numCache>
                <c:formatCode>General</c:formatCode>
                <c:ptCount val="6"/>
                <c:pt idx="0">
                  <c:v>0</c:v>
                </c:pt>
                <c:pt idx="1">
                  <c:v>0</c:v>
                </c:pt>
                <c:pt idx="2">
                  <c:v>0</c:v>
                </c:pt>
                <c:pt idx="3">
                  <c:v>30</c:v>
                </c:pt>
                <c:pt idx="4">
                  <c:v>60</c:v>
                </c:pt>
                <c:pt idx="5">
                  <c:v>90</c:v>
                </c:pt>
              </c:numCache>
              <c:extLst xmlns:c15="http://schemas.microsoft.com/office/drawing/2012/chart"/>
            </c:numRef>
          </c:yVal>
          <c:smooth val="0"/>
          <c:extLst>
            <c:ext xmlns:c16="http://schemas.microsoft.com/office/drawing/2014/chart" uri="{C3380CC4-5D6E-409C-BE32-E72D297353CC}">
              <c16:uniqueId val="{00000000-C7D1-4A68-B8C0-BDC6806ED39C}"/>
            </c:ext>
          </c:extLst>
        </c:ser>
        <c:dLbls>
          <c:showLegendKey val="0"/>
          <c:showVal val="0"/>
          <c:showCatName val="0"/>
          <c:showSerName val="0"/>
          <c:showPercent val="0"/>
          <c:showBubbleSize val="0"/>
        </c:dLbls>
        <c:axId val="471988392"/>
        <c:axId val="471990360"/>
        <c:extLst>
          <c:ext xmlns:c15="http://schemas.microsoft.com/office/drawing/2012/chart" uri="{02D57815-91ED-43cb-92C2-25804820EDAC}">
            <c15:filteredScatterSeries>
              <c15:ser>
                <c:idx val="0"/>
                <c:order val="0"/>
                <c:tx>
                  <c:strRef>
                    <c:extLst>
                      <c:ext uri="{02D57815-91ED-43cb-92C2-25804820EDAC}">
                        <c15:formulaRef>
                          <c15:sqref>Sheet3!$D$3</c15:sqref>
                        </c15:formulaRef>
                      </c:ext>
                    </c:extLst>
                    <c:strCache>
                      <c:ptCount val="1"/>
                      <c:pt idx="0">
                        <c:v>Clean</c:v>
                      </c:pt>
                    </c:strCache>
                  </c:strRef>
                </c:tx>
                <c:spPr>
                  <a:ln w="19050" cap="rnd">
                    <a:solidFill>
                      <a:schemeClr val="accent1"/>
                    </a:solidFill>
                    <a:round/>
                  </a:ln>
                  <a:effectLst/>
                </c:spPr>
                <c:marker>
                  <c:symbol val="none"/>
                </c:marker>
                <c:xVal>
                  <c:strRef>
                    <c:extLst>
                      <c:ex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c:ext uri="{02D57815-91ED-43cb-92C2-25804820EDAC}">
                        <c15:formulaRef>
                          <c15:sqref>Sheet3!$E$3:$J$3</c15:sqref>
                        </c15:formulaRef>
                      </c:ext>
                    </c:extLst>
                    <c:numCache>
                      <c:formatCode>General</c:formatCode>
                      <c:ptCount val="6"/>
                      <c:pt idx="0">
                        <c:v>0</c:v>
                      </c:pt>
                      <c:pt idx="1">
                        <c:v>0</c:v>
                      </c:pt>
                      <c:pt idx="2">
                        <c:v>0</c:v>
                      </c:pt>
                      <c:pt idx="3">
                        <c:v>0</c:v>
                      </c:pt>
                      <c:pt idx="4">
                        <c:v>0</c:v>
                      </c:pt>
                      <c:pt idx="5">
                        <c:v>0</c:v>
                      </c:pt>
                    </c:numCache>
                  </c:numRef>
                </c:yVal>
                <c:smooth val="0"/>
                <c:extLst>
                  <c:ext xmlns:c16="http://schemas.microsoft.com/office/drawing/2014/chart" uri="{C3380CC4-5D6E-409C-BE32-E72D297353CC}">
                    <c16:uniqueId val="{00000001-C7D1-4A68-B8C0-BDC6806ED39C}"/>
                  </c:ext>
                </c:extLst>
              </c15:ser>
            </c15:filteredScatterSeries>
            <c15:filteredScatterSeries>
              <c15:ser>
                <c:idx val="1"/>
                <c:order val="1"/>
                <c:tx>
                  <c:strRef>
                    <c:extLst xmlns:c15="http://schemas.microsoft.com/office/drawing/2012/chart">
                      <c:ext xmlns:c15="http://schemas.microsoft.com/office/drawing/2012/chart" uri="{02D57815-91ED-43cb-92C2-25804820EDAC}">
                        <c15:formulaRef>
                          <c15:sqref>Sheet3!$D$4</c15:sqref>
                        </c15:formulaRef>
                      </c:ext>
                    </c:extLst>
                    <c:strCache>
                      <c:ptCount val="1"/>
                      <c:pt idx="0">
                        <c:v>Forgetful DLQ</c:v>
                      </c:pt>
                    </c:strCache>
                  </c:strRef>
                </c:tx>
                <c:spPr>
                  <a:ln w="19050" cap="rnd">
                    <a:solidFill>
                      <a:schemeClr val="accent2"/>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Sheet3!$E$4:$J$4</c15:sqref>
                        </c15:formulaRef>
                      </c:ext>
                    </c:extLst>
                    <c:numCache>
                      <c:formatCode>General</c:formatCode>
                      <c:ptCount val="6"/>
                      <c:pt idx="0">
                        <c:v>0</c:v>
                      </c:pt>
                      <c:pt idx="1">
                        <c:v>30</c:v>
                      </c:pt>
                      <c:pt idx="2">
                        <c:v>0</c:v>
                      </c:pt>
                      <c:pt idx="3">
                        <c:v>0</c:v>
                      </c:pt>
                      <c:pt idx="4">
                        <c:v>30</c:v>
                      </c:pt>
                      <c:pt idx="5">
                        <c:v>0</c:v>
                      </c:pt>
                    </c:numCache>
                  </c:numRef>
                </c:yVal>
                <c:smooth val="0"/>
                <c:extLst xmlns:c15="http://schemas.microsoft.com/office/drawing/2012/chart">
                  <c:ext xmlns:c16="http://schemas.microsoft.com/office/drawing/2014/chart" uri="{C3380CC4-5D6E-409C-BE32-E72D297353CC}">
                    <c16:uniqueId val="{00000002-C7D1-4A68-B8C0-BDC6806ED39C}"/>
                  </c:ext>
                </c:extLst>
              </c15:ser>
            </c15:filteredScatterSeries>
            <c15:filteredScatterSeries>
              <c15:ser>
                <c:idx val="2"/>
                <c:order val="2"/>
                <c:tx>
                  <c:strRef>
                    <c:extLst xmlns:c15="http://schemas.microsoft.com/office/drawing/2012/chart">
                      <c:ext xmlns:c15="http://schemas.microsoft.com/office/drawing/2012/chart" uri="{02D57815-91ED-43cb-92C2-25804820EDAC}">
                        <c15:formulaRef>
                          <c15:sqref>Sheet3!$D$5</c15:sqref>
                        </c15:formulaRef>
                      </c:ext>
                    </c:extLst>
                    <c:strCache>
                      <c:ptCount val="1"/>
                      <c:pt idx="0">
                        <c:v>Forgetful DLQ</c:v>
                      </c:pt>
                    </c:strCache>
                  </c:strRef>
                </c:tx>
                <c:spPr>
                  <a:ln w="19050" cap="rnd">
                    <a:solidFill>
                      <a:schemeClr val="accent3"/>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Sheet3!$E$5:$J$5</c15:sqref>
                        </c15:formulaRef>
                      </c:ext>
                    </c:extLst>
                    <c:numCache>
                      <c:formatCode>General</c:formatCode>
                      <c:ptCount val="6"/>
                      <c:pt idx="0">
                        <c:v>0</c:v>
                      </c:pt>
                      <c:pt idx="1">
                        <c:v>0</c:v>
                      </c:pt>
                      <c:pt idx="2">
                        <c:v>0</c:v>
                      </c:pt>
                      <c:pt idx="3">
                        <c:v>0</c:v>
                      </c:pt>
                      <c:pt idx="4">
                        <c:v>30</c:v>
                      </c:pt>
                      <c:pt idx="5">
                        <c:v>0</c:v>
                      </c:pt>
                    </c:numCache>
                  </c:numRef>
                </c:yVal>
                <c:smooth val="0"/>
                <c:extLst xmlns:c15="http://schemas.microsoft.com/office/drawing/2012/chart">
                  <c:ext xmlns:c16="http://schemas.microsoft.com/office/drawing/2014/chart" uri="{C3380CC4-5D6E-409C-BE32-E72D297353CC}">
                    <c16:uniqueId val="{00000003-C7D1-4A68-B8C0-BDC6806ED39C}"/>
                  </c:ext>
                </c:extLst>
              </c15:ser>
            </c15:filteredScatterSeries>
            <c15:filteredScatterSeries>
              <c15:ser>
                <c:idx val="3"/>
                <c:order val="3"/>
                <c:tx>
                  <c:strRef>
                    <c:extLst xmlns:c15="http://schemas.microsoft.com/office/drawing/2012/chart">
                      <c:ext xmlns:c15="http://schemas.microsoft.com/office/drawing/2012/chart" uri="{02D57815-91ED-43cb-92C2-25804820EDAC}">
                        <c15:formulaRef>
                          <c15:sqref>Sheet3!$D$6</c15:sqref>
                        </c15:formulaRef>
                      </c:ext>
                    </c:extLst>
                    <c:strCache>
                      <c:ptCount val="1"/>
                      <c:pt idx="0">
                        <c:v>Forgetful DLQ</c:v>
                      </c:pt>
                    </c:strCache>
                  </c:strRef>
                </c:tx>
                <c:spPr>
                  <a:ln w="19050" cap="rnd">
                    <a:solidFill>
                      <a:schemeClr val="accent4"/>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Sheet3!$E$6:$J$6</c15:sqref>
                        </c15:formulaRef>
                      </c:ext>
                    </c:extLst>
                    <c:numCache>
                      <c:formatCode>General</c:formatCode>
                      <c:ptCount val="6"/>
                      <c:pt idx="0">
                        <c:v>0</c:v>
                      </c:pt>
                      <c:pt idx="1">
                        <c:v>0</c:v>
                      </c:pt>
                      <c:pt idx="2">
                        <c:v>30</c:v>
                      </c:pt>
                      <c:pt idx="3">
                        <c:v>0</c:v>
                      </c:pt>
                      <c:pt idx="4">
                        <c:v>0</c:v>
                      </c:pt>
                      <c:pt idx="5">
                        <c:v>30</c:v>
                      </c:pt>
                    </c:numCache>
                  </c:numRef>
                </c:yVal>
                <c:smooth val="0"/>
                <c:extLst xmlns:c15="http://schemas.microsoft.com/office/drawing/2012/chart">
                  <c:ext xmlns:c16="http://schemas.microsoft.com/office/drawing/2014/chart" uri="{C3380CC4-5D6E-409C-BE32-E72D297353CC}">
                    <c16:uniqueId val="{00000004-C7D1-4A68-B8C0-BDC6806ED39C}"/>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Sheet3!$D$7</c15:sqref>
                        </c15:formulaRef>
                      </c:ext>
                    </c:extLst>
                    <c:strCache>
                      <c:ptCount val="1"/>
                      <c:pt idx="0">
                        <c:v>Forgetful DLQ</c:v>
                      </c:pt>
                    </c:strCache>
                  </c:strRef>
                </c:tx>
                <c:spPr>
                  <a:ln w="19050" cap="rnd">
                    <a:solidFill>
                      <a:schemeClr val="accent5"/>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Sheet3!$E$7:$J$7</c15:sqref>
                        </c15:formulaRef>
                      </c:ext>
                    </c:extLst>
                    <c:numCache>
                      <c:formatCode>General</c:formatCode>
                      <c:ptCount val="6"/>
                      <c:pt idx="0">
                        <c:v>30</c:v>
                      </c:pt>
                      <c:pt idx="1">
                        <c:v>0</c:v>
                      </c:pt>
                      <c:pt idx="2">
                        <c:v>30</c:v>
                      </c:pt>
                      <c:pt idx="3">
                        <c:v>0</c:v>
                      </c:pt>
                      <c:pt idx="4">
                        <c:v>0</c:v>
                      </c:pt>
                      <c:pt idx="5">
                        <c:v>30</c:v>
                      </c:pt>
                    </c:numCache>
                  </c:numRef>
                </c:yVal>
                <c:smooth val="0"/>
                <c:extLst xmlns:c15="http://schemas.microsoft.com/office/drawing/2012/chart">
                  <c:ext xmlns:c16="http://schemas.microsoft.com/office/drawing/2014/chart" uri="{C3380CC4-5D6E-409C-BE32-E72D297353CC}">
                    <c16:uniqueId val="{00000005-C7D1-4A68-B8C0-BDC6806ED39C}"/>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Sheet3!$D$8</c15:sqref>
                        </c15:formulaRef>
                      </c:ext>
                    </c:extLst>
                    <c:strCache>
                      <c:ptCount val="1"/>
                      <c:pt idx="0">
                        <c:v>Cured Early DLQ</c:v>
                      </c:pt>
                    </c:strCache>
                  </c:strRef>
                </c:tx>
                <c:spPr>
                  <a:ln w="19050" cap="rnd">
                    <a:solidFill>
                      <a:schemeClr val="accent6"/>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Sheet3!$E$8:$J$8</c15:sqref>
                        </c15:formulaRef>
                      </c:ext>
                    </c:extLst>
                    <c:numCache>
                      <c:formatCode>General</c:formatCode>
                      <c:ptCount val="6"/>
                      <c:pt idx="0">
                        <c:v>0</c:v>
                      </c:pt>
                      <c:pt idx="1">
                        <c:v>30</c:v>
                      </c:pt>
                      <c:pt idx="2">
                        <c:v>30</c:v>
                      </c:pt>
                      <c:pt idx="3">
                        <c:v>0</c:v>
                      </c:pt>
                      <c:pt idx="4">
                        <c:v>30</c:v>
                      </c:pt>
                      <c:pt idx="5">
                        <c:v>0</c:v>
                      </c:pt>
                    </c:numCache>
                  </c:numRef>
                </c:yVal>
                <c:smooth val="0"/>
                <c:extLst xmlns:c15="http://schemas.microsoft.com/office/drawing/2012/chart">
                  <c:ext xmlns:c16="http://schemas.microsoft.com/office/drawing/2014/chart" uri="{C3380CC4-5D6E-409C-BE32-E72D297353CC}">
                    <c16:uniqueId val="{00000006-C7D1-4A68-B8C0-BDC6806ED39C}"/>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Sheet3!$D$9</c15:sqref>
                        </c15:formulaRef>
                      </c:ext>
                    </c:extLst>
                    <c:strCache>
                      <c:ptCount val="1"/>
                      <c:pt idx="0">
                        <c:v>Cured Early DLQ</c:v>
                      </c:pt>
                    </c:strCache>
                  </c:strRef>
                </c:tx>
                <c:spPr>
                  <a:ln w="19050" cap="rnd">
                    <a:solidFill>
                      <a:schemeClr val="accent1">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Sheet3!$E$9:$J$9</c15:sqref>
                        </c15:formulaRef>
                      </c:ext>
                    </c:extLst>
                    <c:numCache>
                      <c:formatCode>General</c:formatCode>
                      <c:ptCount val="6"/>
                      <c:pt idx="0">
                        <c:v>0</c:v>
                      </c:pt>
                      <c:pt idx="1">
                        <c:v>30</c:v>
                      </c:pt>
                      <c:pt idx="2">
                        <c:v>30</c:v>
                      </c:pt>
                      <c:pt idx="3">
                        <c:v>30</c:v>
                      </c:pt>
                      <c:pt idx="4">
                        <c:v>30</c:v>
                      </c:pt>
                      <c:pt idx="5">
                        <c:v>0</c:v>
                      </c:pt>
                    </c:numCache>
                  </c:numRef>
                </c:yVal>
                <c:smooth val="0"/>
                <c:extLst xmlns:c15="http://schemas.microsoft.com/office/drawing/2012/chart">
                  <c:ext xmlns:c16="http://schemas.microsoft.com/office/drawing/2014/chart" uri="{C3380CC4-5D6E-409C-BE32-E72D297353CC}">
                    <c16:uniqueId val="{00000007-C7D1-4A68-B8C0-BDC6806ED39C}"/>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Sheet3!$D$10</c15:sqref>
                        </c15:formulaRef>
                      </c:ext>
                    </c:extLst>
                    <c:strCache>
                      <c:ptCount val="1"/>
                      <c:pt idx="0">
                        <c:v>Cured Deep DLQ</c:v>
                      </c:pt>
                    </c:strCache>
                  </c:strRef>
                </c:tx>
                <c:spPr>
                  <a:ln w="19050" cap="rnd">
                    <a:solidFill>
                      <a:schemeClr val="accent2">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Sheet3!$E$10:$J$10</c15:sqref>
                        </c15:formulaRef>
                      </c:ext>
                    </c:extLst>
                    <c:numCache>
                      <c:formatCode>General</c:formatCode>
                      <c:ptCount val="6"/>
                      <c:pt idx="0">
                        <c:v>0</c:v>
                      </c:pt>
                      <c:pt idx="1">
                        <c:v>0</c:v>
                      </c:pt>
                      <c:pt idx="2">
                        <c:v>30</c:v>
                      </c:pt>
                      <c:pt idx="3">
                        <c:v>60</c:v>
                      </c:pt>
                      <c:pt idx="4">
                        <c:v>0</c:v>
                      </c:pt>
                      <c:pt idx="5">
                        <c:v>0</c:v>
                      </c:pt>
                    </c:numCache>
                  </c:numRef>
                </c:yVal>
                <c:smooth val="0"/>
                <c:extLst xmlns:c15="http://schemas.microsoft.com/office/drawing/2012/chart">
                  <c:ext xmlns:c16="http://schemas.microsoft.com/office/drawing/2014/chart" uri="{C3380CC4-5D6E-409C-BE32-E72D297353CC}">
                    <c16:uniqueId val="{00000008-C7D1-4A68-B8C0-BDC6806ED39C}"/>
                  </c:ext>
                </c:extLst>
              </c15:ser>
            </c15:filteredScatterSeries>
            <c15:filteredScatterSeries>
              <c15:ser>
                <c:idx val="8"/>
                <c:order val="8"/>
                <c:tx>
                  <c:strRef>
                    <c:extLst xmlns:c15="http://schemas.microsoft.com/office/drawing/2012/chart">
                      <c:ext xmlns:c15="http://schemas.microsoft.com/office/drawing/2012/chart" uri="{02D57815-91ED-43cb-92C2-25804820EDAC}">
                        <c15:formulaRef>
                          <c15:sqref>Sheet3!$D$11</c15:sqref>
                        </c15:formulaRef>
                      </c:ext>
                    </c:extLst>
                    <c:strCache>
                      <c:ptCount val="1"/>
                      <c:pt idx="0">
                        <c:v>Cured Deep DLQ</c:v>
                      </c:pt>
                    </c:strCache>
                  </c:strRef>
                </c:tx>
                <c:spPr>
                  <a:ln w="19050" cap="rnd">
                    <a:solidFill>
                      <a:schemeClr val="accent3">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Sheet3!$E$11:$J$11</c15:sqref>
                        </c15:formulaRef>
                      </c:ext>
                    </c:extLst>
                    <c:numCache>
                      <c:formatCode>General</c:formatCode>
                      <c:ptCount val="6"/>
                      <c:pt idx="0">
                        <c:v>0</c:v>
                      </c:pt>
                      <c:pt idx="1">
                        <c:v>0</c:v>
                      </c:pt>
                      <c:pt idx="2">
                        <c:v>30</c:v>
                      </c:pt>
                      <c:pt idx="3">
                        <c:v>60</c:v>
                      </c:pt>
                      <c:pt idx="4">
                        <c:v>30</c:v>
                      </c:pt>
                      <c:pt idx="5">
                        <c:v>0</c:v>
                      </c:pt>
                    </c:numCache>
                  </c:numRef>
                </c:yVal>
                <c:smooth val="0"/>
                <c:extLst xmlns:c15="http://schemas.microsoft.com/office/drawing/2012/chart">
                  <c:ext xmlns:c16="http://schemas.microsoft.com/office/drawing/2014/chart" uri="{C3380CC4-5D6E-409C-BE32-E72D297353CC}">
                    <c16:uniqueId val="{00000009-C7D1-4A68-B8C0-BDC6806ED39C}"/>
                  </c:ext>
                </c:extLst>
              </c15:ser>
            </c15:filteredScatterSeries>
            <c15:filteredScatterSeries>
              <c15:ser>
                <c:idx val="9"/>
                <c:order val="9"/>
                <c:tx>
                  <c:strRef>
                    <c:extLst xmlns:c15="http://schemas.microsoft.com/office/drawing/2012/chart">
                      <c:ext xmlns:c15="http://schemas.microsoft.com/office/drawing/2012/chart" uri="{02D57815-91ED-43cb-92C2-25804820EDAC}">
                        <c15:formulaRef>
                          <c15:sqref>Sheet3!$D$12</c15:sqref>
                        </c15:formulaRef>
                      </c:ext>
                    </c:extLst>
                    <c:strCache>
                      <c:ptCount val="1"/>
                      <c:pt idx="0">
                        <c:v>Cured Deep DLQ</c:v>
                      </c:pt>
                    </c:strCache>
                  </c:strRef>
                </c:tx>
                <c:spPr>
                  <a:ln w="19050" cap="rnd">
                    <a:solidFill>
                      <a:schemeClr val="accent4">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Sheet3!$E$12:$J$12</c15:sqref>
                        </c15:formulaRef>
                      </c:ext>
                    </c:extLst>
                    <c:numCache>
                      <c:formatCode>General</c:formatCode>
                      <c:ptCount val="6"/>
                      <c:pt idx="0">
                        <c:v>0</c:v>
                      </c:pt>
                      <c:pt idx="1">
                        <c:v>0</c:v>
                      </c:pt>
                      <c:pt idx="2">
                        <c:v>30</c:v>
                      </c:pt>
                      <c:pt idx="3">
                        <c:v>60</c:v>
                      </c:pt>
                      <c:pt idx="4">
                        <c:v>90</c:v>
                      </c:pt>
                      <c:pt idx="5">
                        <c:v>0</c:v>
                      </c:pt>
                    </c:numCache>
                  </c:numRef>
                </c:yVal>
                <c:smooth val="0"/>
                <c:extLst xmlns:c15="http://schemas.microsoft.com/office/drawing/2012/chart">
                  <c:ext xmlns:c16="http://schemas.microsoft.com/office/drawing/2014/chart" uri="{C3380CC4-5D6E-409C-BE32-E72D297353CC}">
                    <c16:uniqueId val="{0000000A-C7D1-4A68-B8C0-BDC6806ED39C}"/>
                  </c:ext>
                </c:extLst>
              </c15:ser>
            </c15:filteredScatterSeries>
            <c15:filteredScatterSeries>
              <c15:ser>
                <c:idx val="10"/>
                <c:order val="10"/>
                <c:tx>
                  <c:strRef>
                    <c:extLst xmlns:c15="http://schemas.microsoft.com/office/drawing/2012/chart">
                      <c:ext xmlns:c15="http://schemas.microsoft.com/office/drawing/2012/chart" uri="{02D57815-91ED-43cb-92C2-25804820EDAC}">
                        <c15:formulaRef>
                          <c15:sqref>Sheet3!$D$13</c15:sqref>
                        </c15:formulaRef>
                      </c:ext>
                    </c:extLst>
                    <c:strCache>
                      <c:ptCount val="1"/>
                      <c:pt idx="0">
                        <c:v>Cured Deep DLQ</c:v>
                      </c:pt>
                    </c:strCache>
                  </c:strRef>
                </c:tx>
                <c:spPr>
                  <a:ln w="19050" cap="rnd">
                    <a:solidFill>
                      <a:schemeClr val="accent5">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Sheet3!$E$13:$J$13</c15:sqref>
                        </c15:formulaRef>
                      </c:ext>
                    </c:extLst>
                    <c:numCache>
                      <c:formatCode>General</c:formatCode>
                      <c:ptCount val="6"/>
                      <c:pt idx="0">
                        <c:v>0</c:v>
                      </c:pt>
                      <c:pt idx="1">
                        <c:v>30</c:v>
                      </c:pt>
                      <c:pt idx="2">
                        <c:v>60</c:v>
                      </c:pt>
                      <c:pt idx="3">
                        <c:v>90</c:v>
                      </c:pt>
                      <c:pt idx="4">
                        <c:v>60</c:v>
                      </c:pt>
                      <c:pt idx="5">
                        <c:v>0</c:v>
                      </c:pt>
                    </c:numCache>
                  </c:numRef>
                </c:yVal>
                <c:smooth val="0"/>
                <c:extLst xmlns:c15="http://schemas.microsoft.com/office/drawing/2012/chart">
                  <c:ext xmlns:c16="http://schemas.microsoft.com/office/drawing/2014/chart" uri="{C3380CC4-5D6E-409C-BE32-E72D297353CC}">
                    <c16:uniqueId val="{0000000B-C7D1-4A68-B8C0-BDC6806ED39C}"/>
                  </c:ext>
                </c:extLst>
              </c15:ser>
            </c15:filteredScatterSeries>
            <c15:filteredScatterSeries>
              <c15:ser>
                <c:idx val="11"/>
                <c:order val="11"/>
                <c:tx>
                  <c:strRef>
                    <c:extLst xmlns:c15="http://schemas.microsoft.com/office/drawing/2012/chart">
                      <c:ext xmlns:c15="http://schemas.microsoft.com/office/drawing/2012/chart" uri="{02D57815-91ED-43cb-92C2-25804820EDAC}">
                        <c15:formulaRef>
                          <c15:sqref>Sheet3!$D$14</c15:sqref>
                        </c15:formulaRef>
                      </c:ext>
                    </c:extLst>
                    <c:strCache>
                      <c:ptCount val="1"/>
                      <c:pt idx="0">
                        <c:v>Perpetual Early DLQ</c:v>
                      </c:pt>
                    </c:strCache>
                  </c:strRef>
                </c:tx>
                <c:spPr>
                  <a:ln w="19050" cap="rnd">
                    <a:solidFill>
                      <a:schemeClr val="accent6">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Sheet3!$E$14:$J$14</c15:sqref>
                        </c15:formulaRef>
                      </c:ext>
                    </c:extLst>
                    <c:numCache>
                      <c:formatCode>General</c:formatCode>
                      <c:ptCount val="6"/>
                      <c:pt idx="0">
                        <c:v>30</c:v>
                      </c:pt>
                      <c:pt idx="1">
                        <c:v>30</c:v>
                      </c:pt>
                      <c:pt idx="2">
                        <c:v>30</c:v>
                      </c:pt>
                      <c:pt idx="3">
                        <c:v>30</c:v>
                      </c:pt>
                      <c:pt idx="4">
                        <c:v>30</c:v>
                      </c:pt>
                      <c:pt idx="5">
                        <c:v>30</c:v>
                      </c:pt>
                    </c:numCache>
                  </c:numRef>
                </c:yVal>
                <c:smooth val="0"/>
                <c:extLst xmlns:c15="http://schemas.microsoft.com/office/drawing/2012/chart">
                  <c:ext xmlns:c16="http://schemas.microsoft.com/office/drawing/2014/chart" uri="{C3380CC4-5D6E-409C-BE32-E72D297353CC}">
                    <c16:uniqueId val="{0000000C-C7D1-4A68-B8C0-BDC6806ED39C}"/>
                  </c:ext>
                </c:extLst>
              </c15:ser>
            </c15:filteredScatterSeries>
            <c15:filteredScatterSeries>
              <c15:ser>
                <c:idx val="12"/>
                <c:order val="12"/>
                <c:tx>
                  <c:strRef>
                    <c:extLst xmlns:c15="http://schemas.microsoft.com/office/drawing/2012/chart">
                      <c:ext xmlns:c15="http://schemas.microsoft.com/office/drawing/2012/chart" uri="{02D57815-91ED-43cb-92C2-25804820EDAC}">
                        <c15:formulaRef>
                          <c15:sqref>Sheet3!$D$15</c15:sqref>
                        </c15:formulaRef>
                      </c:ext>
                    </c:extLst>
                    <c:strCache>
                      <c:ptCount val="1"/>
                      <c:pt idx="0">
                        <c:v>Perpetual Early DLQ</c:v>
                      </c:pt>
                    </c:strCache>
                  </c:strRef>
                </c:tx>
                <c:spPr>
                  <a:ln w="19050" cap="rnd">
                    <a:solidFill>
                      <a:schemeClr val="accent1">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Sheet3!$E$15:$J$15</c15:sqref>
                        </c15:formulaRef>
                      </c:ext>
                    </c:extLst>
                    <c:numCache>
                      <c:formatCode>General</c:formatCode>
                      <c:ptCount val="6"/>
                      <c:pt idx="0">
                        <c:v>30</c:v>
                      </c:pt>
                      <c:pt idx="1">
                        <c:v>30</c:v>
                      </c:pt>
                      <c:pt idx="2">
                        <c:v>0</c:v>
                      </c:pt>
                      <c:pt idx="3">
                        <c:v>30</c:v>
                      </c:pt>
                      <c:pt idx="4">
                        <c:v>30</c:v>
                      </c:pt>
                      <c:pt idx="5">
                        <c:v>30</c:v>
                      </c:pt>
                    </c:numCache>
                  </c:numRef>
                </c:yVal>
                <c:smooth val="0"/>
                <c:extLst xmlns:c15="http://schemas.microsoft.com/office/drawing/2012/chart">
                  <c:ext xmlns:c16="http://schemas.microsoft.com/office/drawing/2014/chart" uri="{C3380CC4-5D6E-409C-BE32-E72D297353CC}">
                    <c16:uniqueId val="{0000000D-C7D1-4A68-B8C0-BDC6806ED39C}"/>
                  </c:ext>
                </c:extLst>
              </c15:ser>
            </c15:filteredScatterSeries>
            <c15:filteredScatterSeries>
              <c15:ser>
                <c:idx val="13"/>
                <c:order val="13"/>
                <c:tx>
                  <c:strRef>
                    <c:extLst xmlns:c15="http://schemas.microsoft.com/office/drawing/2012/chart">
                      <c:ext xmlns:c15="http://schemas.microsoft.com/office/drawing/2012/chart" uri="{02D57815-91ED-43cb-92C2-25804820EDAC}">
                        <c15:formulaRef>
                          <c15:sqref>Sheet3!$D$16</c15:sqref>
                        </c15:formulaRef>
                      </c:ext>
                    </c:extLst>
                    <c:strCache>
                      <c:ptCount val="1"/>
                      <c:pt idx="0">
                        <c:v>Early DLQ</c:v>
                      </c:pt>
                    </c:strCache>
                  </c:strRef>
                </c:tx>
                <c:spPr>
                  <a:ln w="19050" cap="rnd">
                    <a:solidFill>
                      <a:schemeClr val="accent2">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Sheet3!$E$16:$J$16</c15:sqref>
                        </c15:formulaRef>
                      </c:ext>
                    </c:extLst>
                    <c:numCache>
                      <c:formatCode>General</c:formatCode>
                      <c:ptCount val="6"/>
                      <c:pt idx="0">
                        <c:v>0</c:v>
                      </c:pt>
                      <c:pt idx="1">
                        <c:v>0</c:v>
                      </c:pt>
                      <c:pt idx="2">
                        <c:v>0</c:v>
                      </c:pt>
                      <c:pt idx="3">
                        <c:v>0</c:v>
                      </c:pt>
                      <c:pt idx="4">
                        <c:v>0</c:v>
                      </c:pt>
                      <c:pt idx="5">
                        <c:v>30</c:v>
                      </c:pt>
                    </c:numCache>
                  </c:numRef>
                </c:yVal>
                <c:smooth val="0"/>
                <c:extLst xmlns:c15="http://schemas.microsoft.com/office/drawing/2012/chart">
                  <c:ext xmlns:c16="http://schemas.microsoft.com/office/drawing/2014/chart" uri="{C3380CC4-5D6E-409C-BE32-E72D297353CC}">
                    <c16:uniqueId val="{0000000E-C7D1-4A68-B8C0-BDC6806ED39C}"/>
                  </c:ext>
                </c:extLst>
              </c15:ser>
            </c15:filteredScatterSeries>
            <c15:filteredScatterSeries>
              <c15:ser>
                <c:idx val="14"/>
                <c:order val="14"/>
                <c:tx>
                  <c:strRef>
                    <c:extLst xmlns:c15="http://schemas.microsoft.com/office/drawing/2012/chart">
                      <c:ext xmlns:c15="http://schemas.microsoft.com/office/drawing/2012/chart" uri="{02D57815-91ED-43cb-92C2-25804820EDAC}">
                        <c15:formulaRef>
                          <c15:sqref>Sheet3!$D$17</c15:sqref>
                        </c15:formulaRef>
                      </c:ext>
                    </c:extLst>
                    <c:strCache>
                      <c:ptCount val="1"/>
                      <c:pt idx="0">
                        <c:v>Perpetual Deep DLQ</c:v>
                      </c:pt>
                    </c:strCache>
                  </c:strRef>
                </c:tx>
                <c:spPr>
                  <a:ln w="19050" cap="rnd">
                    <a:solidFill>
                      <a:schemeClr val="accent3">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Sheet3!$E$17:$J$17</c15:sqref>
                        </c15:formulaRef>
                      </c:ext>
                    </c:extLst>
                    <c:numCache>
                      <c:formatCode>General</c:formatCode>
                      <c:ptCount val="6"/>
                      <c:pt idx="0">
                        <c:v>0</c:v>
                      </c:pt>
                      <c:pt idx="1">
                        <c:v>30</c:v>
                      </c:pt>
                      <c:pt idx="2">
                        <c:v>60</c:v>
                      </c:pt>
                      <c:pt idx="3">
                        <c:v>60</c:v>
                      </c:pt>
                      <c:pt idx="4">
                        <c:v>30</c:v>
                      </c:pt>
                      <c:pt idx="5">
                        <c:v>30</c:v>
                      </c:pt>
                    </c:numCache>
                  </c:numRef>
                </c:yVal>
                <c:smooth val="0"/>
                <c:extLst xmlns:c15="http://schemas.microsoft.com/office/drawing/2012/chart">
                  <c:ext xmlns:c16="http://schemas.microsoft.com/office/drawing/2014/chart" uri="{C3380CC4-5D6E-409C-BE32-E72D297353CC}">
                    <c16:uniqueId val="{0000000F-C7D1-4A68-B8C0-BDC6806ED39C}"/>
                  </c:ext>
                </c:extLst>
              </c15:ser>
            </c15:filteredScatterSeries>
            <c15:filteredScatterSeries>
              <c15:ser>
                <c:idx val="15"/>
                <c:order val="15"/>
                <c:tx>
                  <c:strRef>
                    <c:extLst xmlns:c15="http://schemas.microsoft.com/office/drawing/2012/chart">
                      <c:ext xmlns:c15="http://schemas.microsoft.com/office/drawing/2012/chart" uri="{02D57815-91ED-43cb-92C2-25804820EDAC}">
                        <c15:formulaRef>
                          <c15:sqref>Sheet3!$D$18</c15:sqref>
                        </c15:formulaRef>
                      </c:ext>
                    </c:extLst>
                    <c:strCache>
                      <c:ptCount val="1"/>
                      <c:pt idx="0">
                        <c:v>Perpetual Deep DLQ</c:v>
                      </c:pt>
                    </c:strCache>
                  </c:strRef>
                </c:tx>
                <c:spPr>
                  <a:ln w="19050" cap="rnd">
                    <a:solidFill>
                      <a:schemeClr val="accent4">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Sheet3!$E$18:$J$18</c15:sqref>
                        </c15:formulaRef>
                      </c:ext>
                    </c:extLst>
                    <c:numCache>
                      <c:formatCode>General</c:formatCode>
                      <c:ptCount val="6"/>
                      <c:pt idx="0">
                        <c:v>0</c:v>
                      </c:pt>
                      <c:pt idx="1">
                        <c:v>30</c:v>
                      </c:pt>
                      <c:pt idx="2">
                        <c:v>60</c:v>
                      </c:pt>
                      <c:pt idx="3">
                        <c:v>60</c:v>
                      </c:pt>
                      <c:pt idx="4">
                        <c:v>60</c:v>
                      </c:pt>
                      <c:pt idx="5">
                        <c:v>30</c:v>
                      </c:pt>
                    </c:numCache>
                  </c:numRef>
                </c:yVal>
                <c:smooth val="0"/>
                <c:extLst xmlns:c15="http://schemas.microsoft.com/office/drawing/2012/chart">
                  <c:ext xmlns:c16="http://schemas.microsoft.com/office/drawing/2014/chart" uri="{C3380CC4-5D6E-409C-BE32-E72D297353CC}">
                    <c16:uniqueId val="{00000010-C7D1-4A68-B8C0-BDC6806ED39C}"/>
                  </c:ext>
                </c:extLst>
              </c15:ser>
            </c15:filteredScatterSeries>
            <c15:filteredScatterSeries>
              <c15:ser>
                <c:idx val="16"/>
                <c:order val="16"/>
                <c:tx>
                  <c:strRef>
                    <c:extLst xmlns:c15="http://schemas.microsoft.com/office/drawing/2012/chart">
                      <c:ext xmlns:c15="http://schemas.microsoft.com/office/drawing/2012/chart" uri="{02D57815-91ED-43cb-92C2-25804820EDAC}">
                        <c15:formulaRef>
                          <c15:sqref>Sheet3!$D$19</c15:sqref>
                        </c15:formulaRef>
                      </c:ext>
                    </c:extLst>
                    <c:strCache>
                      <c:ptCount val="1"/>
                      <c:pt idx="0">
                        <c:v>Perpetual Deep DLQ</c:v>
                      </c:pt>
                    </c:strCache>
                  </c:strRef>
                </c:tx>
                <c:spPr>
                  <a:ln w="19050" cap="rnd">
                    <a:solidFill>
                      <a:schemeClr val="accent5">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Sheet3!$E$19:$J$19</c15:sqref>
                        </c15:formulaRef>
                      </c:ext>
                    </c:extLst>
                    <c:numCache>
                      <c:formatCode>General</c:formatCode>
                      <c:ptCount val="6"/>
                      <c:pt idx="0">
                        <c:v>0</c:v>
                      </c:pt>
                      <c:pt idx="1">
                        <c:v>30</c:v>
                      </c:pt>
                      <c:pt idx="2">
                        <c:v>60</c:v>
                      </c:pt>
                      <c:pt idx="3">
                        <c:v>90</c:v>
                      </c:pt>
                      <c:pt idx="4">
                        <c:v>30</c:v>
                      </c:pt>
                      <c:pt idx="5">
                        <c:v>30</c:v>
                      </c:pt>
                    </c:numCache>
                  </c:numRef>
                </c:yVal>
                <c:smooth val="0"/>
                <c:extLst xmlns:c15="http://schemas.microsoft.com/office/drawing/2012/chart">
                  <c:ext xmlns:c16="http://schemas.microsoft.com/office/drawing/2014/chart" uri="{C3380CC4-5D6E-409C-BE32-E72D297353CC}">
                    <c16:uniqueId val="{00000011-C7D1-4A68-B8C0-BDC6806ED39C}"/>
                  </c:ext>
                </c:extLst>
              </c15:ser>
            </c15:filteredScatterSeries>
            <c15:filteredScatterSeries>
              <c15:ser>
                <c:idx val="17"/>
                <c:order val="17"/>
                <c:tx>
                  <c:strRef>
                    <c:extLst xmlns:c15="http://schemas.microsoft.com/office/drawing/2012/chart">
                      <c:ext xmlns:c15="http://schemas.microsoft.com/office/drawing/2012/chart" uri="{02D57815-91ED-43cb-92C2-25804820EDAC}">
                        <c15:formulaRef>
                          <c15:sqref>Sheet3!$D$20</c15:sqref>
                        </c15:formulaRef>
                      </c:ext>
                    </c:extLst>
                    <c:strCache>
                      <c:ptCount val="1"/>
                      <c:pt idx="0">
                        <c:v>Perpetual Deep DLQ</c:v>
                      </c:pt>
                    </c:strCache>
                  </c:strRef>
                </c:tx>
                <c:spPr>
                  <a:ln w="19050" cap="rnd">
                    <a:solidFill>
                      <a:schemeClr val="accent6">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Sheet3!$E$20:$J$20</c15:sqref>
                        </c15:formulaRef>
                      </c:ext>
                    </c:extLst>
                    <c:numCache>
                      <c:formatCode>General</c:formatCode>
                      <c:ptCount val="6"/>
                      <c:pt idx="0">
                        <c:v>0</c:v>
                      </c:pt>
                      <c:pt idx="1">
                        <c:v>30</c:v>
                      </c:pt>
                      <c:pt idx="2">
                        <c:v>60</c:v>
                      </c:pt>
                      <c:pt idx="3">
                        <c:v>60</c:v>
                      </c:pt>
                      <c:pt idx="4">
                        <c:v>90</c:v>
                      </c:pt>
                      <c:pt idx="5">
                        <c:v>30</c:v>
                      </c:pt>
                    </c:numCache>
                  </c:numRef>
                </c:yVal>
                <c:smooth val="0"/>
                <c:extLst xmlns:c15="http://schemas.microsoft.com/office/drawing/2012/chart">
                  <c:ext xmlns:c16="http://schemas.microsoft.com/office/drawing/2014/chart" uri="{C3380CC4-5D6E-409C-BE32-E72D297353CC}">
                    <c16:uniqueId val="{00000012-C7D1-4A68-B8C0-BDC6806ED39C}"/>
                  </c:ext>
                </c:extLst>
              </c15:ser>
            </c15:filteredScatterSeries>
            <c15:filteredScatterSeries>
              <c15:ser>
                <c:idx val="18"/>
                <c:order val="18"/>
                <c:tx>
                  <c:strRef>
                    <c:extLst xmlns:c15="http://schemas.microsoft.com/office/drawing/2012/chart">
                      <c:ext xmlns:c15="http://schemas.microsoft.com/office/drawing/2012/chart" uri="{02D57815-91ED-43cb-92C2-25804820EDAC}">
                        <c15:formulaRef>
                          <c15:sqref>Sheet3!$D$21</c15:sqref>
                        </c15:formulaRef>
                      </c:ext>
                    </c:extLst>
                    <c:strCache>
                      <c:ptCount val="1"/>
                      <c:pt idx="0">
                        <c:v>Perpetual Deep DLQ</c:v>
                      </c:pt>
                    </c:strCache>
                  </c:strRef>
                </c:tx>
                <c:spPr>
                  <a:ln w="19050" cap="rnd">
                    <a:solidFill>
                      <a:schemeClr val="accent1">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Sheet3!$E$21:$J$21</c15:sqref>
                        </c15:formulaRef>
                      </c:ext>
                    </c:extLst>
                    <c:numCache>
                      <c:formatCode>General</c:formatCode>
                      <c:ptCount val="6"/>
                      <c:pt idx="0">
                        <c:v>0</c:v>
                      </c:pt>
                      <c:pt idx="1">
                        <c:v>30</c:v>
                      </c:pt>
                      <c:pt idx="2">
                        <c:v>60</c:v>
                      </c:pt>
                      <c:pt idx="3">
                        <c:v>60</c:v>
                      </c:pt>
                      <c:pt idx="4">
                        <c:v>30</c:v>
                      </c:pt>
                      <c:pt idx="5">
                        <c:v>60</c:v>
                      </c:pt>
                    </c:numCache>
                  </c:numRef>
                </c:yVal>
                <c:smooth val="0"/>
                <c:extLst xmlns:c15="http://schemas.microsoft.com/office/drawing/2012/chart">
                  <c:ext xmlns:c16="http://schemas.microsoft.com/office/drawing/2014/chart" uri="{C3380CC4-5D6E-409C-BE32-E72D297353CC}">
                    <c16:uniqueId val="{00000013-C7D1-4A68-B8C0-BDC6806ED39C}"/>
                  </c:ext>
                </c:extLst>
              </c15:ser>
            </c15:filteredScatterSeries>
            <c15:filteredScatterSeries>
              <c15:ser>
                <c:idx val="19"/>
                <c:order val="19"/>
                <c:tx>
                  <c:strRef>
                    <c:extLst xmlns:c15="http://schemas.microsoft.com/office/drawing/2012/chart">
                      <c:ext xmlns:c15="http://schemas.microsoft.com/office/drawing/2012/chart" uri="{02D57815-91ED-43cb-92C2-25804820EDAC}">
                        <c15:formulaRef>
                          <c15:sqref>Sheet3!$D$22</c15:sqref>
                        </c15:formulaRef>
                      </c:ext>
                    </c:extLst>
                    <c:strCache>
                      <c:ptCount val="1"/>
                      <c:pt idx="0">
                        <c:v>Perpetual Deep DLQ</c:v>
                      </c:pt>
                    </c:strCache>
                  </c:strRef>
                </c:tx>
                <c:spPr>
                  <a:ln w="19050" cap="rnd">
                    <a:solidFill>
                      <a:schemeClr val="accent2">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Sheet3!$E$22:$J$22</c15:sqref>
                        </c15:formulaRef>
                      </c:ext>
                    </c:extLst>
                    <c:numCache>
                      <c:formatCode>General</c:formatCode>
                      <c:ptCount val="6"/>
                      <c:pt idx="0">
                        <c:v>0</c:v>
                      </c:pt>
                      <c:pt idx="1">
                        <c:v>30</c:v>
                      </c:pt>
                      <c:pt idx="2">
                        <c:v>60</c:v>
                      </c:pt>
                      <c:pt idx="3">
                        <c:v>60</c:v>
                      </c:pt>
                      <c:pt idx="4">
                        <c:v>60</c:v>
                      </c:pt>
                      <c:pt idx="5">
                        <c:v>60</c:v>
                      </c:pt>
                    </c:numCache>
                  </c:numRef>
                </c:yVal>
                <c:smooth val="0"/>
                <c:extLst xmlns:c15="http://schemas.microsoft.com/office/drawing/2012/chart">
                  <c:ext xmlns:c16="http://schemas.microsoft.com/office/drawing/2014/chart" uri="{C3380CC4-5D6E-409C-BE32-E72D297353CC}">
                    <c16:uniqueId val="{00000014-C7D1-4A68-B8C0-BDC6806ED39C}"/>
                  </c:ext>
                </c:extLst>
              </c15:ser>
            </c15:filteredScatterSeries>
            <c15:filteredScatterSeries>
              <c15:ser>
                <c:idx val="20"/>
                <c:order val="20"/>
                <c:tx>
                  <c:strRef>
                    <c:extLst xmlns:c15="http://schemas.microsoft.com/office/drawing/2012/chart">
                      <c:ext xmlns:c15="http://schemas.microsoft.com/office/drawing/2012/chart" uri="{02D57815-91ED-43cb-92C2-25804820EDAC}">
                        <c15:formulaRef>
                          <c15:sqref>Sheet3!$D$23</c15:sqref>
                        </c15:formulaRef>
                      </c:ext>
                    </c:extLst>
                    <c:strCache>
                      <c:ptCount val="1"/>
                      <c:pt idx="0">
                        <c:v>Perpetual Deep DLQ</c:v>
                      </c:pt>
                    </c:strCache>
                  </c:strRef>
                </c:tx>
                <c:spPr>
                  <a:ln w="19050" cap="rnd">
                    <a:solidFill>
                      <a:schemeClr val="accent3">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Sheet3!$E$23:$J$23</c15:sqref>
                        </c15:formulaRef>
                      </c:ext>
                    </c:extLst>
                    <c:numCache>
                      <c:formatCode>General</c:formatCode>
                      <c:ptCount val="6"/>
                      <c:pt idx="0">
                        <c:v>0</c:v>
                      </c:pt>
                      <c:pt idx="1">
                        <c:v>30</c:v>
                      </c:pt>
                      <c:pt idx="2">
                        <c:v>60</c:v>
                      </c:pt>
                      <c:pt idx="3">
                        <c:v>90</c:v>
                      </c:pt>
                      <c:pt idx="4">
                        <c:v>30</c:v>
                      </c:pt>
                      <c:pt idx="5">
                        <c:v>60</c:v>
                      </c:pt>
                    </c:numCache>
                  </c:numRef>
                </c:yVal>
                <c:smooth val="0"/>
                <c:extLst xmlns:c15="http://schemas.microsoft.com/office/drawing/2012/chart">
                  <c:ext xmlns:c16="http://schemas.microsoft.com/office/drawing/2014/chart" uri="{C3380CC4-5D6E-409C-BE32-E72D297353CC}">
                    <c16:uniqueId val="{00000015-C7D1-4A68-B8C0-BDC6806ED39C}"/>
                  </c:ext>
                </c:extLst>
              </c15:ser>
            </c15:filteredScatterSeries>
            <c15:filteredScatterSeries>
              <c15:ser>
                <c:idx val="21"/>
                <c:order val="21"/>
                <c:tx>
                  <c:strRef>
                    <c:extLst xmlns:c15="http://schemas.microsoft.com/office/drawing/2012/chart">
                      <c:ext xmlns:c15="http://schemas.microsoft.com/office/drawing/2012/chart" uri="{02D57815-91ED-43cb-92C2-25804820EDAC}">
                        <c15:formulaRef>
                          <c15:sqref>Sheet3!$D$24</c15:sqref>
                        </c15:formulaRef>
                      </c:ext>
                    </c:extLst>
                    <c:strCache>
                      <c:ptCount val="1"/>
                      <c:pt idx="0">
                        <c:v>Perpetual Deep DLQ</c:v>
                      </c:pt>
                    </c:strCache>
                  </c:strRef>
                </c:tx>
                <c:spPr>
                  <a:ln w="19050" cap="rnd">
                    <a:solidFill>
                      <a:schemeClr val="accent4">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Sheet3!$E$24:$J$24</c15:sqref>
                        </c15:formulaRef>
                      </c:ext>
                    </c:extLst>
                    <c:numCache>
                      <c:formatCode>General</c:formatCode>
                      <c:ptCount val="6"/>
                      <c:pt idx="0">
                        <c:v>0</c:v>
                      </c:pt>
                      <c:pt idx="1">
                        <c:v>30</c:v>
                      </c:pt>
                      <c:pt idx="2">
                        <c:v>60</c:v>
                      </c:pt>
                      <c:pt idx="3">
                        <c:v>60</c:v>
                      </c:pt>
                      <c:pt idx="4">
                        <c:v>90</c:v>
                      </c:pt>
                      <c:pt idx="5">
                        <c:v>60</c:v>
                      </c:pt>
                    </c:numCache>
                  </c:numRef>
                </c:yVal>
                <c:smooth val="0"/>
                <c:extLst xmlns:c15="http://schemas.microsoft.com/office/drawing/2012/chart">
                  <c:ext xmlns:c16="http://schemas.microsoft.com/office/drawing/2014/chart" uri="{C3380CC4-5D6E-409C-BE32-E72D297353CC}">
                    <c16:uniqueId val="{00000016-C7D1-4A68-B8C0-BDC6806ED39C}"/>
                  </c:ext>
                </c:extLst>
              </c15:ser>
            </c15:filteredScatterSeries>
            <c15:filteredScatterSeries>
              <c15:ser>
                <c:idx val="22"/>
                <c:order val="22"/>
                <c:tx>
                  <c:strRef>
                    <c:extLst xmlns:c15="http://schemas.microsoft.com/office/drawing/2012/chart">
                      <c:ext xmlns:c15="http://schemas.microsoft.com/office/drawing/2012/chart" uri="{02D57815-91ED-43cb-92C2-25804820EDAC}">
                        <c15:formulaRef>
                          <c15:sqref>Sheet3!$D$25</c15:sqref>
                        </c15:formulaRef>
                      </c:ext>
                    </c:extLst>
                    <c:strCache>
                      <c:ptCount val="1"/>
                      <c:pt idx="0">
                        <c:v>Perpetual Deep DLQ</c:v>
                      </c:pt>
                    </c:strCache>
                  </c:strRef>
                </c:tx>
                <c:spPr>
                  <a:ln w="19050" cap="rnd">
                    <a:solidFill>
                      <a:schemeClr val="accent5">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Sheet3!$E$25:$J$25</c15:sqref>
                        </c15:formulaRef>
                      </c:ext>
                    </c:extLst>
                    <c:numCache>
                      <c:formatCode>General</c:formatCode>
                      <c:ptCount val="6"/>
                      <c:pt idx="0">
                        <c:v>0</c:v>
                      </c:pt>
                      <c:pt idx="1">
                        <c:v>30</c:v>
                      </c:pt>
                      <c:pt idx="2">
                        <c:v>60</c:v>
                      </c:pt>
                      <c:pt idx="3">
                        <c:v>90</c:v>
                      </c:pt>
                      <c:pt idx="4">
                        <c:v>60</c:v>
                      </c:pt>
                      <c:pt idx="5">
                        <c:v>90</c:v>
                      </c:pt>
                    </c:numCache>
                  </c:numRef>
                </c:yVal>
                <c:smooth val="0"/>
                <c:extLst xmlns:c15="http://schemas.microsoft.com/office/drawing/2012/chart">
                  <c:ext xmlns:c16="http://schemas.microsoft.com/office/drawing/2014/chart" uri="{C3380CC4-5D6E-409C-BE32-E72D297353CC}">
                    <c16:uniqueId val="{00000017-C7D1-4A68-B8C0-BDC6806ED39C}"/>
                  </c:ext>
                </c:extLst>
              </c15:ser>
            </c15:filteredScatterSeries>
            <c15:filteredScatterSeries>
              <c15:ser>
                <c:idx val="23"/>
                <c:order val="23"/>
                <c:tx>
                  <c:strRef>
                    <c:extLst xmlns:c15="http://schemas.microsoft.com/office/drawing/2012/chart">
                      <c:ext xmlns:c15="http://schemas.microsoft.com/office/drawing/2012/chart" uri="{02D57815-91ED-43cb-92C2-25804820EDAC}">
                        <c15:formulaRef>
                          <c15:sqref>Sheet3!$D$26</c15:sqref>
                        </c15:formulaRef>
                      </c:ext>
                    </c:extLst>
                    <c:strCache>
                      <c:ptCount val="1"/>
                      <c:pt idx="0">
                        <c:v>Perpetual Deep DLQ</c:v>
                      </c:pt>
                    </c:strCache>
                  </c:strRef>
                </c:tx>
                <c:spPr>
                  <a:ln w="19050" cap="rnd">
                    <a:solidFill>
                      <a:schemeClr val="accent6">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Sheet3!$E$26:$J$26</c15:sqref>
                        </c15:formulaRef>
                      </c:ext>
                    </c:extLst>
                    <c:numCache>
                      <c:formatCode>General</c:formatCode>
                      <c:ptCount val="6"/>
                      <c:pt idx="0">
                        <c:v>0</c:v>
                      </c:pt>
                      <c:pt idx="1">
                        <c:v>30</c:v>
                      </c:pt>
                      <c:pt idx="2">
                        <c:v>60</c:v>
                      </c:pt>
                      <c:pt idx="3">
                        <c:v>60</c:v>
                      </c:pt>
                      <c:pt idx="4">
                        <c:v>60</c:v>
                      </c:pt>
                      <c:pt idx="5">
                        <c:v>90</c:v>
                      </c:pt>
                    </c:numCache>
                  </c:numRef>
                </c:yVal>
                <c:smooth val="0"/>
                <c:extLst xmlns:c15="http://schemas.microsoft.com/office/drawing/2012/chart">
                  <c:ext xmlns:c16="http://schemas.microsoft.com/office/drawing/2014/chart" uri="{C3380CC4-5D6E-409C-BE32-E72D297353CC}">
                    <c16:uniqueId val="{00000018-C7D1-4A68-B8C0-BDC6806ED39C}"/>
                  </c:ext>
                </c:extLst>
              </c15:ser>
            </c15:filteredScatterSeries>
            <c15:filteredScatterSeries>
              <c15:ser>
                <c:idx val="24"/>
                <c:order val="24"/>
                <c:tx>
                  <c:strRef>
                    <c:extLst xmlns:c15="http://schemas.microsoft.com/office/drawing/2012/chart">
                      <c:ext xmlns:c15="http://schemas.microsoft.com/office/drawing/2012/chart" uri="{02D57815-91ED-43cb-92C2-25804820EDAC}">
                        <c15:formulaRef>
                          <c15:sqref>Sheet3!$D$27</c15:sqref>
                        </c15:formulaRef>
                      </c:ext>
                    </c:extLst>
                    <c:strCache>
                      <c:ptCount val="1"/>
                      <c:pt idx="0">
                        <c:v>Rolling DLQ</c:v>
                      </c:pt>
                    </c:strCache>
                  </c:strRef>
                </c:tx>
                <c:spPr>
                  <a:ln w="19050" cap="rnd">
                    <a:solidFill>
                      <a:schemeClr val="accent1">
                        <a:lumMod val="60000"/>
                        <a:lumOff val="4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Sheet3!$E$27:$J$27</c15:sqref>
                        </c15:formulaRef>
                      </c:ext>
                    </c:extLst>
                    <c:numCache>
                      <c:formatCode>General</c:formatCode>
                      <c:ptCount val="6"/>
                      <c:pt idx="0">
                        <c:v>0</c:v>
                      </c:pt>
                      <c:pt idx="1">
                        <c:v>0</c:v>
                      </c:pt>
                      <c:pt idx="2">
                        <c:v>0</c:v>
                      </c:pt>
                      <c:pt idx="3">
                        <c:v>0</c:v>
                      </c:pt>
                      <c:pt idx="4">
                        <c:v>30</c:v>
                      </c:pt>
                      <c:pt idx="5">
                        <c:v>60</c:v>
                      </c:pt>
                    </c:numCache>
                  </c:numRef>
                </c:yVal>
                <c:smooth val="0"/>
                <c:extLst xmlns:c15="http://schemas.microsoft.com/office/drawing/2012/chart">
                  <c:ext xmlns:c16="http://schemas.microsoft.com/office/drawing/2014/chart" uri="{C3380CC4-5D6E-409C-BE32-E72D297353CC}">
                    <c16:uniqueId val="{00000019-C7D1-4A68-B8C0-BDC6806ED39C}"/>
                  </c:ext>
                </c:extLst>
              </c15:ser>
            </c15:filteredScatterSeries>
          </c:ext>
        </c:extLst>
      </c:scatterChart>
      <c:valAx>
        <c:axId val="471988392"/>
        <c:scaling>
          <c:orientation val="minMax"/>
          <c:max val="6"/>
          <c:min val="1"/>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h-TH"/>
          </a:p>
        </c:txPr>
        <c:crossAx val="471990360"/>
        <c:crosses val="autoZero"/>
        <c:crossBetween val="midCat"/>
        <c:majorUnit val="1"/>
      </c:valAx>
      <c:valAx>
        <c:axId val="471990360"/>
        <c:scaling>
          <c:orientation val="minMax"/>
          <c:max val="9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DPD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th-TH"/>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h-TH"/>
          </a:p>
        </c:txPr>
        <c:crossAx val="471988392"/>
        <c:crosses val="autoZero"/>
        <c:crossBetween val="midCat"/>
        <c:majorUnit val="30"/>
      </c:valAx>
      <c:spPr>
        <a:noFill/>
        <a:ln>
          <a:noFill/>
        </a:ln>
        <a:effectLst/>
      </c:spPr>
    </c:plotArea>
    <c:plotVisOnly val="1"/>
    <c:dispBlanksAs val="gap"/>
    <c:showDLblsOverMax val="0"/>
  </c:chart>
  <c:spPr>
    <a:solidFill>
      <a:schemeClr val="bg1"/>
    </a:solidFill>
    <a:ln>
      <a:noFill/>
    </a:ln>
    <a:effectLst/>
  </c:spPr>
  <c:txPr>
    <a:bodyPr/>
    <a:lstStyle/>
    <a:p>
      <a:pPr>
        <a:defRPr/>
      </a:pPr>
      <a:endParaRPr lang="th-TH"/>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1940616797900268"/>
          <c:y val="3.3017944082681785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th-TH"/>
        </a:p>
      </c:txPr>
    </c:title>
    <c:autoTitleDeleted val="0"/>
    <c:plotArea>
      <c:layout/>
      <c:scatterChart>
        <c:scatterStyle val="lineMarker"/>
        <c:varyColors val="0"/>
        <c:ser>
          <c:idx val="11"/>
          <c:order val="11"/>
          <c:tx>
            <c:strRef>
              <c:f>Sheet3!$D$14</c:f>
              <c:strCache>
                <c:ptCount val="1"/>
                <c:pt idx="0">
                  <c:v>Perpetual Early DLQ</c:v>
                </c:pt>
              </c:strCache>
              <c:extLst xmlns:c15="http://schemas.microsoft.com/office/drawing/2012/chart"/>
            </c:strRef>
          </c:tx>
          <c:spPr>
            <a:ln w="38100" cap="rnd">
              <a:solidFill>
                <a:schemeClr val="accent6">
                  <a:lumMod val="60000"/>
                </a:schemeClr>
              </a:solidFill>
              <a:round/>
            </a:ln>
            <a:effectLst/>
          </c:spPr>
          <c:marker>
            <c:symbol val="none"/>
          </c:marker>
          <c:xVal>
            <c:strRef>
              <c:f>Sheet3!$E$2:$J$2</c:f>
              <c:strCache>
                <c:ptCount val="6"/>
                <c:pt idx="0">
                  <c:v>Month_1</c:v>
                </c:pt>
                <c:pt idx="1">
                  <c:v>Month_2</c:v>
                </c:pt>
                <c:pt idx="2">
                  <c:v>Month_3</c:v>
                </c:pt>
                <c:pt idx="3">
                  <c:v>Month_4</c:v>
                </c:pt>
                <c:pt idx="4">
                  <c:v>Month_5</c:v>
                </c:pt>
                <c:pt idx="5">
                  <c:v>Month_6</c:v>
                </c:pt>
              </c:strCache>
              <c:extLst xmlns:c15="http://schemas.microsoft.com/office/drawing/2012/chart"/>
            </c:strRef>
          </c:xVal>
          <c:yVal>
            <c:numRef>
              <c:f>Sheet3!$E$14:$J$14</c:f>
              <c:numCache>
                <c:formatCode>General</c:formatCode>
                <c:ptCount val="6"/>
                <c:pt idx="0">
                  <c:v>30</c:v>
                </c:pt>
                <c:pt idx="1">
                  <c:v>30</c:v>
                </c:pt>
                <c:pt idx="2">
                  <c:v>30</c:v>
                </c:pt>
                <c:pt idx="3">
                  <c:v>30</c:v>
                </c:pt>
                <c:pt idx="4">
                  <c:v>30</c:v>
                </c:pt>
                <c:pt idx="5">
                  <c:v>30</c:v>
                </c:pt>
              </c:numCache>
              <c:extLst xmlns:c15="http://schemas.microsoft.com/office/drawing/2012/chart"/>
            </c:numRef>
          </c:yVal>
          <c:smooth val="0"/>
          <c:extLst>
            <c:ext xmlns:c16="http://schemas.microsoft.com/office/drawing/2014/chart" uri="{C3380CC4-5D6E-409C-BE32-E72D297353CC}">
              <c16:uniqueId val="{00000000-5A3C-4CBE-A919-20B9D80EBE71}"/>
            </c:ext>
          </c:extLst>
        </c:ser>
        <c:dLbls>
          <c:showLegendKey val="0"/>
          <c:showVal val="0"/>
          <c:showCatName val="0"/>
          <c:showSerName val="0"/>
          <c:showPercent val="0"/>
          <c:showBubbleSize val="0"/>
        </c:dLbls>
        <c:axId val="471988392"/>
        <c:axId val="471990360"/>
        <c:extLst>
          <c:ext xmlns:c15="http://schemas.microsoft.com/office/drawing/2012/chart" uri="{02D57815-91ED-43cb-92C2-25804820EDAC}">
            <c15:filteredScatterSeries>
              <c15:ser>
                <c:idx val="0"/>
                <c:order val="0"/>
                <c:tx>
                  <c:strRef>
                    <c:extLst>
                      <c:ext uri="{02D57815-91ED-43cb-92C2-25804820EDAC}">
                        <c15:formulaRef>
                          <c15:sqref>Sheet3!$D$3</c15:sqref>
                        </c15:formulaRef>
                      </c:ext>
                    </c:extLst>
                    <c:strCache>
                      <c:ptCount val="1"/>
                      <c:pt idx="0">
                        <c:v>Clean</c:v>
                      </c:pt>
                    </c:strCache>
                  </c:strRef>
                </c:tx>
                <c:spPr>
                  <a:ln w="19050" cap="rnd">
                    <a:solidFill>
                      <a:schemeClr val="accent1"/>
                    </a:solidFill>
                    <a:round/>
                  </a:ln>
                  <a:effectLst/>
                </c:spPr>
                <c:marker>
                  <c:symbol val="none"/>
                </c:marker>
                <c:xVal>
                  <c:strRef>
                    <c:extLst>
                      <c:ex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c:ext uri="{02D57815-91ED-43cb-92C2-25804820EDAC}">
                        <c15:formulaRef>
                          <c15:sqref>Sheet3!$E$3:$J$3</c15:sqref>
                        </c15:formulaRef>
                      </c:ext>
                    </c:extLst>
                    <c:numCache>
                      <c:formatCode>General</c:formatCode>
                      <c:ptCount val="6"/>
                      <c:pt idx="0">
                        <c:v>0</c:v>
                      </c:pt>
                      <c:pt idx="1">
                        <c:v>0</c:v>
                      </c:pt>
                      <c:pt idx="2">
                        <c:v>0</c:v>
                      </c:pt>
                      <c:pt idx="3">
                        <c:v>0</c:v>
                      </c:pt>
                      <c:pt idx="4">
                        <c:v>0</c:v>
                      </c:pt>
                      <c:pt idx="5">
                        <c:v>0</c:v>
                      </c:pt>
                    </c:numCache>
                  </c:numRef>
                </c:yVal>
                <c:smooth val="0"/>
                <c:extLst>
                  <c:ext xmlns:c16="http://schemas.microsoft.com/office/drawing/2014/chart" uri="{C3380CC4-5D6E-409C-BE32-E72D297353CC}">
                    <c16:uniqueId val="{00000001-5A3C-4CBE-A919-20B9D80EBE71}"/>
                  </c:ext>
                </c:extLst>
              </c15:ser>
            </c15:filteredScatterSeries>
            <c15:filteredScatterSeries>
              <c15:ser>
                <c:idx val="1"/>
                <c:order val="1"/>
                <c:tx>
                  <c:strRef>
                    <c:extLst xmlns:c15="http://schemas.microsoft.com/office/drawing/2012/chart">
                      <c:ext xmlns:c15="http://schemas.microsoft.com/office/drawing/2012/chart" uri="{02D57815-91ED-43cb-92C2-25804820EDAC}">
                        <c15:formulaRef>
                          <c15:sqref>Sheet3!$D$4</c15:sqref>
                        </c15:formulaRef>
                      </c:ext>
                    </c:extLst>
                    <c:strCache>
                      <c:ptCount val="1"/>
                      <c:pt idx="0">
                        <c:v>Forgetful DLQ</c:v>
                      </c:pt>
                    </c:strCache>
                  </c:strRef>
                </c:tx>
                <c:spPr>
                  <a:ln w="19050" cap="rnd">
                    <a:solidFill>
                      <a:schemeClr val="accent2"/>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Sheet3!$E$4:$J$4</c15:sqref>
                        </c15:formulaRef>
                      </c:ext>
                    </c:extLst>
                    <c:numCache>
                      <c:formatCode>General</c:formatCode>
                      <c:ptCount val="6"/>
                      <c:pt idx="0">
                        <c:v>0</c:v>
                      </c:pt>
                      <c:pt idx="1">
                        <c:v>30</c:v>
                      </c:pt>
                      <c:pt idx="2">
                        <c:v>0</c:v>
                      </c:pt>
                      <c:pt idx="3">
                        <c:v>0</c:v>
                      </c:pt>
                      <c:pt idx="4">
                        <c:v>30</c:v>
                      </c:pt>
                      <c:pt idx="5">
                        <c:v>0</c:v>
                      </c:pt>
                    </c:numCache>
                  </c:numRef>
                </c:yVal>
                <c:smooth val="0"/>
                <c:extLst xmlns:c15="http://schemas.microsoft.com/office/drawing/2012/chart">
                  <c:ext xmlns:c16="http://schemas.microsoft.com/office/drawing/2014/chart" uri="{C3380CC4-5D6E-409C-BE32-E72D297353CC}">
                    <c16:uniqueId val="{00000002-5A3C-4CBE-A919-20B9D80EBE71}"/>
                  </c:ext>
                </c:extLst>
              </c15:ser>
            </c15:filteredScatterSeries>
            <c15:filteredScatterSeries>
              <c15:ser>
                <c:idx val="2"/>
                <c:order val="2"/>
                <c:tx>
                  <c:strRef>
                    <c:extLst xmlns:c15="http://schemas.microsoft.com/office/drawing/2012/chart">
                      <c:ext xmlns:c15="http://schemas.microsoft.com/office/drawing/2012/chart" uri="{02D57815-91ED-43cb-92C2-25804820EDAC}">
                        <c15:formulaRef>
                          <c15:sqref>Sheet3!$D$5</c15:sqref>
                        </c15:formulaRef>
                      </c:ext>
                    </c:extLst>
                    <c:strCache>
                      <c:ptCount val="1"/>
                      <c:pt idx="0">
                        <c:v>Forgetful DLQ</c:v>
                      </c:pt>
                    </c:strCache>
                  </c:strRef>
                </c:tx>
                <c:spPr>
                  <a:ln w="19050" cap="rnd">
                    <a:solidFill>
                      <a:schemeClr val="accent3"/>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Sheet3!$E$5:$J$5</c15:sqref>
                        </c15:formulaRef>
                      </c:ext>
                    </c:extLst>
                    <c:numCache>
                      <c:formatCode>General</c:formatCode>
                      <c:ptCount val="6"/>
                      <c:pt idx="0">
                        <c:v>0</c:v>
                      </c:pt>
                      <c:pt idx="1">
                        <c:v>0</c:v>
                      </c:pt>
                      <c:pt idx="2">
                        <c:v>0</c:v>
                      </c:pt>
                      <c:pt idx="3">
                        <c:v>0</c:v>
                      </c:pt>
                      <c:pt idx="4">
                        <c:v>30</c:v>
                      </c:pt>
                      <c:pt idx="5">
                        <c:v>0</c:v>
                      </c:pt>
                    </c:numCache>
                  </c:numRef>
                </c:yVal>
                <c:smooth val="0"/>
                <c:extLst xmlns:c15="http://schemas.microsoft.com/office/drawing/2012/chart">
                  <c:ext xmlns:c16="http://schemas.microsoft.com/office/drawing/2014/chart" uri="{C3380CC4-5D6E-409C-BE32-E72D297353CC}">
                    <c16:uniqueId val="{00000003-5A3C-4CBE-A919-20B9D80EBE71}"/>
                  </c:ext>
                </c:extLst>
              </c15:ser>
            </c15:filteredScatterSeries>
            <c15:filteredScatterSeries>
              <c15:ser>
                <c:idx val="3"/>
                <c:order val="3"/>
                <c:tx>
                  <c:strRef>
                    <c:extLst xmlns:c15="http://schemas.microsoft.com/office/drawing/2012/chart">
                      <c:ext xmlns:c15="http://schemas.microsoft.com/office/drawing/2012/chart" uri="{02D57815-91ED-43cb-92C2-25804820EDAC}">
                        <c15:formulaRef>
                          <c15:sqref>Sheet3!$D$6</c15:sqref>
                        </c15:formulaRef>
                      </c:ext>
                    </c:extLst>
                    <c:strCache>
                      <c:ptCount val="1"/>
                      <c:pt idx="0">
                        <c:v>Forgetful DLQ</c:v>
                      </c:pt>
                    </c:strCache>
                  </c:strRef>
                </c:tx>
                <c:spPr>
                  <a:ln w="19050" cap="rnd">
                    <a:solidFill>
                      <a:schemeClr val="accent4"/>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Sheet3!$E$6:$J$6</c15:sqref>
                        </c15:formulaRef>
                      </c:ext>
                    </c:extLst>
                    <c:numCache>
                      <c:formatCode>General</c:formatCode>
                      <c:ptCount val="6"/>
                      <c:pt idx="0">
                        <c:v>0</c:v>
                      </c:pt>
                      <c:pt idx="1">
                        <c:v>0</c:v>
                      </c:pt>
                      <c:pt idx="2">
                        <c:v>30</c:v>
                      </c:pt>
                      <c:pt idx="3">
                        <c:v>0</c:v>
                      </c:pt>
                      <c:pt idx="4">
                        <c:v>0</c:v>
                      </c:pt>
                      <c:pt idx="5">
                        <c:v>30</c:v>
                      </c:pt>
                    </c:numCache>
                  </c:numRef>
                </c:yVal>
                <c:smooth val="0"/>
                <c:extLst xmlns:c15="http://schemas.microsoft.com/office/drawing/2012/chart">
                  <c:ext xmlns:c16="http://schemas.microsoft.com/office/drawing/2014/chart" uri="{C3380CC4-5D6E-409C-BE32-E72D297353CC}">
                    <c16:uniqueId val="{00000004-5A3C-4CBE-A919-20B9D80EBE71}"/>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Sheet3!$D$7</c15:sqref>
                        </c15:formulaRef>
                      </c:ext>
                    </c:extLst>
                    <c:strCache>
                      <c:ptCount val="1"/>
                      <c:pt idx="0">
                        <c:v>Forgetful DLQ</c:v>
                      </c:pt>
                    </c:strCache>
                  </c:strRef>
                </c:tx>
                <c:spPr>
                  <a:ln w="19050" cap="rnd">
                    <a:solidFill>
                      <a:schemeClr val="accent5"/>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Sheet3!$E$7:$J$7</c15:sqref>
                        </c15:formulaRef>
                      </c:ext>
                    </c:extLst>
                    <c:numCache>
                      <c:formatCode>General</c:formatCode>
                      <c:ptCount val="6"/>
                      <c:pt idx="0">
                        <c:v>30</c:v>
                      </c:pt>
                      <c:pt idx="1">
                        <c:v>0</c:v>
                      </c:pt>
                      <c:pt idx="2">
                        <c:v>30</c:v>
                      </c:pt>
                      <c:pt idx="3">
                        <c:v>0</c:v>
                      </c:pt>
                      <c:pt idx="4">
                        <c:v>0</c:v>
                      </c:pt>
                      <c:pt idx="5">
                        <c:v>30</c:v>
                      </c:pt>
                    </c:numCache>
                  </c:numRef>
                </c:yVal>
                <c:smooth val="0"/>
                <c:extLst xmlns:c15="http://schemas.microsoft.com/office/drawing/2012/chart">
                  <c:ext xmlns:c16="http://schemas.microsoft.com/office/drawing/2014/chart" uri="{C3380CC4-5D6E-409C-BE32-E72D297353CC}">
                    <c16:uniqueId val="{00000005-5A3C-4CBE-A919-20B9D80EBE71}"/>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Sheet3!$D$8</c15:sqref>
                        </c15:formulaRef>
                      </c:ext>
                    </c:extLst>
                    <c:strCache>
                      <c:ptCount val="1"/>
                      <c:pt idx="0">
                        <c:v>Cured Early DLQ</c:v>
                      </c:pt>
                    </c:strCache>
                  </c:strRef>
                </c:tx>
                <c:spPr>
                  <a:ln w="19050" cap="rnd">
                    <a:solidFill>
                      <a:schemeClr val="accent6"/>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Sheet3!$E$8:$J$8</c15:sqref>
                        </c15:formulaRef>
                      </c:ext>
                    </c:extLst>
                    <c:numCache>
                      <c:formatCode>General</c:formatCode>
                      <c:ptCount val="6"/>
                      <c:pt idx="0">
                        <c:v>0</c:v>
                      </c:pt>
                      <c:pt idx="1">
                        <c:v>30</c:v>
                      </c:pt>
                      <c:pt idx="2">
                        <c:v>30</c:v>
                      </c:pt>
                      <c:pt idx="3">
                        <c:v>0</c:v>
                      </c:pt>
                      <c:pt idx="4">
                        <c:v>30</c:v>
                      </c:pt>
                      <c:pt idx="5">
                        <c:v>0</c:v>
                      </c:pt>
                    </c:numCache>
                  </c:numRef>
                </c:yVal>
                <c:smooth val="0"/>
                <c:extLst xmlns:c15="http://schemas.microsoft.com/office/drawing/2012/chart">
                  <c:ext xmlns:c16="http://schemas.microsoft.com/office/drawing/2014/chart" uri="{C3380CC4-5D6E-409C-BE32-E72D297353CC}">
                    <c16:uniqueId val="{00000006-5A3C-4CBE-A919-20B9D80EBE71}"/>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Sheet3!$D$9</c15:sqref>
                        </c15:formulaRef>
                      </c:ext>
                    </c:extLst>
                    <c:strCache>
                      <c:ptCount val="1"/>
                      <c:pt idx="0">
                        <c:v>Cured Early DLQ</c:v>
                      </c:pt>
                    </c:strCache>
                  </c:strRef>
                </c:tx>
                <c:spPr>
                  <a:ln w="19050" cap="rnd">
                    <a:solidFill>
                      <a:schemeClr val="accent1">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Sheet3!$E$9:$J$9</c15:sqref>
                        </c15:formulaRef>
                      </c:ext>
                    </c:extLst>
                    <c:numCache>
                      <c:formatCode>General</c:formatCode>
                      <c:ptCount val="6"/>
                      <c:pt idx="0">
                        <c:v>0</c:v>
                      </c:pt>
                      <c:pt idx="1">
                        <c:v>30</c:v>
                      </c:pt>
                      <c:pt idx="2">
                        <c:v>30</c:v>
                      </c:pt>
                      <c:pt idx="3">
                        <c:v>30</c:v>
                      </c:pt>
                      <c:pt idx="4">
                        <c:v>30</c:v>
                      </c:pt>
                      <c:pt idx="5">
                        <c:v>0</c:v>
                      </c:pt>
                    </c:numCache>
                  </c:numRef>
                </c:yVal>
                <c:smooth val="0"/>
                <c:extLst xmlns:c15="http://schemas.microsoft.com/office/drawing/2012/chart">
                  <c:ext xmlns:c16="http://schemas.microsoft.com/office/drawing/2014/chart" uri="{C3380CC4-5D6E-409C-BE32-E72D297353CC}">
                    <c16:uniqueId val="{00000007-5A3C-4CBE-A919-20B9D80EBE71}"/>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Sheet3!$D$10</c15:sqref>
                        </c15:formulaRef>
                      </c:ext>
                    </c:extLst>
                    <c:strCache>
                      <c:ptCount val="1"/>
                      <c:pt idx="0">
                        <c:v>Cured Deep DLQ</c:v>
                      </c:pt>
                    </c:strCache>
                  </c:strRef>
                </c:tx>
                <c:spPr>
                  <a:ln w="19050" cap="rnd">
                    <a:solidFill>
                      <a:schemeClr val="accent2">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Sheet3!$E$10:$J$10</c15:sqref>
                        </c15:formulaRef>
                      </c:ext>
                    </c:extLst>
                    <c:numCache>
                      <c:formatCode>General</c:formatCode>
                      <c:ptCount val="6"/>
                      <c:pt idx="0">
                        <c:v>0</c:v>
                      </c:pt>
                      <c:pt idx="1">
                        <c:v>0</c:v>
                      </c:pt>
                      <c:pt idx="2">
                        <c:v>30</c:v>
                      </c:pt>
                      <c:pt idx="3">
                        <c:v>60</c:v>
                      </c:pt>
                      <c:pt idx="4">
                        <c:v>0</c:v>
                      </c:pt>
                      <c:pt idx="5">
                        <c:v>0</c:v>
                      </c:pt>
                    </c:numCache>
                  </c:numRef>
                </c:yVal>
                <c:smooth val="0"/>
                <c:extLst xmlns:c15="http://schemas.microsoft.com/office/drawing/2012/chart">
                  <c:ext xmlns:c16="http://schemas.microsoft.com/office/drawing/2014/chart" uri="{C3380CC4-5D6E-409C-BE32-E72D297353CC}">
                    <c16:uniqueId val="{00000008-5A3C-4CBE-A919-20B9D80EBE71}"/>
                  </c:ext>
                </c:extLst>
              </c15:ser>
            </c15:filteredScatterSeries>
            <c15:filteredScatterSeries>
              <c15:ser>
                <c:idx val="8"/>
                <c:order val="8"/>
                <c:tx>
                  <c:strRef>
                    <c:extLst xmlns:c15="http://schemas.microsoft.com/office/drawing/2012/chart">
                      <c:ext xmlns:c15="http://schemas.microsoft.com/office/drawing/2012/chart" uri="{02D57815-91ED-43cb-92C2-25804820EDAC}">
                        <c15:formulaRef>
                          <c15:sqref>Sheet3!$D$11</c15:sqref>
                        </c15:formulaRef>
                      </c:ext>
                    </c:extLst>
                    <c:strCache>
                      <c:ptCount val="1"/>
                      <c:pt idx="0">
                        <c:v>Cured Deep DLQ</c:v>
                      </c:pt>
                    </c:strCache>
                  </c:strRef>
                </c:tx>
                <c:spPr>
                  <a:ln w="19050" cap="rnd">
                    <a:solidFill>
                      <a:schemeClr val="accent3">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Sheet3!$E$11:$J$11</c15:sqref>
                        </c15:formulaRef>
                      </c:ext>
                    </c:extLst>
                    <c:numCache>
                      <c:formatCode>General</c:formatCode>
                      <c:ptCount val="6"/>
                      <c:pt idx="0">
                        <c:v>0</c:v>
                      </c:pt>
                      <c:pt idx="1">
                        <c:v>0</c:v>
                      </c:pt>
                      <c:pt idx="2">
                        <c:v>30</c:v>
                      </c:pt>
                      <c:pt idx="3">
                        <c:v>60</c:v>
                      </c:pt>
                      <c:pt idx="4">
                        <c:v>30</c:v>
                      </c:pt>
                      <c:pt idx="5">
                        <c:v>0</c:v>
                      </c:pt>
                    </c:numCache>
                  </c:numRef>
                </c:yVal>
                <c:smooth val="0"/>
                <c:extLst xmlns:c15="http://schemas.microsoft.com/office/drawing/2012/chart">
                  <c:ext xmlns:c16="http://schemas.microsoft.com/office/drawing/2014/chart" uri="{C3380CC4-5D6E-409C-BE32-E72D297353CC}">
                    <c16:uniqueId val="{00000009-5A3C-4CBE-A919-20B9D80EBE71}"/>
                  </c:ext>
                </c:extLst>
              </c15:ser>
            </c15:filteredScatterSeries>
            <c15:filteredScatterSeries>
              <c15:ser>
                <c:idx val="9"/>
                <c:order val="9"/>
                <c:tx>
                  <c:strRef>
                    <c:extLst xmlns:c15="http://schemas.microsoft.com/office/drawing/2012/chart">
                      <c:ext xmlns:c15="http://schemas.microsoft.com/office/drawing/2012/chart" uri="{02D57815-91ED-43cb-92C2-25804820EDAC}">
                        <c15:formulaRef>
                          <c15:sqref>Sheet3!$D$12</c15:sqref>
                        </c15:formulaRef>
                      </c:ext>
                    </c:extLst>
                    <c:strCache>
                      <c:ptCount val="1"/>
                      <c:pt idx="0">
                        <c:v>Cured Deep DLQ</c:v>
                      </c:pt>
                    </c:strCache>
                  </c:strRef>
                </c:tx>
                <c:spPr>
                  <a:ln w="19050" cap="rnd">
                    <a:solidFill>
                      <a:schemeClr val="accent4">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Sheet3!$E$12:$J$12</c15:sqref>
                        </c15:formulaRef>
                      </c:ext>
                    </c:extLst>
                    <c:numCache>
                      <c:formatCode>General</c:formatCode>
                      <c:ptCount val="6"/>
                      <c:pt idx="0">
                        <c:v>0</c:v>
                      </c:pt>
                      <c:pt idx="1">
                        <c:v>0</c:v>
                      </c:pt>
                      <c:pt idx="2">
                        <c:v>30</c:v>
                      </c:pt>
                      <c:pt idx="3">
                        <c:v>60</c:v>
                      </c:pt>
                      <c:pt idx="4">
                        <c:v>90</c:v>
                      </c:pt>
                      <c:pt idx="5">
                        <c:v>0</c:v>
                      </c:pt>
                    </c:numCache>
                  </c:numRef>
                </c:yVal>
                <c:smooth val="0"/>
                <c:extLst xmlns:c15="http://schemas.microsoft.com/office/drawing/2012/chart">
                  <c:ext xmlns:c16="http://schemas.microsoft.com/office/drawing/2014/chart" uri="{C3380CC4-5D6E-409C-BE32-E72D297353CC}">
                    <c16:uniqueId val="{0000000A-5A3C-4CBE-A919-20B9D80EBE71}"/>
                  </c:ext>
                </c:extLst>
              </c15:ser>
            </c15:filteredScatterSeries>
            <c15:filteredScatterSeries>
              <c15:ser>
                <c:idx val="10"/>
                <c:order val="10"/>
                <c:tx>
                  <c:strRef>
                    <c:extLst xmlns:c15="http://schemas.microsoft.com/office/drawing/2012/chart">
                      <c:ext xmlns:c15="http://schemas.microsoft.com/office/drawing/2012/chart" uri="{02D57815-91ED-43cb-92C2-25804820EDAC}">
                        <c15:formulaRef>
                          <c15:sqref>Sheet3!$D$13</c15:sqref>
                        </c15:formulaRef>
                      </c:ext>
                    </c:extLst>
                    <c:strCache>
                      <c:ptCount val="1"/>
                      <c:pt idx="0">
                        <c:v>Cured Deep DLQ</c:v>
                      </c:pt>
                    </c:strCache>
                  </c:strRef>
                </c:tx>
                <c:spPr>
                  <a:ln w="19050" cap="rnd">
                    <a:solidFill>
                      <a:schemeClr val="accent5">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Sheet3!$E$13:$J$13</c15:sqref>
                        </c15:formulaRef>
                      </c:ext>
                    </c:extLst>
                    <c:numCache>
                      <c:formatCode>General</c:formatCode>
                      <c:ptCount val="6"/>
                      <c:pt idx="0">
                        <c:v>0</c:v>
                      </c:pt>
                      <c:pt idx="1">
                        <c:v>30</c:v>
                      </c:pt>
                      <c:pt idx="2">
                        <c:v>60</c:v>
                      </c:pt>
                      <c:pt idx="3">
                        <c:v>90</c:v>
                      </c:pt>
                      <c:pt idx="4">
                        <c:v>60</c:v>
                      </c:pt>
                      <c:pt idx="5">
                        <c:v>0</c:v>
                      </c:pt>
                    </c:numCache>
                  </c:numRef>
                </c:yVal>
                <c:smooth val="0"/>
                <c:extLst xmlns:c15="http://schemas.microsoft.com/office/drawing/2012/chart">
                  <c:ext xmlns:c16="http://schemas.microsoft.com/office/drawing/2014/chart" uri="{C3380CC4-5D6E-409C-BE32-E72D297353CC}">
                    <c16:uniqueId val="{0000000B-5A3C-4CBE-A919-20B9D80EBE71}"/>
                  </c:ext>
                </c:extLst>
              </c15:ser>
            </c15:filteredScatterSeries>
            <c15:filteredScatterSeries>
              <c15:ser>
                <c:idx val="12"/>
                <c:order val="12"/>
                <c:tx>
                  <c:strRef>
                    <c:extLst xmlns:c15="http://schemas.microsoft.com/office/drawing/2012/chart">
                      <c:ext xmlns:c15="http://schemas.microsoft.com/office/drawing/2012/chart" uri="{02D57815-91ED-43cb-92C2-25804820EDAC}">
                        <c15:formulaRef>
                          <c15:sqref>Sheet3!$D$15</c15:sqref>
                        </c15:formulaRef>
                      </c:ext>
                    </c:extLst>
                    <c:strCache>
                      <c:ptCount val="1"/>
                      <c:pt idx="0">
                        <c:v>Perpetual Early DLQ</c:v>
                      </c:pt>
                    </c:strCache>
                  </c:strRef>
                </c:tx>
                <c:spPr>
                  <a:ln w="19050" cap="rnd">
                    <a:solidFill>
                      <a:schemeClr val="accent1">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Sheet3!$E$15:$J$15</c15:sqref>
                        </c15:formulaRef>
                      </c:ext>
                    </c:extLst>
                    <c:numCache>
                      <c:formatCode>General</c:formatCode>
                      <c:ptCount val="6"/>
                      <c:pt idx="0">
                        <c:v>30</c:v>
                      </c:pt>
                      <c:pt idx="1">
                        <c:v>30</c:v>
                      </c:pt>
                      <c:pt idx="2">
                        <c:v>0</c:v>
                      </c:pt>
                      <c:pt idx="3">
                        <c:v>30</c:v>
                      </c:pt>
                      <c:pt idx="4">
                        <c:v>30</c:v>
                      </c:pt>
                      <c:pt idx="5">
                        <c:v>30</c:v>
                      </c:pt>
                    </c:numCache>
                  </c:numRef>
                </c:yVal>
                <c:smooth val="0"/>
                <c:extLst xmlns:c15="http://schemas.microsoft.com/office/drawing/2012/chart">
                  <c:ext xmlns:c16="http://schemas.microsoft.com/office/drawing/2014/chart" uri="{C3380CC4-5D6E-409C-BE32-E72D297353CC}">
                    <c16:uniqueId val="{0000000C-5A3C-4CBE-A919-20B9D80EBE71}"/>
                  </c:ext>
                </c:extLst>
              </c15:ser>
            </c15:filteredScatterSeries>
            <c15:filteredScatterSeries>
              <c15:ser>
                <c:idx val="13"/>
                <c:order val="13"/>
                <c:tx>
                  <c:strRef>
                    <c:extLst xmlns:c15="http://schemas.microsoft.com/office/drawing/2012/chart">
                      <c:ext xmlns:c15="http://schemas.microsoft.com/office/drawing/2012/chart" uri="{02D57815-91ED-43cb-92C2-25804820EDAC}">
                        <c15:formulaRef>
                          <c15:sqref>Sheet3!$D$16</c15:sqref>
                        </c15:formulaRef>
                      </c:ext>
                    </c:extLst>
                    <c:strCache>
                      <c:ptCount val="1"/>
                      <c:pt idx="0">
                        <c:v>Early DLQ</c:v>
                      </c:pt>
                    </c:strCache>
                  </c:strRef>
                </c:tx>
                <c:spPr>
                  <a:ln w="19050" cap="rnd">
                    <a:solidFill>
                      <a:schemeClr val="accent2">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Sheet3!$E$16:$J$16</c15:sqref>
                        </c15:formulaRef>
                      </c:ext>
                    </c:extLst>
                    <c:numCache>
                      <c:formatCode>General</c:formatCode>
                      <c:ptCount val="6"/>
                      <c:pt idx="0">
                        <c:v>0</c:v>
                      </c:pt>
                      <c:pt idx="1">
                        <c:v>0</c:v>
                      </c:pt>
                      <c:pt idx="2">
                        <c:v>0</c:v>
                      </c:pt>
                      <c:pt idx="3">
                        <c:v>0</c:v>
                      </c:pt>
                      <c:pt idx="4">
                        <c:v>0</c:v>
                      </c:pt>
                      <c:pt idx="5">
                        <c:v>30</c:v>
                      </c:pt>
                    </c:numCache>
                  </c:numRef>
                </c:yVal>
                <c:smooth val="0"/>
                <c:extLst xmlns:c15="http://schemas.microsoft.com/office/drawing/2012/chart">
                  <c:ext xmlns:c16="http://schemas.microsoft.com/office/drawing/2014/chart" uri="{C3380CC4-5D6E-409C-BE32-E72D297353CC}">
                    <c16:uniqueId val="{0000000D-5A3C-4CBE-A919-20B9D80EBE71}"/>
                  </c:ext>
                </c:extLst>
              </c15:ser>
            </c15:filteredScatterSeries>
            <c15:filteredScatterSeries>
              <c15:ser>
                <c:idx val="14"/>
                <c:order val="14"/>
                <c:tx>
                  <c:strRef>
                    <c:extLst xmlns:c15="http://schemas.microsoft.com/office/drawing/2012/chart">
                      <c:ext xmlns:c15="http://schemas.microsoft.com/office/drawing/2012/chart" uri="{02D57815-91ED-43cb-92C2-25804820EDAC}">
                        <c15:formulaRef>
                          <c15:sqref>Sheet3!$D$17</c15:sqref>
                        </c15:formulaRef>
                      </c:ext>
                    </c:extLst>
                    <c:strCache>
                      <c:ptCount val="1"/>
                      <c:pt idx="0">
                        <c:v>Perpetual Deep DLQ</c:v>
                      </c:pt>
                    </c:strCache>
                  </c:strRef>
                </c:tx>
                <c:spPr>
                  <a:ln w="19050" cap="rnd">
                    <a:solidFill>
                      <a:schemeClr val="accent3">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Sheet3!$E$17:$J$17</c15:sqref>
                        </c15:formulaRef>
                      </c:ext>
                    </c:extLst>
                    <c:numCache>
                      <c:formatCode>General</c:formatCode>
                      <c:ptCount val="6"/>
                      <c:pt idx="0">
                        <c:v>0</c:v>
                      </c:pt>
                      <c:pt idx="1">
                        <c:v>30</c:v>
                      </c:pt>
                      <c:pt idx="2">
                        <c:v>60</c:v>
                      </c:pt>
                      <c:pt idx="3">
                        <c:v>60</c:v>
                      </c:pt>
                      <c:pt idx="4">
                        <c:v>30</c:v>
                      </c:pt>
                      <c:pt idx="5">
                        <c:v>30</c:v>
                      </c:pt>
                    </c:numCache>
                  </c:numRef>
                </c:yVal>
                <c:smooth val="0"/>
                <c:extLst xmlns:c15="http://schemas.microsoft.com/office/drawing/2012/chart">
                  <c:ext xmlns:c16="http://schemas.microsoft.com/office/drawing/2014/chart" uri="{C3380CC4-5D6E-409C-BE32-E72D297353CC}">
                    <c16:uniqueId val="{0000000E-5A3C-4CBE-A919-20B9D80EBE71}"/>
                  </c:ext>
                </c:extLst>
              </c15:ser>
            </c15:filteredScatterSeries>
            <c15:filteredScatterSeries>
              <c15:ser>
                <c:idx val="15"/>
                <c:order val="15"/>
                <c:tx>
                  <c:strRef>
                    <c:extLst xmlns:c15="http://schemas.microsoft.com/office/drawing/2012/chart">
                      <c:ext xmlns:c15="http://schemas.microsoft.com/office/drawing/2012/chart" uri="{02D57815-91ED-43cb-92C2-25804820EDAC}">
                        <c15:formulaRef>
                          <c15:sqref>Sheet3!$D$18</c15:sqref>
                        </c15:formulaRef>
                      </c:ext>
                    </c:extLst>
                    <c:strCache>
                      <c:ptCount val="1"/>
                      <c:pt idx="0">
                        <c:v>Perpetual Deep DLQ</c:v>
                      </c:pt>
                    </c:strCache>
                  </c:strRef>
                </c:tx>
                <c:spPr>
                  <a:ln w="19050" cap="rnd">
                    <a:solidFill>
                      <a:schemeClr val="accent4">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Sheet3!$E$18:$J$18</c15:sqref>
                        </c15:formulaRef>
                      </c:ext>
                    </c:extLst>
                    <c:numCache>
                      <c:formatCode>General</c:formatCode>
                      <c:ptCount val="6"/>
                      <c:pt idx="0">
                        <c:v>0</c:v>
                      </c:pt>
                      <c:pt idx="1">
                        <c:v>30</c:v>
                      </c:pt>
                      <c:pt idx="2">
                        <c:v>60</c:v>
                      </c:pt>
                      <c:pt idx="3">
                        <c:v>60</c:v>
                      </c:pt>
                      <c:pt idx="4">
                        <c:v>60</c:v>
                      </c:pt>
                      <c:pt idx="5">
                        <c:v>30</c:v>
                      </c:pt>
                    </c:numCache>
                  </c:numRef>
                </c:yVal>
                <c:smooth val="0"/>
                <c:extLst xmlns:c15="http://schemas.microsoft.com/office/drawing/2012/chart">
                  <c:ext xmlns:c16="http://schemas.microsoft.com/office/drawing/2014/chart" uri="{C3380CC4-5D6E-409C-BE32-E72D297353CC}">
                    <c16:uniqueId val="{0000000F-5A3C-4CBE-A919-20B9D80EBE71}"/>
                  </c:ext>
                </c:extLst>
              </c15:ser>
            </c15:filteredScatterSeries>
            <c15:filteredScatterSeries>
              <c15:ser>
                <c:idx val="16"/>
                <c:order val="16"/>
                <c:tx>
                  <c:strRef>
                    <c:extLst xmlns:c15="http://schemas.microsoft.com/office/drawing/2012/chart">
                      <c:ext xmlns:c15="http://schemas.microsoft.com/office/drawing/2012/chart" uri="{02D57815-91ED-43cb-92C2-25804820EDAC}">
                        <c15:formulaRef>
                          <c15:sqref>Sheet3!$D$19</c15:sqref>
                        </c15:formulaRef>
                      </c:ext>
                    </c:extLst>
                    <c:strCache>
                      <c:ptCount val="1"/>
                      <c:pt idx="0">
                        <c:v>Perpetual Deep DLQ</c:v>
                      </c:pt>
                    </c:strCache>
                  </c:strRef>
                </c:tx>
                <c:spPr>
                  <a:ln w="19050" cap="rnd">
                    <a:solidFill>
                      <a:schemeClr val="accent5">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Sheet3!$E$19:$J$19</c15:sqref>
                        </c15:formulaRef>
                      </c:ext>
                    </c:extLst>
                    <c:numCache>
                      <c:formatCode>General</c:formatCode>
                      <c:ptCount val="6"/>
                      <c:pt idx="0">
                        <c:v>0</c:v>
                      </c:pt>
                      <c:pt idx="1">
                        <c:v>30</c:v>
                      </c:pt>
                      <c:pt idx="2">
                        <c:v>60</c:v>
                      </c:pt>
                      <c:pt idx="3">
                        <c:v>90</c:v>
                      </c:pt>
                      <c:pt idx="4">
                        <c:v>30</c:v>
                      </c:pt>
                      <c:pt idx="5">
                        <c:v>30</c:v>
                      </c:pt>
                    </c:numCache>
                  </c:numRef>
                </c:yVal>
                <c:smooth val="0"/>
                <c:extLst xmlns:c15="http://schemas.microsoft.com/office/drawing/2012/chart">
                  <c:ext xmlns:c16="http://schemas.microsoft.com/office/drawing/2014/chart" uri="{C3380CC4-5D6E-409C-BE32-E72D297353CC}">
                    <c16:uniqueId val="{00000010-5A3C-4CBE-A919-20B9D80EBE71}"/>
                  </c:ext>
                </c:extLst>
              </c15:ser>
            </c15:filteredScatterSeries>
            <c15:filteredScatterSeries>
              <c15:ser>
                <c:idx val="17"/>
                <c:order val="17"/>
                <c:tx>
                  <c:strRef>
                    <c:extLst xmlns:c15="http://schemas.microsoft.com/office/drawing/2012/chart">
                      <c:ext xmlns:c15="http://schemas.microsoft.com/office/drawing/2012/chart" uri="{02D57815-91ED-43cb-92C2-25804820EDAC}">
                        <c15:formulaRef>
                          <c15:sqref>Sheet3!$D$20</c15:sqref>
                        </c15:formulaRef>
                      </c:ext>
                    </c:extLst>
                    <c:strCache>
                      <c:ptCount val="1"/>
                      <c:pt idx="0">
                        <c:v>Perpetual Deep DLQ</c:v>
                      </c:pt>
                    </c:strCache>
                  </c:strRef>
                </c:tx>
                <c:spPr>
                  <a:ln w="19050" cap="rnd">
                    <a:solidFill>
                      <a:schemeClr val="accent6">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Sheet3!$E$20:$J$20</c15:sqref>
                        </c15:formulaRef>
                      </c:ext>
                    </c:extLst>
                    <c:numCache>
                      <c:formatCode>General</c:formatCode>
                      <c:ptCount val="6"/>
                      <c:pt idx="0">
                        <c:v>0</c:v>
                      </c:pt>
                      <c:pt idx="1">
                        <c:v>30</c:v>
                      </c:pt>
                      <c:pt idx="2">
                        <c:v>60</c:v>
                      </c:pt>
                      <c:pt idx="3">
                        <c:v>60</c:v>
                      </c:pt>
                      <c:pt idx="4">
                        <c:v>90</c:v>
                      </c:pt>
                      <c:pt idx="5">
                        <c:v>30</c:v>
                      </c:pt>
                    </c:numCache>
                  </c:numRef>
                </c:yVal>
                <c:smooth val="0"/>
                <c:extLst xmlns:c15="http://schemas.microsoft.com/office/drawing/2012/chart">
                  <c:ext xmlns:c16="http://schemas.microsoft.com/office/drawing/2014/chart" uri="{C3380CC4-5D6E-409C-BE32-E72D297353CC}">
                    <c16:uniqueId val="{00000011-5A3C-4CBE-A919-20B9D80EBE71}"/>
                  </c:ext>
                </c:extLst>
              </c15:ser>
            </c15:filteredScatterSeries>
            <c15:filteredScatterSeries>
              <c15:ser>
                <c:idx val="18"/>
                <c:order val="18"/>
                <c:tx>
                  <c:strRef>
                    <c:extLst xmlns:c15="http://schemas.microsoft.com/office/drawing/2012/chart">
                      <c:ext xmlns:c15="http://schemas.microsoft.com/office/drawing/2012/chart" uri="{02D57815-91ED-43cb-92C2-25804820EDAC}">
                        <c15:formulaRef>
                          <c15:sqref>Sheet3!$D$21</c15:sqref>
                        </c15:formulaRef>
                      </c:ext>
                    </c:extLst>
                    <c:strCache>
                      <c:ptCount val="1"/>
                      <c:pt idx="0">
                        <c:v>Perpetual Deep DLQ</c:v>
                      </c:pt>
                    </c:strCache>
                  </c:strRef>
                </c:tx>
                <c:spPr>
                  <a:ln w="19050" cap="rnd">
                    <a:solidFill>
                      <a:schemeClr val="accent1">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Sheet3!$E$21:$J$21</c15:sqref>
                        </c15:formulaRef>
                      </c:ext>
                    </c:extLst>
                    <c:numCache>
                      <c:formatCode>General</c:formatCode>
                      <c:ptCount val="6"/>
                      <c:pt idx="0">
                        <c:v>0</c:v>
                      </c:pt>
                      <c:pt idx="1">
                        <c:v>30</c:v>
                      </c:pt>
                      <c:pt idx="2">
                        <c:v>60</c:v>
                      </c:pt>
                      <c:pt idx="3">
                        <c:v>60</c:v>
                      </c:pt>
                      <c:pt idx="4">
                        <c:v>30</c:v>
                      </c:pt>
                      <c:pt idx="5">
                        <c:v>60</c:v>
                      </c:pt>
                    </c:numCache>
                  </c:numRef>
                </c:yVal>
                <c:smooth val="0"/>
                <c:extLst xmlns:c15="http://schemas.microsoft.com/office/drawing/2012/chart">
                  <c:ext xmlns:c16="http://schemas.microsoft.com/office/drawing/2014/chart" uri="{C3380CC4-5D6E-409C-BE32-E72D297353CC}">
                    <c16:uniqueId val="{00000012-5A3C-4CBE-A919-20B9D80EBE71}"/>
                  </c:ext>
                </c:extLst>
              </c15:ser>
            </c15:filteredScatterSeries>
            <c15:filteredScatterSeries>
              <c15:ser>
                <c:idx val="19"/>
                <c:order val="19"/>
                <c:tx>
                  <c:strRef>
                    <c:extLst xmlns:c15="http://schemas.microsoft.com/office/drawing/2012/chart">
                      <c:ext xmlns:c15="http://schemas.microsoft.com/office/drawing/2012/chart" uri="{02D57815-91ED-43cb-92C2-25804820EDAC}">
                        <c15:formulaRef>
                          <c15:sqref>Sheet3!$D$22</c15:sqref>
                        </c15:formulaRef>
                      </c:ext>
                    </c:extLst>
                    <c:strCache>
                      <c:ptCount val="1"/>
                      <c:pt idx="0">
                        <c:v>Perpetual Deep DLQ</c:v>
                      </c:pt>
                    </c:strCache>
                  </c:strRef>
                </c:tx>
                <c:spPr>
                  <a:ln w="19050" cap="rnd">
                    <a:solidFill>
                      <a:schemeClr val="accent2">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Sheet3!$E$22:$J$22</c15:sqref>
                        </c15:formulaRef>
                      </c:ext>
                    </c:extLst>
                    <c:numCache>
                      <c:formatCode>General</c:formatCode>
                      <c:ptCount val="6"/>
                      <c:pt idx="0">
                        <c:v>0</c:v>
                      </c:pt>
                      <c:pt idx="1">
                        <c:v>30</c:v>
                      </c:pt>
                      <c:pt idx="2">
                        <c:v>60</c:v>
                      </c:pt>
                      <c:pt idx="3">
                        <c:v>60</c:v>
                      </c:pt>
                      <c:pt idx="4">
                        <c:v>60</c:v>
                      </c:pt>
                      <c:pt idx="5">
                        <c:v>60</c:v>
                      </c:pt>
                    </c:numCache>
                  </c:numRef>
                </c:yVal>
                <c:smooth val="0"/>
                <c:extLst xmlns:c15="http://schemas.microsoft.com/office/drawing/2012/chart">
                  <c:ext xmlns:c16="http://schemas.microsoft.com/office/drawing/2014/chart" uri="{C3380CC4-5D6E-409C-BE32-E72D297353CC}">
                    <c16:uniqueId val="{00000013-5A3C-4CBE-A919-20B9D80EBE71}"/>
                  </c:ext>
                </c:extLst>
              </c15:ser>
            </c15:filteredScatterSeries>
            <c15:filteredScatterSeries>
              <c15:ser>
                <c:idx val="20"/>
                <c:order val="20"/>
                <c:tx>
                  <c:strRef>
                    <c:extLst xmlns:c15="http://schemas.microsoft.com/office/drawing/2012/chart">
                      <c:ext xmlns:c15="http://schemas.microsoft.com/office/drawing/2012/chart" uri="{02D57815-91ED-43cb-92C2-25804820EDAC}">
                        <c15:formulaRef>
                          <c15:sqref>Sheet3!$D$23</c15:sqref>
                        </c15:formulaRef>
                      </c:ext>
                    </c:extLst>
                    <c:strCache>
                      <c:ptCount val="1"/>
                      <c:pt idx="0">
                        <c:v>Perpetual Deep DLQ</c:v>
                      </c:pt>
                    </c:strCache>
                  </c:strRef>
                </c:tx>
                <c:spPr>
                  <a:ln w="19050" cap="rnd">
                    <a:solidFill>
                      <a:schemeClr val="accent3">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Sheet3!$E$23:$J$23</c15:sqref>
                        </c15:formulaRef>
                      </c:ext>
                    </c:extLst>
                    <c:numCache>
                      <c:formatCode>General</c:formatCode>
                      <c:ptCount val="6"/>
                      <c:pt idx="0">
                        <c:v>0</c:v>
                      </c:pt>
                      <c:pt idx="1">
                        <c:v>30</c:v>
                      </c:pt>
                      <c:pt idx="2">
                        <c:v>60</c:v>
                      </c:pt>
                      <c:pt idx="3">
                        <c:v>90</c:v>
                      </c:pt>
                      <c:pt idx="4">
                        <c:v>30</c:v>
                      </c:pt>
                      <c:pt idx="5">
                        <c:v>60</c:v>
                      </c:pt>
                    </c:numCache>
                  </c:numRef>
                </c:yVal>
                <c:smooth val="0"/>
                <c:extLst xmlns:c15="http://schemas.microsoft.com/office/drawing/2012/chart">
                  <c:ext xmlns:c16="http://schemas.microsoft.com/office/drawing/2014/chart" uri="{C3380CC4-5D6E-409C-BE32-E72D297353CC}">
                    <c16:uniqueId val="{00000014-5A3C-4CBE-A919-20B9D80EBE71}"/>
                  </c:ext>
                </c:extLst>
              </c15:ser>
            </c15:filteredScatterSeries>
            <c15:filteredScatterSeries>
              <c15:ser>
                <c:idx val="21"/>
                <c:order val="21"/>
                <c:tx>
                  <c:strRef>
                    <c:extLst xmlns:c15="http://schemas.microsoft.com/office/drawing/2012/chart">
                      <c:ext xmlns:c15="http://schemas.microsoft.com/office/drawing/2012/chart" uri="{02D57815-91ED-43cb-92C2-25804820EDAC}">
                        <c15:formulaRef>
                          <c15:sqref>Sheet3!$D$24</c15:sqref>
                        </c15:formulaRef>
                      </c:ext>
                    </c:extLst>
                    <c:strCache>
                      <c:ptCount val="1"/>
                      <c:pt idx="0">
                        <c:v>Perpetual Deep DLQ</c:v>
                      </c:pt>
                    </c:strCache>
                  </c:strRef>
                </c:tx>
                <c:spPr>
                  <a:ln w="19050" cap="rnd">
                    <a:solidFill>
                      <a:schemeClr val="accent4">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Sheet3!$E$24:$J$24</c15:sqref>
                        </c15:formulaRef>
                      </c:ext>
                    </c:extLst>
                    <c:numCache>
                      <c:formatCode>General</c:formatCode>
                      <c:ptCount val="6"/>
                      <c:pt idx="0">
                        <c:v>0</c:v>
                      </c:pt>
                      <c:pt idx="1">
                        <c:v>30</c:v>
                      </c:pt>
                      <c:pt idx="2">
                        <c:v>60</c:v>
                      </c:pt>
                      <c:pt idx="3">
                        <c:v>60</c:v>
                      </c:pt>
                      <c:pt idx="4">
                        <c:v>90</c:v>
                      </c:pt>
                      <c:pt idx="5">
                        <c:v>60</c:v>
                      </c:pt>
                    </c:numCache>
                  </c:numRef>
                </c:yVal>
                <c:smooth val="0"/>
                <c:extLst xmlns:c15="http://schemas.microsoft.com/office/drawing/2012/chart">
                  <c:ext xmlns:c16="http://schemas.microsoft.com/office/drawing/2014/chart" uri="{C3380CC4-5D6E-409C-BE32-E72D297353CC}">
                    <c16:uniqueId val="{00000015-5A3C-4CBE-A919-20B9D80EBE71}"/>
                  </c:ext>
                </c:extLst>
              </c15:ser>
            </c15:filteredScatterSeries>
            <c15:filteredScatterSeries>
              <c15:ser>
                <c:idx val="22"/>
                <c:order val="22"/>
                <c:tx>
                  <c:strRef>
                    <c:extLst xmlns:c15="http://schemas.microsoft.com/office/drawing/2012/chart">
                      <c:ext xmlns:c15="http://schemas.microsoft.com/office/drawing/2012/chart" uri="{02D57815-91ED-43cb-92C2-25804820EDAC}">
                        <c15:formulaRef>
                          <c15:sqref>Sheet3!$D$25</c15:sqref>
                        </c15:formulaRef>
                      </c:ext>
                    </c:extLst>
                    <c:strCache>
                      <c:ptCount val="1"/>
                      <c:pt idx="0">
                        <c:v>Perpetual Deep DLQ</c:v>
                      </c:pt>
                    </c:strCache>
                  </c:strRef>
                </c:tx>
                <c:spPr>
                  <a:ln w="19050" cap="rnd">
                    <a:solidFill>
                      <a:schemeClr val="accent5">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Sheet3!$E$25:$J$25</c15:sqref>
                        </c15:formulaRef>
                      </c:ext>
                    </c:extLst>
                    <c:numCache>
                      <c:formatCode>General</c:formatCode>
                      <c:ptCount val="6"/>
                      <c:pt idx="0">
                        <c:v>0</c:v>
                      </c:pt>
                      <c:pt idx="1">
                        <c:v>30</c:v>
                      </c:pt>
                      <c:pt idx="2">
                        <c:v>60</c:v>
                      </c:pt>
                      <c:pt idx="3">
                        <c:v>90</c:v>
                      </c:pt>
                      <c:pt idx="4">
                        <c:v>60</c:v>
                      </c:pt>
                      <c:pt idx="5">
                        <c:v>90</c:v>
                      </c:pt>
                    </c:numCache>
                  </c:numRef>
                </c:yVal>
                <c:smooth val="0"/>
                <c:extLst xmlns:c15="http://schemas.microsoft.com/office/drawing/2012/chart">
                  <c:ext xmlns:c16="http://schemas.microsoft.com/office/drawing/2014/chart" uri="{C3380CC4-5D6E-409C-BE32-E72D297353CC}">
                    <c16:uniqueId val="{00000016-5A3C-4CBE-A919-20B9D80EBE71}"/>
                  </c:ext>
                </c:extLst>
              </c15:ser>
            </c15:filteredScatterSeries>
            <c15:filteredScatterSeries>
              <c15:ser>
                <c:idx val="23"/>
                <c:order val="23"/>
                <c:tx>
                  <c:strRef>
                    <c:extLst xmlns:c15="http://schemas.microsoft.com/office/drawing/2012/chart">
                      <c:ext xmlns:c15="http://schemas.microsoft.com/office/drawing/2012/chart" uri="{02D57815-91ED-43cb-92C2-25804820EDAC}">
                        <c15:formulaRef>
                          <c15:sqref>Sheet3!$D$26</c15:sqref>
                        </c15:formulaRef>
                      </c:ext>
                    </c:extLst>
                    <c:strCache>
                      <c:ptCount val="1"/>
                      <c:pt idx="0">
                        <c:v>Perpetual Deep DLQ</c:v>
                      </c:pt>
                    </c:strCache>
                  </c:strRef>
                </c:tx>
                <c:spPr>
                  <a:ln w="19050" cap="rnd">
                    <a:solidFill>
                      <a:schemeClr val="accent6">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Sheet3!$E$26:$J$26</c15:sqref>
                        </c15:formulaRef>
                      </c:ext>
                    </c:extLst>
                    <c:numCache>
                      <c:formatCode>General</c:formatCode>
                      <c:ptCount val="6"/>
                      <c:pt idx="0">
                        <c:v>0</c:v>
                      </c:pt>
                      <c:pt idx="1">
                        <c:v>30</c:v>
                      </c:pt>
                      <c:pt idx="2">
                        <c:v>60</c:v>
                      </c:pt>
                      <c:pt idx="3">
                        <c:v>60</c:v>
                      </c:pt>
                      <c:pt idx="4">
                        <c:v>60</c:v>
                      </c:pt>
                      <c:pt idx="5">
                        <c:v>90</c:v>
                      </c:pt>
                    </c:numCache>
                  </c:numRef>
                </c:yVal>
                <c:smooth val="0"/>
                <c:extLst xmlns:c15="http://schemas.microsoft.com/office/drawing/2012/chart">
                  <c:ext xmlns:c16="http://schemas.microsoft.com/office/drawing/2014/chart" uri="{C3380CC4-5D6E-409C-BE32-E72D297353CC}">
                    <c16:uniqueId val="{00000017-5A3C-4CBE-A919-20B9D80EBE71}"/>
                  </c:ext>
                </c:extLst>
              </c15:ser>
            </c15:filteredScatterSeries>
            <c15:filteredScatterSeries>
              <c15:ser>
                <c:idx val="24"/>
                <c:order val="24"/>
                <c:tx>
                  <c:strRef>
                    <c:extLst xmlns:c15="http://schemas.microsoft.com/office/drawing/2012/chart">
                      <c:ext xmlns:c15="http://schemas.microsoft.com/office/drawing/2012/chart" uri="{02D57815-91ED-43cb-92C2-25804820EDAC}">
                        <c15:formulaRef>
                          <c15:sqref>Sheet3!$D$27</c15:sqref>
                        </c15:formulaRef>
                      </c:ext>
                    </c:extLst>
                    <c:strCache>
                      <c:ptCount val="1"/>
                      <c:pt idx="0">
                        <c:v>Rolling DLQ</c:v>
                      </c:pt>
                    </c:strCache>
                  </c:strRef>
                </c:tx>
                <c:spPr>
                  <a:ln w="19050" cap="rnd">
                    <a:solidFill>
                      <a:schemeClr val="accent1">
                        <a:lumMod val="60000"/>
                        <a:lumOff val="4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Sheet3!$E$27:$J$27</c15:sqref>
                        </c15:formulaRef>
                      </c:ext>
                    </c:extLst>
                    <c:numCache>
                      <c:formatCode>General</c:formatCode>
                      <c:ptCount val="6"/>
                      <c:pt idx="0">
                        <c:v>0</c:v>
                      </c:pt>
                      <c:pt idx="1">
                        <c:v>0</c:v>
                      </c:pt>
                      <c:pt idx="2">
                        <c:v>0</c:v>
                      </c:pt>
                      <c:pt idx="3">
                        <c:v>0</c:v>
                      </c:pt>
                      <c:pt idx="4">
                        <c:v>30</c:v>
                      </c:pt>
                      <c:pt idx="5">
                        <c:v>60</c:v>
                      </c:pt>
                    </c:numCache>
                  </c:numRef>
                </c:yVal>
                <c:smooth val="0"/>
                <c:extLst xmlns:c15="http://schemas.microsoft.com/office/drawing/2012/chart">
                  <c:ext xmlns:c16="http://schemas.microsoft.com/office/drawing/2014/chart" uri="{C3380CC4-5D6E-409C-BE32-E72D297353CC}">
                    <c16:uniqueId val="{00000018-5A3C-4CBE-A919-20B9D80EBE71}"/>
                  </c:ext>
                </c:extLst>
              </c15:ser>
            </c15:filteredScatterSeries>
            <c15:filteredScatterSeries>
              <c15:ser>
                <c:idx val="25"/>
                <c:order val="25"/>
                <c:tx>
                  <c:strRef>
                    <c:extLst xmlns:c15="http://schemas.microsoft.com/office/drawing/2012/chart">
                      <c:ext xmlns:c15="http://schemas.microsoft.com/office/drawing/2012/chart" uri="{02D57815-91ED-43cb-92C2-25804820EDAC}">
                        <c15:formulaRef>
                          <c15:sqref>Sheet3!$D$28</c15:sqref>
                        </c15:formulaRef>
                      </c:ext>
                    </c:extLst>
                    <c:strCache>
                      <c:ptCount val="1"/>
                      <c:pt idx="0">
                        <c:v>Rolling DLQ</c:v>
                      </c:pt>
                    </c:strCache>
                  </c:strRef>
                </c:tx>
                <c:spPr>
                  <a:ln w="19050" cap="rnd">
                    <a:solidFill>
                      <a:schemeClr val="accent2">
                        <a:lumMod val="60000"/>
                        <a:lumOff val="4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Sheet3!$E$28:$J$28</c15:sqref>
                        </c15:formulaRef>
                      </c:ext>
                    </c:extLst>
                    <c:numCache>
                      <c:formatCode>General</c:formatCode>
                      <c:ptCount val="6"/>
                      <c:pt idx="0">
                        <c:v>0</c:v>
                      </c:pt>
                      <c:pt idx="1">
                        <c:v>0</c:v>
                      </c:pt>
                      <c:pt idx="2">
                        <c:v>0</c:v>
                      </c:pt>
                      <c:pt idx="3">
                        <c:v>30</c:v>
                      </c:pt>
                      <c:pt idx="4">
                        <c:v>60</c:v>
                      </c:pt>
                      <c:pt idx="5">
                        <c:v>90</c:v>
                      </c:pt>
                    </c:numCache>
                  </c:numRef>
                </c:yVal>
                <c:smooth val="0"/>
                <c:extLst xmlns:c15="http://schemas.microsoft.com/office/drawing/2012/chart">
                  <c:ext xmlns:c16="http://schemas.microsoft.com/office/drawing/2014/chart" uri="{C3380CC4-5D6E-409C-BE32-E72D297353CC}">
                    <c16:uniqueId val="{00000019-5A3C-4CBE-A919-20B9D80EBE71}"/>
                  </c:ext>
                </c:extLst>
              </c15:ser>
            </c15:filteredScatterSeries>
          </c:ext>
        </c:extLst>
      </c:scatterChart>
      <c:valAx>
        <c:axId val="471988392"/>
        <c:scaling>
          <c:orientation val="minMax"/>
          <c:max val="6"/>
          <c:min val="1"/>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h-TH"/>
          </a:p>
        </c:txPr>
        <c:crossAx val="471990360"/>
        <c:crosses val="autoZero"/>
        <c:crossBetween val="midCat"/>
        <c:majorUnit val="1"/>
      </c:valAx>
      <c:valAx>
        <c:axId val="471990360"/>
        <c:scaling>
          <c:orientation val="minMax"/>
          <c:max val="9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DPD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th-TH"/>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h-TH"/>
          </a:p>
        </c:txPr>
        <c:crossAx val="471988392"/>
        <c:crosses val="autoZero"/>
        <c:crossBetween val="midCat"/>
        <c:majorUnit val="30"/>
      </c:valAx>
      <c:spPr>
        <a:noFill/>
        <a:ln>
          <a:noFill/>
        </a:ln>
        <a:effectLst/>
      </c:spPr>
    </c:plotArea>
    <c:plotVisOnly val="1"/>
    <c:dispBlanksAs val="gap"/>
    <c:showDLblsOverMax val="0"/>
  </c:chart>
  <c:spPr>
    <a:solidFill>
      <a:schemeClr val="bg1"/>
    </a:solidFill>
    <a:ln>
      <a:noFill/>
    </a:ln>
    <a:effectLst/>
  </c:spPr>
  <c:txPr>
    <a:bodyPr/>
    <a:lstStyle/>
    <a:p>
      <a:pPr>
        <a:defRPr/>
      </a:pPr>
      <a:endParaRPr lang="th-TH"/>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4307611548556438"/>
          <c:y val="5.502990680446964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th-TH"/>
        </a:p>
      </c:txPr>
    </c:title>
    <c:autoTitleDeleted val="0"/>
    <c:plotArea>
      <c:layout/>
      <c:scatterChart>
        <c:scatterStyle val="lineMarker"/>
        <c:varyColors val="0"/>
        <c:ser>
          <c:idx val="1"/>
          <c:order val="1"/>
          <c:tx>
            <c:strRef>
              <c:f>Sheet3!$D$4</c:f>
              <c:strCache>
                <c:ptCount val="1"/>
                <c:pt idx="0">
                  <c:v>Forgetful DLQ</c:v>
                </c:pt>
              </c:strCache>
              <c:extLst xmlns:c15="http://schemas.microsoft.com/office/drawing/2012/chart"/>
            </c:strRef>
          </c:tx>
          <c:spPr>
            <a:ln w="38100" cap="rnd">
              <a:solidFill>
                <a:schemeClr val="accent2"/>
              </a:solidFill>
              <a:round/>
            </a:ln>
            <a:effectLst/>
          </c:spPr>
          <c:marker>
            <c:symbol val="none"/>
          </c:marker>
          <c:xVal>
            <c:strRef>
              <c:f>Sheet3!$E$2:$J$2</c:f>
              <c:strCache>
                <c:ptCount val="6"/>
                <c:pt idx="0">
                  <c:v>Month_1</c:v>
                </c:pt>
                <c:pt idx="1">
                  <c:v>Month_2</c:v>
                </c:pt>
                <c:pt idx="2">
                  <c:v>Month_3</c:v>
                </c:pt>
                <c:pt idx="3">
                  <c:v>Month_4</c:v>
                </c:pt>
                <c:pt idx="4">
                  <c:v>Month_5</c:v>
                </c:pt>
                <c:pt idx="5">
                  <c:v>Month_6</c:v>
                </c:pt>
              </c:strCache>
              <c:extLst xmlns:c15="http://schemas.microsoft.com/office/drawing/2012/chart"/>
            </c:strRef>
          </c:xVal>
          <c:yVal>
            <c:numRef>
              <c:f>Sheet3!$E$4:$J$4</c:f>
              <c:numCache>
                <c:formatCode>General</c:formatCode>
                <c:ptCount val="6"/>
                <c:pt idx="0">
                  <c:v>0</c:v>
                </c:pt>
                <c:pt idx="1">
                  <c:v>30</c:v>
                </c:pt>
                <c:pt idx="2">
                  <c:v>0</c:v>
                </c:pt>
                <c:pt idx="3">
                  <c:v>0</c:v>
                </c:pt>
                <c:pt idx="4">
                  <c:v>30</c:v>
                </c:pt>
                <c:pt idx="5">
                  <c:v>0</c:v>
                </c:pt>
              </c:numCache>
              <c:extLst xmlns:c15="http://schemas.microsoft.com/office/drawing/2012/chart"/>
            </c:numRef>
          </c:yVal>
          <c:smooth val="0"/>
          <c:extLst>
            <c:ext xmlns:c16="http://schemas.microsoft.com/office/drawing/2014/chart" uri="{C3380CC4-5D6E-409C-BE32-E72D297353CC}">
              <c16:uniqueId val="{00000000-BB25-40F0-AE47-EB1D53031152}"/>
            </c:ext>
          </c:extLst>
        </c:ser>
        <c:dLbls>
          <c:showLegendKey val="0"/>
          <c:showVal val="0"/>
          <c:showCatName val="0"/>
          <c:showSerName val="0"/>
          <c:showPercent val="0"/>
          <c:showBubbleSize val="0"/>
        </c:dLbls>
        <c:axId val="471988392"/>
        <c:axId val="471990360"/>
        <c:extLst>
          <c:ext xmlns:c15="http://schemas.microsoft.com/office/drawing/2012/chart" uri="{02D57815-91ED-43cb-92C2-25804820EDAC}">
            <c15:filteredScatterSeries>
              <c15:ser>
                <c:idx val="0"/>
                <c:order val="0"/>
                <c:tx>
                  <c:strRef>
                    <c:extLst>
                      <c:ext uri="{02D57815-91ED-43cb-92C2-25804820EDAC}">
                        <c15:formulaRef>
                          <c15:sqref>Sheet3!$D$3</c15:sqref>
                        </c15:formulaRef>
                      </c:ext>
                    </c:extLst>
                    <c:strCache>
                      <c:ptCount val="1"/>
                      <c:pt idx="0">
                        <c:v>Clean</c:v>
                      </c:pt>
                    </c:strCache>
                  </c:strRef>
                </c:tx>
                <c:spPr>
                  <a:ln w="19050" cap="rnd">
                    <a:solidFill>
                      <a:schemeClr val="accent1"/>
                    </a:solidFill>
                    <a:round/>
                  </a:ln>
                  <a:effectLst/>
                </c:spPr>
                <c:marker>
                  <c:symbol val="none"/>
                </c:marker>
                <c:xVal>
                  <c:strRef>
                    <c:extLst>
                      <c:ex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c:ext uri="{02D57815-91ED-43cb-92C2-25804820EDAC}">
                        <c15:formulaRef>
                          <c15:sqref>Sheet3!$E$3:$J$3</c15:sqref>
                        </c15:formulaRef>
                      </c:ext>
                    </c:extLst>
                    <c:numCache>
                      <c:formatCode>General</c:formatCode>
                      <c:ptCount val="6"/>
                      <c:pt idx="0">
                        <c:v>0</c:v>
                      </c:pt>
                      <c:pt idx="1">
                        <c:v>0</c:v>
                      </c:pt>
                      <c:pt idx="2">
                        <c:v>0</c:v>
                      </c:pt>
                      <c:pt idx="3">
                        <c:v>0</c:v>
                      </c:pt>
                      <c:pt idx="4">
                        <c:v>0</c:v>
                      </c:pt>
                      <c:pt idx="5">
                        <c:v>0</c:v>
                      </c:pt>
                    </c:numCache>
                  </c:numRef>
                </c:yVal>
                <c:smooth val="0"/>
                <c:extLst>
                  <c:ext xmlns:c16="http://schemas.microsoft.com/office/drawing/2014/chart" uri="{C3380CC4-5D6E-409C-BE32-E72D297353CC}">
                    <c16:uniqueId val="{00000001-BB25-40F0-AE47-EB1D53031152}"/>
                  </c:ext>
                </c:extLst>
              </c15:ser>
            </c15:filteredScatterSeries>
            <c15:filteredScatterSeries>
              <c15:ser>
                <c:idx val="2"/>
                <c:order val="2"/>
                <c:tx>
                  <c:strRef>
                    <c:extLst xmlns:c15="http://schemas.microsoft.com/office/drawing/2012/chart">
                      <c:ext xmlns:c15="http://schemas.microsoft.com/office/drawing/2012/chart" uri="{02D57815-91ED-43cb-92C2-25804820EDAC}">
                        <c15:formulaRef>
                          <c15:sqref>Sheet3!$D$5</c15:sqref>
                        </c15:formulaRef>
                      </c:ext>
                    </c:extLst>
                    <c:strCache>
                      <c:ptCount val="1"/>
                      <c:pt idx="0">
                        <c:v>Forgetful DLQ</c:v>
                      </c:pt>
                    </c:strCache>
                  </c:strRef>
                </c:tx>
                <c:spPr>
                  <a:ln w="19050" cap="rnd">
                    <a:solidFill>
                      <a:schemeClr val="accent3"/>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Sheet3!$E$5:$J$5</c15:sqref>
                        </c15:formulaRef>
                      </c:ext>
                    </c:extLst>
                    <c:numCache>
                      <c:formatCode>General</c:formatCode>
                      <c:ptCount val="6"/>
                      <c:pt idx="0">
                        <c:v>0</c:v>
                      </c:pt>
                      <c:pt idx="1">
                        <c:v>0</c:v>
                      </c:pt>
                      <c:pt idx="2">
                        <c:v>0</c:v>
                      </c:pt>
                      <c:pt idx="3">
                        <c:v>0</c:v>
                      </c:pt>
                      <c:pt idx="4">
                        <c:v>30</c:v>
                      </c:pt>
                      <c:pt idx="5">
                        <c:v>0</c:v>
                      </c:pt>
                    </c:numCache>
                  </c:numRef>
                </c:yVal>
                <c:smooth val="0"/>
                <c:extLst xmlns:c15="http://schemas.microsoft.com/office/drawing/2012/chart">
                  <c:ext xmlns:c16="http://schemas.microsoft.com/office/drawing/2014/chart" uri="{C3380CC4-5D6E-409C-BE32-E72D297353CC}">
                    <c16:uniqueId val="{00000002-BB25-40F0-AE47-EB1D53031152}"/>
                  </c:ext>
                </c:extLst>
              </c15:ser>
            </c15:filteredScatterSeries>
            <c15:filteredScatterSeries>
              <c15:ser>
                <c:idx val="3"/>
                <c:order val="3"/>
                <c:tx>
                  <c:strRef>
                    <c:extLst xmlns:c15="http://schemas.microsoft.com/office/drawing/2012/chart">
                      <c:ext xmlns:c15="http://schemas.microsoft.com/office/drawing/2012/chart" uri="{02D57815-91ED-43cb-92C2-25804820EDAC}">
                        <c15:formulaRef>
                          <c15:sqref>Sheet3!$D$6</c15:sqref>
                        </c15:formulaRef>
                      </c:ext>
                    </c:extLst>
                    <c:strCache>
                      <c:ptCount val="1"/>
                      <c:pt idx="0">
                        <c:v>Forgetful DLQ</c:v>
                      </c:pt>
                    </c:strCache>
                  </c:strRef>
                </c:tx>
                <c:spPr>
                  <a:ln w="19050" cap="rnd">
                    <a:solidFill>
                      <a:schemeClr val="accent4"/>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Sheet3!$E$6:$J$6</c15:sqref>
                        </c15:formulaRef>
                      </c:ext>
                    </c:extLst>
                    <c:numCache>
                      <c:formatCode>General</c:formatCode>
                      <c:ptCount val="6"/>
                      <c:pt idx="0">
                        <c:v>0</c:v>
                      </c:pt>
                      <c:pt idx="1">
                        <c:v>0</c:v>
                      </c:pt>
                      <c:pt idx="2">
                        <c:v>30</c:v>
                      </c:pt>
                      <c:pt idx="3">
                        <c:v>0</c:v>
                      </c:pt>
                      <c:pt idx="4">
                        <c:v>0</c:v>
                      </c:pt>
                      <c:pt idx="5">
                        <c:v>30</c:v>
                      </c:pt>
                    </c:numCache>
                  </c:numRef>
                </c:yVal>
                <c:smooth val="0"/>
                <c:extLst xmlns:c15="http://schemas.microsoft.com/office/drawing/2012/chart">
                  <c:ext xmlns:c16="http://schemas.microsoft.com/office/drawing/2014/chart" uri="{C3380CC4-5D6E-409C-BE32-E72D297353CC}">
                    <c16:uniqueId val="{00000003-BB25-40F0-AE47-EB1D53031152}"/>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Sheet3!$D$7</c15:sqref>
                        </c15:formulaRef>
                      </c:ext>
                    </c:extLst>
                    <c:strCache>
                      <c:ptCount val="1"/>
                      <c:pt idx="0">
                        <c:v>Forgetful DLQ</c:v>
                      </c:pt>
                    </c:strCache>
                  </c:strRef>
                </c:tx>
                <c:spPr>
                  <a:ln w="19050" cap="rnd">
                    <a:solidFill>
                      <a:schemeClr val="accent5"/>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Sheet3!$E$7:$J$7</c15:sqref>
                        </c15:formulaRef>
                      </c:ext>
                    </c:extLst>
                    <c:numCache>
                      <c:formatCode>General</c:formatCode>
                      <c:ptCount val="6"/>
                      <c:pt idx="0">
                        <c:v>30</c:v>
                      </c:pt>
                      <c:pt idx="1">
                        <c:v>0</c:v>
                      </c:pt>
                      <c:pt idx="2">
                        <c:v>30</c:v>
                      </c:pt>
                      <c:pt idx="3">
                        <c:v>0</c:v>
                      </c:pt>
                      <c:pt idx="4">
                        <c:v>0</c:v>
                      </c:pt>
                      <c:pt idx="5">
                        <c:v>30</c:v>
                      </c:pt>
                    </c:numCache>
                  </c:numRef>
                </c:yVal>
                <c:smooth val="0"/>
                <c:extLst xmlns:c15="http://schemas.microsoft.com/office/drawing/2012/chart">
                  <c:ext xmlns:c16="http://schemas.microsoft.com/office/drawing/2014/chart" uri="{C3380CC4-5D6E-409C-BE32-E72D297353CC}">
                    <c16:uniqueId val="{00000004-BB25-40F0-AE47-EB1D53031152}"/>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Sheet3!$D$8</c15:sqref>
                        </c15:formulaRef>
                      </c:ext>
                    </c:extLst>
                    <c:strCache>
                      <c:ptCount val="1"/>
                      <c:pt idx="0">
                        <c:v>Cured Early DLQ</c:v>
                      </c:pt>
                    </c:strCache>
                  </c:strRef>
                </c:tx>
                <c:spPr>
                  <a:ln w="19050" cap="rnd">
                    <a:solidFill>
                      <a:schemeClr val="accent6"/>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Sheet3!$E$8:$J$8</c15:sqref>
                        </c15:formulaRef>
                      </c:ext>
                    </c:extLst>
                    <c:numCache>
                      <c:formatCode>General</c:formatCode>
                      <c:ptCount val="6"/>
                      <c:pt idx="0">
                        <c:v>0</c:v>
                      </c:pt>
                      <c:pt idx="1">
                        <c:v>30</c:v>
                      </c:pt>
                      <c:pt idx="2">
                        <c:v>30</c:v>
                      </c:pt>
                      <c:pt idx="3">
                        <c:v>0</c:v>
                      </c:pt>
                      <c:pt idx="4">
                        <c:v>30</c:v>
                      </c:pt>
                      <c:pt idx="5">
                        <c:v>0</c:v>
                      </c:pt>
                    </c:numCache>
                  </c:numRef>
                </c:yVal>
                <c:smooth val="0"/>
                <c:extLst xmlns:c15="http://schemas.microsoft.com/office/drawing/2012/chart">
                  <c:ext xmlns:c16="http://schemas.microsoft.com/office/drawing/2014/chart" uri="{C3380CC4-5D6E-409C-BE32-E72D297353CC}">
                    <c16:uniqueId val="{00000005-BB25-40F0-AE47-EB1D53031152}"/>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Sheet3!$D$9</c15:sqref>
                        </c15:formulaRef>
                      </c:ext>
                    </c:extLst>
                    <c:strCache>
                      <c:ptCount val="1"/>
                      <c:pt idx="0">
                        <c:v>Cured Early DLQ</c:v>
                      </c:pt>
                    </c:strCache>
                  </c:strRef>
                </c:tx>
                <c:spPr>
                  <a:ln w="19050" cap="rnd">
                    <a:solidFill>
                      <a:schemeClr val="accent1">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Sheet3!$E$9:$J$9</c15:sqref>
                        </c15:formulaRef>
                      </c:ext>
                    </c:extLst>
                    <c:numCache>
                      <c:formatCode>General</c:formatCode>
                      <c:ptCount val="6"/>
                      <c:pt idx="0">
                        <c:v>0</c:v>
                      </c:pt>
                      <c:pt idx="1">
                        <c:v>30</c:v>
                      </c:pt>
                      <c:pt idx="2">
                        <c:v>30</c:v>
                      </c:pt>
                      <c:pt idx="3">
                        <c:v>30</c:v>
                      </c:pt>
                      <c:pt idx="4">
                        <c:v>30</c:v>
                      </c:pt>
                      <c:pt idx="5">
                        <c:v>0</c:v>
                      </c:pt>
                    </c:numCache>
                  </c:numRef>
                </c:yVal>
                <c:smooth val="0"/>
                <c:extLst xmlns:c15="http://schemas.microsoft.com/office/drawing/2012/chart">
                  <c:ext xmlns:c16="http://schemas.microsoft.com/office/drawing/2014/chart" uri="{C3380CC4-5D6E-409C-BE32-E72D297353CC}">
                    <c16:uniqueId val="{00000006-BB25-40F0-AE47-EB1D53031152}"/>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Sheet3!$D$10</c15:sqref>
                        </c15:formulaRef>
                      </c:ext>
                    </c:extLst>
                    <c:strCache>
                      <c:ptCount val="1"/>
                      <c:pt idx="0">
                        <c:v>Cured Deep DLQ</c:v>
                      </c:pt>
                    </c:strCache>
                  </c:strRef>
                </c:tx>
                <c:spPr>
                  <a:ln w="19050" cap="rnd">
                    <a:solidFill>
                      <a:schemeClr val="accent2">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Sheet3!$E$10:$J$10</c15:sqref>
                        </c15:formulaRef>
                      </c:ext>
                    </c:extLst>
                    <c:numCache>
                      <c:formatCode>General</c:formatCode>
                      <c:ptCount val="6"/>
                      <c:pt idx="0">
                        <c:v>0</c:v>
                      </c:pt>
                      <c:pt idx="1">
                        <c:v>0</c:v>
                      </c:pt>
                      <c:pt idx="2">
                        <c:v>30</c:v>
                      </c:pt>
                      <c:pt idx="3">
                        <c:v>60</c:v>
                      </c:pt>
                      <c:pt idx="4">
                        <c:v>0</c:v>
                      </c:pt>
                      <c:pt idx="5">
                        <c:v>0</c:v>
                      </c:pt>
                    </c:numCache>
                  </c:numRef>
                </c:yVal>
                <c:smooth val="0"/>
                <c:extLst xmlns:c15="http://schemas.microsoft.com/office/drawing/2012/chart">
                  <c:ext xmlns:c16="http://schemas.microsoft.com/office/drawing/2014/chart" uri="{C3380CC4-5D6E-409C-BE32-E72D297353CC}">
                    <c16:uniqueId val="{00000007-BB25-40F0-AE47-EB1D53031152}"/>
                  </c:ext>
                </c:extLst>
              </c15:ser>
            </c15:filteredScatterSeries>
            <c15:filteredScatterSeries>
              <c15:ser>
                <c:idx val="8"/>
                <c:order val="8"/>
                <c:tx>
                  <c:strRef>
                    <c:extLst xmlns:c15="http://schemas.microsoft.com/office/drawing/2012/chart">
                      <c:ext xmlns:c15="http://schemas.microsoft.com/office/drawing/2012/chart" uri="{02D57815-91ED-43cb-92C2-25804820EDAC}">
                        <c15:formulaRef>
                          <c15:sqref>Sheet3!$D$11</c15:sqref>
                        </c15:formulaRef>
                      </c:ext>
                    </c:extLst>
                    <c:strCache>
                      <c:ptCount val="1"/>
                      <c:pt idx="0">
                        <c:v>Cured Deep DLQ</c:v>
                      </c:pt>
                    </c:strCache>
                  </c:strRef>
                </c:tx>
                <c:spPr>
                  <a:ln w="19050" cap="rnd">
                    <a:solidFill>
                      <a:schemeClr val="accent3">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Sheet3!$E$11:$J$11</c15:sqref>
                        </c15:formulaRef>
                      </c:ext>
                    </c:extLst>
                    <c:numCache>
                      <c:formatCode>General</c:formatCode>
                      <c:ptCount val="6"/>
                      <c:pt idx="0">
                        <c:v>0</c:v>
                      </c:pt>
                      <c:pt idx="1">
                        <c:v>0</c:v>
                      </c:pt>
                      <c:pt idx="2">
                        <c:v>30</c:v>
                      </c:pt>
                      <c:pt idx="3">
                        <c:v>60</c:v>
                      </c:pt>
                      <c:pt idx="4">
                        <c:v>30</c:v>
                      </c:pt>
                      <c:pt idx="5">
                        <c:v>0</c:v>
                      </c:pt>
                    </c:numCache>
                  </c:numRef>
                </c:yVal>
                <c:smooth val="0"/>
                <c:extLst xmlns:c15="http://schemas.microsoft.com/office/drawing/2012/chart">
                  <c:ext xmlns:c16="http://schemas.microsoft.com/office/drawing/2014/chart" uri="{C3380CC4-5D6E-409C-BE32-E72D297353CC}">
                    <c16:uniqueId val="{00000008-BB25-40F0-AE47-EB1D53031152}"/>
                  </c:ext>
                </c:extLst>
              </c15:ser>
            </c15:filteredScatterSeries>
            <c15:filteredScatterSeries>
              <c15:ser>
                <c:idx val="9"/>
                <c:order val="9"/>
                <c:tx>
                  <c:strRef>
                    <c:extLst xmlns:c15="http://schemas.microsoft.com/office/drawing/2012/chart">
                      <c:ext xmlns:c15="http://schemas.microsoft.com/office/drawing/2012/chart" uri="{02D57815-91ED-43cb-92C2-25804820EDAC}">
                        <c15:formulaRef>
                          <c15:sqref>Sheet3!$D$12</c15:sqref>
                        </c15:formulaRef>
                      </c:ext>
                    </c:extLst>
                    <c:strCache>
                      <c:ptCount val="1"/>
                      <c:pt idx="0">
                        <c:v>Cured Deep DLQ</c:v>
                      </c:pt>
                    </c:strCache>
                  </c:strRef>
                </c:tx>
                <c:spPr>
                  <a:ln w="19050" cap="rnd">
                    <a:solidFill>
                      <a:schemeClr val="accent4">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Sheet3!$E$12:$J$12</c15:sqref>
                        </c15:formulaRef>
                      </c:ext>
                    </c:extLst>
                    <c:numCache>
                      <c:formatCode>General</c:formatCode>
                      <c:ptCount val="6"/>
                      <c:pt idx="0">
                        <c:v>0</c:v>
                      </c:pt>
                      <c:pt idx="1">
                        <c:v>0</c:v>
                      </c:pt>
                      <c:pt idx="2">
                        <c:v>30</c:v>
                      </c:pt>
                      <c:pt idx="3">
                        <c:v>60</c:v>
                      </c:pt>
                      <c:pt idx="4">
                        <c:v>90</c:v>
                      </c:pt>
                      <c:pt idx="5">
                        <c:v>0</c:v>
                      </c:pt>
                    </c:numCache>
                  </c:numRef>
                </c:yVal>
                <c:smooth val="0"/>
                <c:extLst xmlns:c15="http://schemas.microsoft.com/office/drawing/2012/chart">
                  <c:ext xmlns:c16="http://schemas.microsoft.com/office/drawing/2014/chart" uri="{C3380CC4-5D6E-409C-BE32-E72D297353CC}">
                    <c16:uniqueId val="{00000009-BB25-40F0-AE47-EB1D53031152}"/>
                  </c:ext>
                </c:extLst>
              </c15:ser>
            </c15:filteredScatterSeries>
            <c15:filteredScatterSeries>
              <c15:ser>
                <c:idx val="10"/>
                <c:order val="10"/>
                <c:tx>
                  <c:strRef>
                    <c:extLst xmlns:c15="http://schemas.microsoft.com/office/drawing/2012/chart">
                      <c:ext xmlns:c15="http://schemas.microsoft.com/office/drawing/2012/chart" uri="{02D57815-91ED-43cb-92C2-25804820EDAC}">
                        <c15:formulaRef>
                          <c15:sqref>Sheet3!$D$13</c15:sqref>
                        </c15:formulaRef>
                      </c:ext>
                    </c:extLst>
                    <c:strCache>
                      <c:ptCount val="1"/>
                      <c:pt idx="0">
                        <c:v>Cured Deep DLQ</c:v>
                      </c:pt>
                    </c:strCache>
                  </c:strRef>
                </c:tx>
                <c:spPr>
                  <a:ln w="19050" cap="rnd">
                    <a:solidFill>
                      <a:schemeClr val="accent5">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Sheet3!$E$13:$J$13</c15:sqref>
                        </c15:formulaRef>
                      </c:ext>
                    </c:extLst>
                    <c:numCache>
                      <c:formatCode>General</c:formatCode>
                      <c:ptCount val="6"/>
                      <c:pt idx="0">
                        <c:v>0</c:v>
                      </c:pt>
                      <c:pt idx="1">
                        <c:v>30</c:v>
                      </c:pt>
                      <c:pt idx="2">
                        <c:v>60</c:v>
                      </c:pt>
                      <c:pt idx="3">
                        <c:v>90</c:v>
                      </c:pt>
                      <c:pt idx="4">
                        <c:v>60</c:v>
                      </c:pt>
                      <c:pt idx="5">
                        <c:v>0</c:v>
                      </c:pt>
                    </c:numCache>
                  </c:numRef>
                </c:yVal>
                <c:smooth val="0"/>
                <c:extLst xmlns:c15="http://schemas.microsoft.com/office/drawing/2012/chart">
                  <c:ext xmlns:c16="http://schemas.microsoft.com/office/drawing/2014/chart" uri="{C3380CC4-5D6E-409C-BE32-E72D297353CC}">
                    <c16:uniqueId val="{0000000A-BB25-40F0-AE47-EB1D53031152}"/>
                  </c:ext>
                </c:extLst>
              </c15:ser>
            </c15:filteredScatterSeries>
            <c15:filteredScatterSeries>
              <c15:ser>
                <c:idx val="11"/>
                <c:order val="11"/>
                <c:tx>
                  <c:strRef>
                    <c:extLst xmlns:c15="http://schemas.microsoft.com/office/drawing/2012/chart">
                      <c:ext xmlns:c15="http://schemas.microsoft.com/office/drawing/2012/chart" uri="{02D57815-91ED-43cb-92C2-25804820EDAC}">
                        <c15:formulaRef>
                          <c15:sqref>Sheet3!$D$14</c15:sqref>
                        </c15:formulaRef>
                      </c:ext>
                    </c:extLst>
                    <c:strCache>
                      <c:ptCount val="1"/>
                      <c:pt idx="0">
                        <c:v>Perpetual Early DLQ</c:v>
                      </c:pt>
                    </c:strCache>
                  </c:strRef>
                </c:tx>
                <c:spPr>
                  <a:ln w="19050" cap="rnd">
                    <a:solidFill>
                      <a:schemeClr val="accent6">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Sheet3!$E$14:$J$14</c15:sqref>
                        </c15:formulaRef>
                      </c:ext>
                    </c:extLst>
                    <c:numCache>
                      <c:formatCode>General</c:formatCode>
                      <c:ptCount val="6"/>
                      <c:pt idx="0">
                        <c:v>30</c:v>
                      </c:pt>
                      <c:pt idx="1">
                        <c:v>30</c:v>
                      </c:pt>
                      <c:pt idx="2">
                        <c:v>30</c:v>
                      </c:pt>
                      <c:pt idx="3">
                        <c:v>30</c:v>
                      </c:pt>
                      <c:pt idx="4">
                        <c:v>30</c:v>
                      </c:pt>
                      <c:pt idx="5">
                        <c:v>30</c:v>
                      </c:pt>
                    </c:numCache>
                  </c:numRef>
                </c:yVal>
                <c:smooth val="0"/>
                <c:extLst xmlns:c15="http://schemas.microsoft.com/office/drawing/2012/chart">
                  <c:ext xmlns:c16="http://schemas.microsoft.com/office/drawing/2014/chart" uri="{C3380CC4-5D6E-409C-BE32-E72D297353CC}">
                    <c16:uniqueId val="{0000000B-BB25-40F0-AE47-EB1D53031152}"/>
                  </c:ext>
                </c:extLst>
              </c15:ser>
            </c15:filteredScatterSeries>
            <c15:filteredScatterSeries>
              <c15:ser>
                <c:idx val="12"/>
                <c:order val="12"/>
                <c:tx>
                  <c:strRef>
                    <c:extLst xmlns:c15="http://schemas.microsoft.com/office/drawing/2012/chart">
                      <c:ext xmlns:c15="http://schemas.microsoft.com/office/drawing/2012/chart" uri="{02D57815-91ED-43cb-92C2-25804820EDAC}">
                        <c15:formulaRef>
                          <c15:sqref>Sheet3!$D$15</c15:sqref>
                        </c15:formulaRef>
                      </c:ext>
                    </c:extLst>
                    <c:strCache>
                      <c:ptCount val="1"/>
                      <c:pt idx="0">
                        <c:v>Perpetual Early DLQ</c:v>
                      </c:pt>
                    </c:strCache>
                  </c:strRef>
                </c:tx>
                <c:spPr>
                  <a:ln w="19050" cap="rnd">
                    <a:solidFill>
                      <a:schemeClr val="accent1">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Sheet3!$E$15:$J$15</c15:sqref>
                        </c15:formulaRef>
                      </c:ext>
                    </c:extLst>
                    <c:numCache>
                      <c:formatCode>General</c:formatCode>
                      <c:ptCount val="6"/>
                      <c:pt idx="0">
                        <c:v>30</c:v>
                      </c:pt>
                      <c:pt idx="1">
                        <c:v>30</c:v>
                      </c:pt>
                      <c:pt idx="2">
                        <c:v>0</c:v>
                      </c:pt>
                      <c:pt idx="3">
                        <c:v>30</c:v>
                      </c:pt>
                      <c:pt idx="4">
                        <c:v>30</c:v>
                      </c:pt>
                      <c:pt idx="5">
                        <c:v>30</c:v>
                      </c:pt>
                    </c:numCache>
                  </c:numRef>
                </c:yVal>
                <c:smooth val="0"/>
                <c:extLst xmlns:c15="http://schemas.microsoft.com/office/drawing/2012/chart">
                  <c:ext xmlns:c16="http://schemas.microsoft.com/office/drawing/2014/chart" uri="{C3380CC4-5D6E-409C-BE32-E72D297353CC}">
                    <c16:uniqueId val="{0000000C-BB25-40F0-AE47-EB1D53031152}"/>
                  </c:ext>
                </c:extLst>
              </c15:ser>
            </c15:filteredScatterSeries>
            <c15:filteredScatterSeries>
              <c15:ser>
                <c:idx val="13"/>
                <c:order val="13"/>
                <c:tx>
                  <c:strRef>
                    <c:extLst xmlns:c15="http://schemas.microsoft.com/office/drawing/2012/chart">
                      <c:ext xmlns:c15="http://schemas.microsoft.com/office/drawing/2012/chart" uri="{02D57815-91ED-43cb-92C2-25804820EDAC}">
                        <c15:formulaRef>
                          <c15:sqref>Sheet3!$D$16</c15:sqref>
                        </c15:formulaRef>
                      </c:ext>
                    </c:extLst>
                    <c:strCache>
                      <c:ptCount val="1"/>
                      <c:pt idx="0">
                        <c:v>Early DLQ</c:v>
                      </c:pt>
                    </c:strCache>
                  </c:strRef>
                </c:tx>
                <c:spPr>
                  <a:ln w="19050" cap="rnd">
                    <a:solidFill>
                      <a:schemeClr val="accent2">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Sheet3!$E$16:$J$16</c15:sqref>
                        </c15:formulaRef>
                      </c:ext>
                    </c:extLst>
                    <c:numCache>
                      <c:formatCode>General</c:formatCode>
                      <c:ptCount val="6"/>
                      <c:pt idx="0">
                        <c:v>0</c:v>
                      </c:pt>
                      <c:pt idx="1">
                        <c:v>0</c:v>
                      </c:pt>
                      <c:pt idx="2">
                        <c:v>0</c:v>
                      </c:pt>
                      <c:pt idx="3">
                        <c:v>0</c:v>
                      </c:pt>
                      <c:pt idx="4">
                        <c:v>0</c:v>
                      </c:pt>
                      <c:pt idx="5">
                        <c:v>30</c:v>
                      </c:pt>
                    </c:numCache>
                  </c:numRef>
                </c:yVal>
                <c:smooth val="0"/>
                <c:extLst xmlns:c15="http://schemas.microsoft.com/office/drawing/2012/chart">
                  <c:ext xmlns:c16="http://schemas.microsoft.com/office/drawing/2014/chart" uri="{C3380CC4-5D6E-409C-BE32-E72D297353CC}">
                    <c16:uniqueId val="{0000000D-BB25-40F0-AE47-EB1D53031152}"/>
                  </c:ext>
                </c:extLst>
              </c15:ser>
            </c15:filteredScatterSeries>
            <c15:filteredScatterSeries>
              <c15:ser>
                <c:idx val="14"/>
                <c:order val="14"/>
                <c:tx>
                  <c:strRef>
                    <c:extLst xmlns:c15="http://schemas.microsoft.com/office/drawing/2012/chart">
                      <c:ext xmlns:c15="http://schemas.microsoft.com/office/drawing/2012/chart" uri="{02D57815-91ED-43cb-92C2-25804820EDAC}">
                        <c15:formulaRef>
                          <c15:sqref>Sheet3!$D$17</c15:sqref>
                        </c15:formulaRef>
                      </c:ext>
                    </c:extLst>
                    <c:strCache>
                      <c:ptCount val="1"/>
                      <c:pt idx="0">
                        <c:v>Perpetual Deep DLQ</c:v>
                      </c:pt>
                    </c:strCache>
                  </c:strRef>
                </c:tx>
                <c:spPr>
                  <a:ln w="19050" cap="rnd">
                    <a:solidFill>
                      <a:schemeClr val="accent3">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Sheet3!$E$17:$J$17</c15:sqref>
                        </c15:formulaRef>
                      </c:ext>
                    </c:extLst>
                    <c:numCache>
                      <c:formatCode>General</c:formatCode>
                      <c:ptCount val="6"/>
                      <c:pt idx="0">
                        <c:v>0</c:v>
                      </c:pt>
                      <c:pt idx="1">
                        <c:v>30</c:v>
                      </c:pt>
                      <c:pt idx="2">
                        <c:v>60</c:v>
                      </c:pt>
                      <c:pt idx="3">
                        <c:v>60</c:v>
                      </c:pt>
                      <c:pt idx="4">
                        <c:v>30</c:v>
                      </c:pt>
                      <c:pt idx="5">
                        <c:v>30</c:v>
                      </c:pt>
                    </c:numCache>
                  </c:numRef>
                </c:yVal>
                <c:smooth val="0"/>
                <c:extLst xmlns:c15="http://schemas.microsoft.com/office/drawing/2012/chart">
                  <c:ext xmlns:c16="http://schemas.microsoft.com/office/drawing/2014/chart" uri="{C3380CC4-5D6E-409C-BE32-E72D297353CC}">
                    <c16:uniqueId val="{0000000E-BB25-40F0-AE47-EB1D53031152}"/>
                  </c:ext>
                </c:extLst>
              </c15:ser>
            </c15:filteredScatterSeries>
            <c15:filteredScatterSeries>
              <c15:ser>
                <c:idx val="15"/>
                <c:order val="15"/>
                <c:tx>
                  <c:strRef>
                    <c:extLst xmlns:c15="http://schemas.microsoft.com/office/drawing/2012/chart">
                      <c:ext xmlns:c15="http://schemas.microsoft.com/office/drawing/2012/chart" uri="{02D57815-91ED-43cb-92C2-25804820EDAC}">
                        <c15:formulaRef>
                          <c15:sqref>Sheet3!$D$18</c15:sqref>
                        </c15:formulaRef>
                      </c:ext>
                    </c:extLst>
                    <c:strCache>
                      <c:ptCount val="1"/>
                      <c:pt idx="0">
                        <c:v>Perpetual Deep DLQ</c:v>
                      </c:pt>
                    </c:strCache>
                  </c:strRef>
                </c:tx>
                <c:spPr>
                  <a:ln w="19050" cap="rnd">
                    <a:solidFill>
                      <a:schemeClr val="accent4">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Sheet3!$E$18:$J$18</c15:sqref>
                        </c15:formulaRef>
                      </c:ext>
                    </c:extLst>
                    <c:numCache>
                      <c:formatCode>General</c:formatCode>
                      <c:ptCount val="6"/>
                      <c:pt idx="0">
                        <c:v>0</c:v>
                      </c:pt>
                      <c:pt idx="1">
                        <c:v>30</c:v>
                      </c:pt>
                      <c:pt idx="2">
                        <c:v>60</c:v>
                      </c:pt>
                      <c:pt idx="3">
                        <c:v>60</c:v>
                      </c:pt>
                      <c:pt idx="4">
                        <c:v>60</c:v>
                      </c:pt>
                      <c:pt idx="5">
                        <c:v>30</c:v>
                      </c:pt>
                    </c:numCache>
                  </c:numRef>
                </c:yVal>
                <c:smooth val="0"/>
                <c:extLst xmlns:c15="http://schemas.microsoft.com/office/drawing/2012/chart">
                  <c:ext xmlns:c16="http://schemas.microsoft.com/office/drawing/2014/chart" uri="{C3380CC4-5D6E-409C-BE32-E72D297353CC}">
                    <c16:uniqueId val="{0000000F-BB25-40F0-AE47-EB1D53031152}"/>
                  </c:ext>
                </c:extLst>
              </c15:ser>
            </c15:filteredScatterSeries>
            <c15:filteredScatterSeries>
              <c15:ser>
                <c:idx val="16"/>
                <c:order val="16"/>
                <c:tx>
                  <c:strRef>
                    <c:extLst xmlns:c15="http://schemas.microsoft.com/office/drawing/2012/chart">
                      <c:ext xmlns:c15="http://schemas.microsoft.com/office/drawing/2012/chart" uri="{02D57815-91ED-43cb-92C2-25804820EDAC}">
                        <c15:formulaRef>
                          <c15:sqref>Sheet3!$D$19</c15:sqref>
                        </c15:formulaRef>
                      </c:ext>
                    </c:extLst>
                    <c:strCache>
                      <c:ptCount val="1"/>
                      <c:pt idx="0">
                        <c:v>Perpetual Deep DLQ</c:v>
                      </c:pt>
                    </c:strCache>
                  </c:strRef>
                </c:tx>
                <c:spPr>
                  <a:ln w="19050" cap="rnd">
                    <a:solidFill>
                      <a:schemeClr val="accent5">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Sheet3!$E$19:$J$19</c15:sqref>
                        </c15:formulaRef>
                      </c:ext>
                    </c:extLst>
                    <c:numCache>
                      <c:formatCode>General</c:formatCode>
                      <c:ptCount val="6"/>
                      <c:pt idx="0">
                        <c:v>0</c:v>
                      </c:pt>
                      <c:pt idx="1">
                        <c:v>30</c:v>
                      </c:pt>
                      <c:pt idx="2">
                        <c:v>60</c:v>
                      </c:pt>
                      <c:pt idx="3">
                        <c:v>90</c:v>
                      </c:pt>
                      <c:pt idx="4">
                        <c:v>30</c:v>
                      </c:pt>
                      <c:pt idx="5">
                        <c:v>30</c:v>
                      </c:pt>
                    </c:numCache>
                  </c:numRef>
                </c:yVal>
                <c:smooth val="0"/>
                <c:extLst xmlns:c15="http://schemas.microsoft.com/office/drawing/2012/chart">
                  <c:ext xmlns:c16="http://schemas.microsoft.com/office/drawing/2014/chart" uri="{C3380CC4-5D6E-409C-BE32-E72D297353CC}">
                    <c16:uniqueId val="{00000010-BB25-40F0-AE47-EB1D53031152}"/>
                  </c:ext>
                </c:extLst>
              </c15:ser>
            </c15:filteredScatterSeries>
            <c15:filteredScatterSeries>
              <c15:ser>
                <c:idx val="17"/>
                <c:order val="17"/>
                <c:tx>
                  <c:strRef>
                    <c:extLst xmlns:c15="http://schemas.microsoft.com/office/drawing/2012/chart">
                      <c:ext xmlns:c15="http://schemas.microsoft.com/office/drawing/2012/chart" uri="{02D57815-91ED-43cb-92C2-25804820EDAC}">
                        <c15:formulaRef>
                          <c15:sqref>Sheet3!$D$20</c15:sqref>
                        </c15:formulaRef>
                      </c:ext>
                    </c:extLst>
                    <c:strCache>
                      <c:ptCount val="1"/>
                      <c:pt idx="0">
                        <c:v>Perpetual Deep DLQ</c:v>
                      </c:pt>
                    </c:strCache>
                  </c:strRef>
                </c:tx>
                <c:spPr>
                  <a:ln w="19050" cap="rnd">
                    <a:solidFill>
                      <a:schemeClr val="accent6">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Sheet3!$E$20:$J$20</c15:sqref>
                        </c15:formulaRef>
                      </c:ext>
                    </c:extLst>
                    <c:numCache>
                      <c:formatCode>General</c:formatCode>
                      <c:ptCount val="6"/>
                      <c:pt idx="0">
                        <c:v>0</c:v>
                      </c:pt>
                      <c:pt idx="1">
                        <c:v>30</c:v>
                      </c:pt>
                      <c:pt idx="2">
                        <c:v>60</c:v>
                      </c:pt>
                      <c:pt idx="3">
                        <c:v>60</c:v>
                      </c:pt>
                      <c:pt idx="4">
                        <c:v>90</c:v>
                      </c:pt>
                      <c:pt idx="5">
                        <c:v>30</c:v>
                      </c:pt>
                    </c:numCache>
                  </c:numRef>
                </c:yVal>
                <c:smooth val="0"/>
                <c:extLst xmlns:c15="http://schemas.microsoft.com/office/drawing/2012/chart">
                  <c:ext xmlns:c16="http://schemas.microsoft.com/office/drawing/2014/chart" uri="{C3380CC4-5D6E-409C-BE32-E72D297353CC}">
                    <c16:uniqueId val="{00000011-BB25-40F0-AE47-EB1D53031152}"/>
                  </c:ext>
                </c:extLst>
              </c15:ser>
            </c15:filteredScatterSeries>
            <c15:filteredScatterSeries>
              <c15:ser>
                <c:idx val="18"/>
                <c:order val="18"/>
                <c:tx>
                  <c:strRef>
                    <c:extLst xmlns:c15="http://schemas.microsoft.com/office/drawing/2012/chart">
                      <c:ext xmlns:c15="http://schemas.microsoft.com/office/drawing/2012/chart" uri="{02D57815-91ED-43cb-92C2-25804820EDAC}">
                        <c15:formulaRef>
                          <c15:sqref>Sheet3!$D$21</c15:sqref>
                        </c15:formulaRef>
                      </c:ext>
                    </c:extLst>
                    <c:strCache>
                      <c:ptCount val="1"/>
                      <c:pt idx="0">
                        <c:v>Perpetual Deep DLQ</c:v>
                      </c:pt>
                    </c:strCache>
                  </c:strRef>
                </c:tx>
                <c:spPr>
                  <a:ln w="19050" cap="rnd">
                    <a:solidFill>
                      <a:schemeClr val="accent1">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Sheet3!$E$21:$J$21</c15:sqref>
                        </c15:formulaRef>
                      </c:ext>
                    </c:extLst>
                    <c:numCache>
                      <c:formatCode>General</c:formatCode>
                      <c:ptCount val="6"/>
                      <c:pt idx="0">
                        <c:v>0</c:v>
                      </c:pt>
                      <c:pt idx="1">
                        <c:v>30</c:v>
                      </c:pt>
                      <c:pt idx="2">
                        <c:v>60</c:v>
                      </c:pt>
                      <c:pt idx="3">
                        <c:v>60</c:v>
                      </c:pt>
                      <c:pt idx="4">
                        <c:v>30</c:v>
                      </c:pt>
                      <c:pt idx="5">
                        <c:v>60</c:v>
                      </c:pt>
                    </c:numCache>
                  </c:numRef>
                </c:yVal>
                <c:smooth val="0"/>
                <c:extLst xmlns:c15="http://schemas.microsoft.com/office/drawing/2012/chart">
                  <c:ext xmlns:c16="http://schemas.microsoft.com/office/drawing/2014/chart" uri="{C3380CC4-5D6E-409C-BE32-E72D297353CC}">
                    <c16:uniqueId val="{00000012-BB25-40F0-AE47-EB1D53031152}"/>
                  </c:ext>
                </c:extLst>
              </c15:ser>
            </c15:filteredScatterSeries>
            <c15:filteredScatterSeries>
              <c15:ser>
                <c:idx val="19"/>
                <c:order val="19"/>
                <c:tx>
                  <c:strRef>
                    <c:extLst xmlns:c15="http://schemas.microsoft.com/office/drawing/2012/chart">
                      <c:ext xmlns:c15="http://schemas.microsoft.com/office/drawing/2012/chart" uri="{02D57815-91ED-43cb-92C2-25804820EDAC}">
                        <c15:formulaRef>
                          <c15:sqref>Sheet3!$D$22</c15:sqref>
                        </c15:formulaRef>
                      </c:ext>
                    </c:extLst>
                    <c:strCache>
                      <c:ptCount val="1"/>
                      <c:pt idx="0">
                        <c:v>Perpetual Deep DLQ</c:v>
                      </c:pt>
                    </c:strCache>
                  </c:strRef>
                </c:tx>
                <c:spPr>
                  <a:ln w="19050" cap="rnd">
                    <a:solidFill>
                      <a:schemeClr val="accent2">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Sheet3!$E$22:$J$22</c15:sqref>
                        </c15:formulaRef>
                      </c:ext>
                    </c:extLst>
                    <c:numCache>
                      <c:formatCode>General</c:formatCode>
                      <c:ptCount val="6"/>
                      <c:pt idx="0">
                        <c:v>0</c:v>
                      </c:pt>
                      <c:pt idx="1">
                        <c:v>30</c:v>
                      </c:pt>
                      <c:pt idx="2">
                        <c:v>60</c:v>
                      </c:pt>
                      <c:pt idx="3">
                        <c:v>60</c:v>
                      </c:pt>
                      <c:pt idx="4">
                        <c:v>60</c:v>
                      </c:pt>
                      <c:pt idx="5">
                        <c:v>60</c:v>
                      </c:pt>
                    </c:numCache>
                  </c:numRef>
                </c:yVal>
                <c:smooth val="0"/>
                <c:extLst xmlns:c15="http://schemas.microsoft.com/office/drawing/2012/chart">
                  <c:ext xmlns:c16="http://schemas.microsoft.com/office/drawing/2014/chart" uri="{C3380CC4-5D6E-409C-BE32-E72D297353CC}">
                    <c16:uniqueId val="{00000013-BB25-40F0-AE47-EB1D53031152}"/>
                  </c:ext>
                </c:extLst>
              </c15:ser>
            </c15:filteredScatterSeries>
            <c15:filteredScatterSeries>
              <c15:ser>
                <c:idx val="20"/>
                <c:order val="20"/>
                <c:tx>
                  <c:strRef>
                    <c:extLst xmlns:c15="http://schemas.microsoft.com/office/drawing/2012/chart">
                      <c:ext xmlns:c15="http://schemas.microsoft.com/office/drawing/2012/chart" uri="{02D57815-91ED-43cb-92C2-25804820EDAC}">
                        <c15:formulaRef>
                          <c15:sqref>Sheet3!$D$23</c15:sqref>
                        </c15:formulaRef>
                      </c:ext>
                    </c:extLst>
                    <c:strCache>
                      <c:ptCount val="1"/>
                      <c:pt idx="0">
                        <c:v>Perpetual Deep DLQ</c:v>
                      </c:pt>
                    </c:strCache>
                  </c:strRef>
                </c:tx>
                <c:spPr>
                  <a:ln w="19050" cap="rnd">
                    <a:solidFill>
                      <a:schemeClr val="accent3">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Sheet3!$E$23:$J$23</c15:sqref>
                        </c15:formulaRef>
                      </c:ext>
                    </c:extLst>
                    <c:numCache>
                      <c:formatCode>General</c:formatCode>
                      <c:ptCount val="6"/>
                      <c:pt idx="0">
                        <c:v>0</c:v>
                      </c:pt>
                      <c:pt idx="1">
                        <c:v>30</c:v>
                      </c:pt>
                      <c:pt idx="2">
                        <c:v>60</c:v>
                      </c:pt>
                      <c:pt idx="3">
                        <c:v>90</c:v>
                      </c:pt>
                      <c:pt idx="4">
                        <c:v>30</c:v>
                      </c:pt>
                      <c:pt idx="5">
                        <c:v>60</c:v>
                      </c:pt>
                    </c:numCache>
                  </c:numRef>
                </c:yVal>
                <c:smooth val="0"/>
                <c:extLst xmlns:c15="http://schemas.microsoft.com/office/drawing/2012/chart">
                  <c:ext xmlns:c16="http://schemas.microsoft.com/office/drawing/2014/chart" uri="{C3380CC4-5D6E-409C-BE32-E72D297353CC}">
                    <c16:uniqueId val="{00000014-BB25-40F0-AE47-EB1D53031152}"/>
                  </c:ext>
                </c:extLst>
              </c15:ser>
            </c15:filteredScatterSeries>
            <c15:filteredScatterSeries>
              <c15:ser>
                <c:idx val="21"/>
                <c:order val="21"/>
                <c:tx>
                  <c:strRef>
                    <c:extLst xmlns:c15="http://schemas.microsoft.com/office/drawing/2012/chart">
                      <c:ext xmlns:c15="http://schemas.microsoft.com/office/drawing/2012/chart" uri="{02D57815-91ED-43cb-92C2-25804820EDAC}">
                        <c15:formulaRef>
                          <c15:sqref>Sheet3!$D$24</c15:sqref>
                        </c15:formulaRef>
                      </c:ext>
                    </c:extLst>
                    <c:strCache>
                      <c:ptCount val="1"/>
                      <c:pt idx="0">
                        <c:v>Perpetual Deep DLQ</c:v>
                      </c:pt>
                    </c:strCache>
                  </c:strRef>
                </c:tx>
                <c:spPr>
                  <a:ln w="19050" cap="rnd">
                    <a:solidFill>
                      <a:schemeClr val="accent4">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Sheet3!$E$24:$J$24</c15:sqref>
                        </c15:formulaRef>
                      </c:ext>
                    </c:extLst>
                    <c:numCache>
                      <c:formatCode>General</c:formatCode>
                      <c:ptCount val="6"/>
                      <c:pt idx="0">
                        <c:v>0</c:v>
                      </c:pt>
                      <c:pt idx="1">
                        <c:v>30</c:v>
                      </c:pt>
                      <c:pt idx="2">
                        <c:v>60</c:v>
                      </c:pt>
                      <c:pt idx="3">
                        <c:v>60</c:v>
                      </c:pt>
                      <c:pt idx="4">
                        <c:v>90</c:v>
                      </c:pt>
                      <c:pt idx="5">
                        <c:v>60</c:v>
                      </c:pt>
                    </c:numCache>
                  </c:numRef>
                </c:yVal>
                <c:smooth val="0"/>
                <c:extLst xmlns:c15="http://schemas.microsoft.com/office/drawing/2012/chart">
                  <c:ext xmlns:c16="http://schemas.microsoft.com/office/drawing/2014/chart" uri="{C3380CC4-5D6E-409C-BE32-E72D297353CC}">
                    <c16:uniqueId val="{00000015-BB25-40F0-AE47-EB1D53031152}"/>
                  </c:ext>
                </c:extLst>
              </c15:ser>
            </c15:filteredScatterSeries>
            <c15:filteredScatterSeries>
              <c15:ser>
                <c:idx val="22"/>
                <c:order val="22"/>
                <c:tx>
                  <c:strRef>
                    <c:extLst xmlns:c15="http://schemas.microsoft.com/office/drawing/2012/chart">
                      <c:ext xmlns:c15="http://schemas.microsoft.com/office/drawing/2012/chart" uri="{02D57815-91ED-43cb-92C2-25804820EDAC}">
                        <c15:formulaRef>
                          <c15:sqref>Sheet3!$D$25</c15:sqref>
                        </c15:formulaRef>
                      </c:ext>
                    </c:extLst>
                    <c:strCache>
                      <c:ptCount val="1"/>
                      <c:pt idx="0">
                        <c:v>Perpetual Deep DLQ</c:v>
                      </c:pt>
                    </c:strCache>
                  </c:strRef>
                </c:tx>
                <c:spPr>
                  <a:ln w="19050" cap="rnd">
                    <a:solidFill>
                      <a:schemeClr val="accent5">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Sheet3!$E$25:$J$25</c15:sqref>
                        </c15:formulaRef>
                      </c:ext>
                    </c:extLst>
                    <c:numCache>
                      <c:formatCode>General</c:formatCode>
                      <c:ptCount val="6"/>
                      <c:pt idx="0">
                        <c:v>0</c:v>
                      </c:pt>
                      <c:pt idx="1">
                        <c:v>30</c:v>
                      </c:pt>
                      <c:pt idx="2">
                        <c:v>60</c:v>
                      </c:pt>
                      <c:pt idx="3">
                        <c:v>90</c:v>
                      </c:pt>
                      <c:pt idx="4">
                        <c:v>60</c:v>
                      </c:pt>
                      <c:pt idx="5">
                        <c:v>90</c:v>
                      </c:pt>
                    </c:numCache>
                  </c:numRef>
                </c:yVal>
                <c:smooth val="0"/>
                <c:extLst xmlns:c15="http://schemas.microsoft.com/office/drawing/2012/chart">
                  <c:ext xmlns:c16="http://schemas.microsoft.com/office/drawing/2014/chart" uri="{C3380CC4-5D6E-409C-BE32-E72D297353CC}">
                    <c16:uniqueId val="{00000016-BB25-40F0-AE47-EB1D53031152}"/>
                  </c:ext>
                </c:extLst>
              </c15:ser>
            </c15:filteredScatterSeries>
            <c15:filteredScatterSeries>
              <c15:ser>
                <c:idx val="23"/>
                <c:order val="23"/>
                <c:tx>
                  <c:strRef>
                    <c:extLst xmlns:c15="http://schemas.microsoft.com/office/drawing/2012/chart">
                      <c:ext xmlns:c15="http://schemas.microsoft.com/office/drawing/2012/chart" uri="{02D57815-91ED-43cb-92C2-25804820EDAC}">
                        <c15:formulaRef>
                          <c15:sqref>Sheet3!$D$26</c15:sqref>
                        </c15:formulaRef>
                      </c:ext>
                    </c:extLst>
                    <c:strCache>
                      <c:ptCount val="1"/>
                      <c:pt idx="0">
                        <c:v>Perpetual Deep DLQ</c:v>
                      </c:pt>
                    </c:strCache>
                  </c:strRef>
                </c:tx>
                <c:spPr>
                  <a:ln w="19050" cap="rnd">
                    <a:solidFill>
                      <a:schemeClr val="accent6">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Sheet3!$E$26:$J$26</c15:sqref>
                        </c15:formulaRef>
                      </c:ext>
                    </c:extLst>
                    <c:numCache>
                      <c:formatCode>General</c:formatCode>
                      <c:ptCount val="6"/>
                      <c:pt idx="0">
                        <c:v>0</c:v>
                      </c:pt>
                      <c:pt idx="1">
                        <c:v>30</c:v>
                      </c:pt>
                      <c:pt idx="2">
                        <c:v>60</c:v>
                      </c:pt>
                      <c:pt idx="3">
                        <c:v>60</c:v>
                      </c:pt>
                      <c:pt idx="4">
                        <c:v>60</c:v>
                      </c:pt>
                      <c:pt idx="5">
                        <c:v>90</c:v>
                      </c:pt>
                    </c:numCache>
                  </c:numRef>
                </c:yVal>
                <c:smooth val="0"/>
                <c:extLst xmlns:c15="http://schemas.microsoft.com/office/drawing/2012/chart">
                  <c:ext xmlns:c16="http://schemas.microsoft.com/office/drawing/2014/chart" uri="{C3380CC4-5D6E-409C-BE32-E72D297353CC}">
                    <c16:uniqueId val="{00000017-BB25-40F0-AE47-EB1D53031152}"/>
                  </c:ext>
                </c:extLst>
              </c15:ser>
            </c15:filteredScatterSeries>
            <c15:filteredScatterSeries>
              <c15:ser>
                <c:idx val="24"/>
                <c:order val="24"/>
                <c:tx>
                  <c:strRef>
                    <c:extLst xmlns:c15="http://schemas.microsoft.com/office/drawing/2012/chart">
                      <c:ext xmlns:c15="http://schemas.microsoft.com/office/drawing/2012/chart" uri="{02D57815-91ED-43cb-92C2-25804820EDAC}">
                        <c15:formulaRef>
                          <c15:sqref>Sheet3!$D$27</c15:sqref>
                        </c15:formulaRef>
                      </c:ext>
                    </c:extLst>
                    <c:strCache>
                      <c:ptCount val="1"/>
                      <c:pt idx="0">
                        <c:v>Rolling DLQ</c:v>
                      </c:pt>
                    </c:strCache>
                  </c:strRef>
                </c:tx>
                <c:spPr>
                  <a:ln w="19050" cap="rnd">
                    <a:solidFill>
                      <a:schemeClr val="accent1">
                        <a:lumMod val="60000"/>
                        <a:lumOff val="4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Sheet3!$E$27:$J$27</c15:sqref>
                        </c15:formulaRef>
                      </c:ext>
                    </c:extLst>
                    <c:numCache>
                      <c:formatCode>General</c:formatCode>
                      <c:ptCount val="6"/>
                      <c:pt idx="0">
                        <c:v>0</c:v>
                      </c:pt>
                      <c:pt idx="1">
                        <c:v>0</c:v>
                      </c:pt>
                      <c:pt idx="2">
                        <c:v>0</c:v>
                      </c:pt>
                      <c:pt idx="3">
                        <c:v>0</c:v>
                      </c:pt>
                      <c:pt idx="4">
                        <c:v>30</c:v>
                      </c:pt>
                      <c:pt idx="5">
                        <c:v>60</c:v>
                      </c:pt>
                    </c:numCache>
                  </c:numRef>
                </c:yVal>
                <c:smooth val="0"/>
                <c:extLst xmlns:c15="http://schemas.microsoft.com/office/drawing/2012/chart">
                  <c:ext xmlns:c16="http://schemas.microsoft.com/office/drawing/2014/chart" uri="{C3380CC4-5D6E-409C-BE32-E72D297353CC}">
                    <c16:uniqueId val="{00000018-BB25-40F0-AE47-EB1D53031152}"/>
                  </c:ext>
                </c:extLst>
              </c15:ser>
            </c15:filteredScatterSeries>
            <c15:filteredScatterSeries>
              <c15:ser>
                <c:idx val="25"/>
                <c:order val="25"/>
                <c:tx>
                  <c:strRef>
                    <c:extLst xmlns:c15="http://schemas.microsoft.com/office/drawing/2012/chart">
                      <c:ext xmlns:c15="http://schemas.microsoft.com/office/drawing/2012/chart" uri="{02D57815-91ED-43cb-92C2-25804820EDAC}">
                        <c15:formulaRef>
                          <c15:sqref>Sheet3!$D$28</c15:sqref>
                        </c15:formulaRef>
                      </c:ext>
                    </c:extLst>
                    <c:strCache>
                      <c:ptCount val="1"/>
                      <c:pt idx="0">
                        <c:v>Rolling DLQ</c:v>
                      </c:pt>
                    </c:strCache>
                  </c:strRef>
                </c:tx>
                <c:spPr>
                  <a:ln w="19050" cap="rnd">
                    <a:solidFill>
                      <a:schemeClr val="accent2">
                        <a:lumMod val="60000"/>
                        <a:lumOff val="4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Sheet3!$E$28:$J$28</c15:sqref>
                        </c15:formulaRef>
                      </c:ext>
                    </c:extLst>
                    <c:numCache>
                      <c:formatCode>General</c:formatCode>
                      <c:ptCount val="6"/>
                      <c:pt idx="0">
                        <c:v>0</c:v>
                      </c:pt>
                      <c:pt idx="1">
                        <c:v>0</c:v>
                      </c:pt>
                      <c:pt idx="2">
                        <c:v>0</c:v>
                      </c:pt>
                      <c:pt idx="3">
                        <c:v>30</c:v>
                      </c:pt>
                      <c:pt idx="4">
                        <c:v>60</c:v>
                      </c:pt>
                      <c:pt idx="5">
                        <c:v>90</c:v>
                      </c:pt>
                    </c:numCache>
                  </c:numRef>
                </c:yVal>
                <c:smooth val="0"/>
                <c:extLst xmlns:c15="http://schemas.microsoft.com/office/drawing/2012/chart">
                  <c:ext xmlns:c16="http://schemas.microsoft.com/office/drawing/2014/chart" uri="{C3380CC4-5D6E-409C-BE32-E72D297353CC}">
                    <c16:uniqueId val="{00000019-BB25-40F0-AE47-EB1D53031152}"/>
                  </c:ext>
                </c:extLst>
              </c15:ser>
            </c15:filteredScatterSeries>
          </c:ext>
        </c:extLst>
      </c:scatterChart>
      <c:valAx>
        <c:axId val="471988392"/>
        <c:scaling>
          <c:orientation val="minMax"/>
          <c:max val="6"/>
          <c:min val="1"/>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h-TH"/>
          </a:p>
        </c:txPr>
        <c:crossAx val="471990360"/>
        <c:crosses val="autoZero"/>
        <c:crossBetween val="midCat"/>
        <c:majorUnit val="1"/>
      </c:valAx>
      <c:valAx>
        <c:axId val="471990360"/>
        <c:scaling>
          <c:orientation val="minMax"/>
          <c:max val="9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DPD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th-TH"/>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h-TH"/>
          </a:p>
        </c:txPr>
        <c:crossAx val="471988392"/>
        <c:crosses val="autoZero"/>
        <c:crossBetween val="midCat"/>
        <c:majorUnit val="30"/>
      </c:valAx>
      <c:spPr>
        <a:noFill/>
        <a:ln>
          <a:noFill/>
        </a:ln>
        <a:effectLst/>
      </c:spPr>
    </c:plotArea>
    <c:plotVisOnly val="1"/>
    <c:dispBlanksAs val="gap"/>
    <c:showDLblsOverMax val="0"/>
  </c:chart>
  <c:spPr>
    <a:solidFill>
      <a:schemeClr val="bg1"/>
    </a:solidFill>
    <a:ln>
      <a:noFill/>
    </a:ln>
    <a:effectLst/>
  </c:spPr>
  <c:txPr>
    <a:bodyPr/>
    <a:lstStyle/>
    <a:p>
      <a:pPr>
        <a:defRPr/>
      </a:pPr>
      <a:endParaRPr lang="th-TH"/>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3117016622922133"/>
          <c:y val="5.502990680446964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th-TH"/>
        </a:p>
      </c:txPr>
    </c:title>
    <c:autoTitleDeleted val="0"/>
    <c:plotArea>
      <c:layout/>
      <c:scatterChart>
        <c:scatterStyle val="lineMarker"/>
        <c:varyColors val="0"/>
        <c:ser>
          <c:idx val="0"/>
          <c:order val="0"/>
          <c:tx>
            <c:strRef>
              <c:f>Sheet3!$D$3</c:f>
              <c:strCache>
                <c:ptCount val="1"/>
                <c:pt idx="0">
                  <c:v>Clean</c:v>
                </c:pt>
              </c:strCache>
            </c:strRef>
          </c:tx>
          <c:spPr>
            <a:ln w="38100" cap="rnd">
              <a:solidFill>
                <a:schemeClr val="accent1"/>
              </a:solidFill>
              <a:round/>
            </a:ln>
            <a:effectLst/>
          </c:spPr>
          <c:marker>
            <c:symbol val="none"/>
          </c:marker>
          <c:xVal>
            <c:strRef>
              <c:f>Sheet3!$E$2:$J$2</c:f>
              <c:strCache>
                <c:ptCount val="6"/>
                <c:pt idx="0">
                  <c:v>Month_1</c:v>
                </c:pt>
                <c:pt idx="1">
                  <c:v>Month_2</c:v>
                </c:pt>
                <c:pt idx="2">
                  <c:v>Month_3</c:v>
                </c:pt>
                <c:pt idx="3">
                  <c:v>Month_4</c:v>
                </c:pt>
                <c:pt idx="4">
                  <c:v>Month_5</c:v>
                </c:pt>
                <c:pt idx="5">
                  <c:v>Month_6</c:v>
                </c:pt>
              </c:strCache>
            </c:strRef>
          </c:xVal>
          <c:yVal>
            <c:numRef>
              <c:f>Sheet3!$E$3:$J$3</c:f>
              <c:numCache>
                <c:formatCode>General</c:formatCode>
                <c:ptCount val="6"/>
                <c:pt idx="0">
                  <c:v>0</c:v>
                </c:pt>
                <c:pt idx="1">
                  <c:v>0</c:v>
                </c:pt>
                <c:pt idx="2">
                  <c:v>0</c:v>
                </c:pt>
                <c:pt idx="3">
                  <c:v>0</c:v>
                </c:pt>
                <c:pt idx="4">
                  <c:v>0</c:v>
                </c:pt>
                <c:pt idx="5">
                  <c:v>0</c:v>
                </c:pt>
              </c:numCache>
            </c:numRef>
          </c:yVal>
          <c:smooth val="0"/>
          <c:extLst>
            <c:ext xmlns:c16="http://schemas.microsoft.com/office/drawing/2014/chart" uri="{C3380CC4-5D6E-409C-BE32-E72D297353CC}">
              <c16:uniqueId val="{00000000-A6F0-40FB-9232-A2864D91F511}"/>
            </c:ext>
          </c:extLst>
        </c:ser>
        <c:dLbls>
          <c:showLegendKey val="0"/>
          <c:showVal val="0"/>
          <c:showCatName val="0"/>
          <c:showSerName val="0"/>
          <c:showPercent val="0"/>
          <c:showBubbleSize val="0"/>
        </c:dLbls>
        <c:axId val="471988392"/>
        <c:axId val="471990360"/>
        <c:extLst>
          <c:ext xmlns:c15="http://schemas.microsoft.com/office/drawing/2012/chart" uri="{02D57815-91ED-43cb-92C2-25804820EDAC}">
            <c15:filteredScatterSeries>
              <c15:ser>
                <c:idx val="1"/>
                <c:order val="1"/>
                <c:tx>
                  <c:strRef>
                    <c:extLst>
                      <c:ext uri="{02D57815-91ED-43cb-92C2-25804820EDAC}">
                        <c15:formulaRef>
                          <c15:sqref>Sheet3!$D$4</c15:sqref>
                        </c15:formulaRef>
                      </c:ext>
                    </c:extLst>
                    <c:strCache>
                      <c:ptCount val="1"/>
                      <c:pt idx="0">
                        <c:v>Forgetful DLQ</c:v>
                      </c:pt>
                    </c:strCache>
                  </c:strRef>
                </c:tx>
                <c:spPr>
                  <a:ln w="19050" cap="rnd">
                    <a:solidFill>
                      <a:schemeClr val="accent2"/>
                    </a:solidFill>
                    <a:round/>
                  </a:ln>
                  <a:effectLst/>
                </c:spPr>
                <c:marker>
                  <c:symbol val="none"/>
                </c:marker>
                <c:xVal>
                  <c:strRef>
                    <c:extLst>
                      <c:ex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c:ext uri="{02D57815-91ED-43cb-92C2-25804820EDAC}">
                        <c15:formulaRef>
                          <c15:sqref>Sheet3!$E$4:$J$4</c15:sqref>
                        </c15:formulaRef>
                      </c:ext>
                    </c:extLst>
                    <c:numCache>
                      <c:formatCode>General</c:formatCode>
                      <c:ptCount val="6"/>
                      <c:pt idx="0">
                        <c:v>0</c:v>
                      </c:pt>
                      <c:pt idx="1">
                        <c:v>30</c:v>
                      </c:pt>
                      <c:pt idx="2">
                        <c:v>0</c:v>
                      </c:pt>
                      <c:pt idx="3">
                        <c:v>0</c:v>
                      </c:pt>
                      <c:pt idx="4">
                        <c:v>30</c:v>
                      </c:pt>
                      <c:pt idx="5">
                        <c:v>0</c:v>
                      </c:pt>
                    </c:numCache>
                  </c:numRef>
                </c:yVal>
                <c:smooth val="0"/>
                <c:extLst>
                  <c:ext xmlns:c16="http://schemas.microsoft.com/office/drawing/2014/chart" uri="{C3380CC4-5D6E-409C-BE32-E72D297353CC}">
                    <c16:uniqueId val="{00000001-A6F0-40FB-9232-A2864D91F511}"/>
                  </c:ext>
                </c:extLst>
              </c15:ser>
            </c15:filteredScatterSeries>
            <c15:filteredScatterSeries>
              <c15:ser>
                <c:idx val="2"/>
                <c:order val="2"/>
                <c:tx>
                  <c:strRef>
                    <c:extLst xmlns:c15="http://schemas.microsoft.com/office/drawing/2012/chart">
                      <c:ext xmlns:c15="http://schemas.microsoft.com/office/drawing/2012/chart" uri="{02D57815-91ED-43cb-92C2-25804820EDAC}">
                        <c15:formulaRef>
                          <c15:sqref>Sheet3!$D$5</c15:sqref>
                        </c15:formulaRef>
                      </c:ext>
                    </c:extLst>
                    <c:strCache>
                      <c:ptCount val="1"/>
                      <c:pt idx="0">
                        <c:v>Forgetful DLQ</c:v>
                      </c:pt>
                    </c:strCache>
                  </c:strRef>
                </c:tx>
                <c:spPr>
                  <a:ln w="19050" cap="rnd">
                    <a:solidFill>
                      <a:schemeClr val="accent3"/>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Sheet3!$E$5:$J$5</c15:sqref>
                        </c15:formulaRef>
                      </c:ext>
                    </c:extLst>
                    <c:numCache>
                      <c:formatCode>General</c:formatCode>
                      <c:ptCount val="6"/>
                      <c:pt idx="0">
                        <c:v>0</c:v>
                      </c:pt>
                      <c:pt idx="1">
                        <c:v>0</c:v>
                      </c:pt>
                      <c:pt idx="2">
                        <c:v>0</c:v>
                      </c:pt>
                      <c:pt idx="3">
                        <c:v>0</c:v>
                      </c:pt>
                      <c:pt idx="4">
                        <c:v>30</c:v>
                      </c:pt>
                      <c:pt idx="5">
                        <c:v>0</c:v>
                      </c:pt>
                    </c:numCache>
                  </c:numRef>
                </c:yVal>
                <c:smooth val="0"/>
                <c:extLst xmlns:c15="http://schemas.microsoft.com/office/drawing/2012/chart">
                  <c:ext xmlns:c16="http://schemas.microsoft.com/office/drawing/2014/chart" uri="{C3380CC4-5D6E-409C-BE32-E72D297353CC}">
                    <c16:uniqueId val="{00000002-A6F0-40FB-9232-A2864D91F511}"/>
                  </c:ext>
                </c:extLst>
              </c15:ser>
            </c15:filteredScatterSeries>
            <c15:filteredScatterSeries>
              <c15:ser>
                <c:idx val="3"/>
                <c:order val="3"/>
                <c:tx>
                  <c:strRef>
                    <c:extLst xmlns:c15="http://schemas.microsoft.com/office/drawing/2012/chart">
                      <c:ext xmlns:c15="http://schemas.microsoft.com/office/drawing/2012/chart" uri="{02D57815-91ED-43cb-92C2-25804820EDAC}">
                        <c15:formulaRef>
                          <c15:sqref>Sheet3!$D$6</c15:sqref>
                        </c15:formulaRef>
                      </c:ext>
                    </c:extLst>
                    <c:strCache>
                      <c:ptCount val="1"/>
                      <c:pt idx="0">
                        <c:v>Forgetful DLQ</c:v>
                      </c:pt>
                    </c:strCache>
                  </c:strRef>
                </c:tx>
                <c:spPr>
                  <a:ln w="19050" cap="rnd">
                    <a:solidFill>
                      <a:schemeClr val="accent4"/>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Sheet3!$E$6:$J$6</c15:sqref>
                        </c15:formulaRef>
                      </c:ext>
                    </c:extLst>
                    <c:numCache>
                      <c:formatCode>General</c:formatCode>
                      <c:ptCount val="6"/>
                      <c:pt idx="0">
                        <c:v>0</c:v>
                      </c:pt>
                      <c:pt idx="1">
                        <c:v>0</c:v>
                      </c:pt>
                      <c:pt idx="2">
                        <c:v>30</c:v>
                      </c:pt>
                      <c:pt idx="3">
                        <c:v>0</c:v>
                      </c:pt>
                      <c:pt idx="4">
                        <c:v>0</c:v>
                      </c:pt>
                      <c:pt idx="5">
                        <c:v>30</c:v>
                      </c:pt>
                    </c:numCache>
                  </c:numRef>
                </c:yVal>
                <c:smooth val="0"/>
                <c:extLst xmlns:c15="http://schemas.microsoft.com/office/drawing/2012/chart">
                  <c:ext xmlns:c16="http://schemas.microsoft.com/office/drawing/2014/chart" uri="{C3380CC4-5D6E-409C-BE32-E72D297353CC}">
                    <c16:uniqueId val="{00000003-A6F0-40FB-9232-A2864D91F511}"/>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Sheet3!$D$7</c15:sqref>
                        </c15:formulaRef>
                      </c:ext>
                    </c:extLst>
                    <c:strCache>
                      <c:ptCount val="1"/>
                      <c:pt idx="0">
                        <c:v>Forgetful DLQ</c:v>
                      </c:pt>
                    </c:strCache>
                  </c:strRef>
                </c:tx>
                <c:spPr>
                  <a:ln w="19050" cap="rnd">
                    <a:solidFill>
                      <a:schemeClr val="accent5"/>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Sheet3!$E$7:$J$7</c15:sqref>
                        </c15:formulaRef>
                      </c:ext>
                    </c:extLst>
                    <c:numCache>
                      <c:formatCode>General</c:formatCode>
                      <c:ptCount val="6"/>
                      <c:pt idx="0">
                        <c:v>30</c:v>
                      </c:pt>
                      <c:pt idx="1">
                        <c:v>0</c:v>
                      </c:pt>
                      <c:pt idx="2">
                        <c:v>30</c:v>
                      </c:pt>
                      <c:pt idx="3">
                        <c:v>0</c:v>
                      </c:pt>
                      <c:pt idx="4">
                        <c:v>0</c:v>
                      </c:pt>
                      <c:pt idx="5">
                        <c:v>30</c:v>
                      </c:pt>
                    </c:numCache>
                  </c:numRef>
                </c:yVal>
                <c:smooth val="0"/>
                <c:extLst xmlns:c15="http://schemas.microsoft.com/office/drawing/2012/chart">
                  <c:ext xmlns:c16="http://schemas.microsoft.com/office/drawing/2014/chart" uri="{C3380CC4-5D6E-409C-BE32-E72D297353CC}">
                    <c16:uniqueId val="{00000004-A6F0-40FB-9232-A2864D91F511}"/>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Sheet3!$D$8</c15:sqref>
                        </c15:formulaRef>
                      </c:ext>
                    </c:extLst>
                    <c:strCache>
                      <c:ptCount val="1"/>
                      <c:pt idx="0">
                        <c:v>Cured Early DLQ</c:v>
                      </c:pt>
                    </c:strCache>
                  </c:strRef>
                </c:tx>
                <c:spPr>
                  <a:ln w="19050" cap="rnd">
                    <a:solidFill>
                      <a:schemeClr val="accent6"/>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Sheet3!$E$8:$J$8</c15:sqref>
                        </c15:formulaRef>
                      </c:ext>
                    </c:extLst>
                    <c:numCache>
                      <c:formatCode>General</c:formatCode>
                      <c:ptCount val="6"/>
                      <c:pt idx="0">
                        <c:v>0</c:v>
                      </c:pt>
                      <c:pt idx="1">
                        <c:v>30</c:v>
                      </c:pt>
                      <c:pt idx="2">
                        <c:v>30</c:v>
                      </c:pt>
                      <c:pt idx="3">
                        <c:v>0</c:v>
                      </c:pt>
                      <c:pt idx="4">
                        <c:v>30</c:v>
                      </c:pt>
                      <c:pt idx="5">
                        <c:v>0</c:v>
                      </c:pt>
                    </c:numCache>
                  </c:numRef>
                </c:yVal>
                <c:smooth val="0"/>
                <c:extLst xmlns:c15="http://schemas.microsoft.com/office/drawing/2012/chart">
                  <c:ext xmlns:c16="http://schemas.microsoft.com/office/drawing/2014/chart" uri="{C3380CC4-5D6E-409C-BE32-E72D297353CC}">
                    <c16:uniqueId val="{00000005-A6F0-40FB-9232-A2864D91F511}"/>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Sheet3!$D$9</c15:sqref>
                        </c15:formulaRef>
                      </c:ext>
                    </c:extLst>
                    <c:strCache>
                      <c:ptCount val="1"/>
                      <c:pt idx="0">
                        <c:v>Cured Early DLQ</c:v>
                      </c:pt>
                    </c:strCache>
                  </c:strRef>
                </c:tx>
                <c:spPr>
                  <a:ln w="19050" cap="rnd">
                    <a:solidFill>
                      <a:schemeClr val="accent1">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Sheet3!$E$9:$J$9</c15:sqref>
                        </c15:formulaRef>
                      </c:ext>
                    </c:extLst>
                    <c:numCache>
                      <c:formatCode>General</c:formatCode>
                      <c:ptCount val="6"/>
                      <c:pt idx="0">
                        <c:v>0</c:v>
                      </c:pt>
                      <c:pt idx="1">
                        <c:v>30</c:v>
                      </c:pt>
                      <c:pt idx="2">
                        <c:v>30</c:v>
                      </c:pt>
                      <c:pt idx="3">
                        <c:v>30</c:v>
                      </c:pt>
                      <c:pt idx="4">
                        <c:v>30</c:v>
                      </c:pt>
                      <c:pt idx="5">
                        <c:v>0</c:v>
                      </c:pt>
                    </c:numCache>
                  </c:numRef>
                </c:yVal>
                <c:smooth val="0"/>
                <c:extLst xmlns:c15="http://schemas.microsoft.com/office/drawing/2012/chart">
                  <c:ext xmlns:c16="http://schemas.microsoft.com/office/drawing/2014/chart" uri="{C3380CC4-5D6E-409C-BE32-E72D297353CC}">
                    <c16:uniqueId val="{00000006-A6F0-40FB-9232-A2864D91F511}"/>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Sheet3!$D$10</c15:sqref>
                        </c15:formulaRef>
                      </c:ext>
                    </c:extLst>
                    <c:strCache>
                      <c:ptCount val="1"/>
                      <c:pt idx="0">
                        <c:v>Cured Deep DLQ</c:v>
                      </c:pt>
                    </c:strCache>
                  </c:strRef>
                </c:tx>
                <c:spPr>
                  <a:ln w="19050" cap="rnd">
                    <a:solidFill>
                      <a:schemeClr val="accent2">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Sheet3!$E$10:$J$10</c15:sqref>
                        </c15:formulaRef>
                      </c:ext>
                    </c:extLst>
                    <c:numCache>
                      <c:formatCode>General</c:formatCode>
                      <c:ptCount val="6"/>
                      <c:pt idx="0">
                        <c:v>0</c:v>
                      </c:pt>
                      <c:pt idx="1">
                        <c:v>0</c:v>
                      </c:pt>
                      <c:pt idx="2">
                        <c:v>30</c:v>
                      </c:pt>
                      <c:pt idx="3">
                        <c:v>60</c:v>
                      </c:pt>
                      <c:pt idx="4">
                        <c:v>0</c:v>
                      </c:pt>
                      <c:pt idx="5">
                        <c:v>0</c:v>
                      </c:pt>
                    </c:numCache>
                  </c:numRef>
                </c:yVal>
                <c:smooth val="0"/>
                <c:extLst xmlns:c15="http://schemas.microsoft.com/office/drawing/2012/chart">
                  <c:ext xmlns:c16="http://schemas.microsoft.com/office/drawing/2014/chart" uri="{C3380CC4-5D6E-409C-BE32-E72D297353CC}">
                    <c16:uniqueId val="{00000007-A6F0-40FB-9232-A2864D91F511}"/>
                  </c:ext>
                </c:extLst>
              </c15:ser>
            </c15:filteredScatterSeries>
            <c15:filteredScatterSeries>
              <c15:ser>
                <c:idx val="8"/>
                <c:order val="8"/>
                <c:tx>
                  <c:strRef>
                    <c:extLst xmlns:c15="http://schemas.microsoft.com/office/drawing/2012/chart">
                      <c:ext xmlns:c15="http://schemas.microsoft.com/office/drawing/2012/chart" uri="{02D57815-91ED-43cb-92C2-25804820EDAC}">
                        <c15:formulaRef>
                          <c15:sqref>Sheet3!$D$11</c15:sqref>
                        </c15:formulaRef>
                      </c:ext>
                    </c:extLst>
                    <c:strCache>
                      <c:ptCount val="1"/>
                      <c:pt idx="0">
                        <c:v>Cured Deep DLQ</c:v>
                      </c:pt>
                    </c:strCache>
                  </c:strRef>
                </c:tx>
                <c:spPr>
                  <a:ln w="19050" cap="rnd">
                    <a:solidFill>
                      <a:schemeClr val="accent3">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Sheet3!$E$11:$J$11</c15:sqref>
                        </c15:formulaRef>
                      </c:ext>
                    </c:extLst>
                    <c:numCache>
                      <c:formatCode>General</c:formatCode>
                      <c:ptCount val="6"/>
                      <c:pt idx="0">
                        <c:v>0</c:v>
                      </c:pt>
                      <c:pt idx="1">
                        <c:v>0</c:v>
                      </c:pt>
                      <c:pt idx="2">
                        <c:v>30</c:v>
                      </c:pt>
                      <c:pt idx="3">
                        <c:v>60</c:v>
                      </c:pt>
                      <c:pt idx="4">
                        <c:v>30</c:v>
                      </c:pt>
                      <c:pt idx="5">
                        <c:v>0</c:v>
                      </c:pt>
                    </c:numCache>
                  </c:numRef>
                </c:yVal>
                <c:smooth val="0"/>
                <c:extLst xmlns:c15="http://schemas.microsoft.com/office/drawing/2012/chart">
                  <c:ext xmlns:c16="http://schemas.microsoft.com/office/drawing/2014/chart" uri="{C3380CC4-5D6E-409C-BE32-E72D297353CC}">
                    <c16:uniqueId val="{00000008-A6F0-40FB-9232-A2864D91F511}"/>
                  </c:ext>
                </c:extLst>
              </c15:ser>
            </c15:filteredScatterSeries>
            <c15:filteredScatterSeries>
              <c15:ser>
                <c:idx val="9"/>
                <c:order val="9"/>
                <c:tx>
                  <c:strRef>
                    <c:extLst xmlns:c15="http://schemas.microsoft.com/office/drawing/2012/chart">
                      <c:ext xmlns:c15="http://schemas.microsoft.com/office/drawing/2012/chart" uri="{02D57815-91ED-43cb-92C2-25804820EDAC}">
                        <c15:formulaRef>
                          <c15:sqref>Sheet3!$D$12</c15:sqref>
                        </c15:formulaRef>
                      </c:ext>
                    </c:extLst>
                    <c:strCache>
                      <c:ptCount val="1"/>
                      <c:pt idx="0">
                        <c:v>Cured Deep DLQ</c:v>
                      </c:pt>
                    </c:strCache>
                  </c:strRef>
                </c:tx>
                <c:spPr>
                  <a:ln w="19050" cap="rnd">
                    <a:solidFill>
                      <a:schemeClr val="accent4">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Sheet3!$E$12:$J$12</c15:sqref>
                        </c15:formulaRef>
                      </c:ext>
                    </c:extLst>
                    <c:numCache>
                      <c:formatCode>General</c:formatCode>
                      <c:ptCount val="6"/>
                      <c:pt idx="0">
                        <c:v>0</c:v>
                      </c:pt>
                      <c:pt idx="1">
                        <c:v>0</c:v>
                      </c:pt>
                      <c:pt idx="2">
                        <c:v>30</c:v>
                      </c:pt>
                      <c:pt idx="3">
                        <c:v>60</c:v>
                      </c:pt>
                      <c:pt idx="4">
                        <c:v>90</c:v>
                      </c:pt>
                      <c:pt idx="5">
                        <c:v>0</c:v>
                      </c:pt>
                    </c:numCache>
                  </c:numRef>
                </c:yVal>
                <c:smooth val="0"/>
                <c:extLst xmlns:c15="http://schemas.microsoft.com/office/drawing/2012/chart">
                  <c:ext xmlns:c16="http://schemas.microsoft.com/office/drawing/2014/chart" uri="{C3380CC4-5D6E-409C-BE32-E72D297353CC}">
                    <c16:uniqueId val="{00000009-A6F0-40FB-9232-A2864D91F511}"/>
                  </c:ext>
                </c:extLst>
              </c15:ser>
            </c15:filteredScatterSeries>
            <c15:filteredScatterSeries>
              <c15:ser>
                <c:idx val="10"/>
                <c:order val="10"/>
                <c:tx>
                  <c:strRef>
                    <c:extLst xmlns:c15="http://schemas.microsoft.com/office/drawing/2012/chart">
                      <c:ext xmlns:c15="http://schemas.microsoft.com/office/drawing/2012/chart" uri="{02D57815-91ED-43cb-92C2-25804820EDAC}">
                        <c15:formulaRef>
                          <c15:sqref>Sheet3!$D$13</c15:sqref>
                        </c15:formulaRef>
                      </c:ext>
                    </c:extLst>
                    <c:strCache>
                      <c:ptCount val="1"/>
                      <c:pt idx="0">
                        <c:v>Cured Deep DLQ</c:v>
                      </c:pt>
                    </c:strCache>
                  </c:strRef>
                </c:tx>
                <c:spPr>
                  <a:ln w="19050" cap="rnd">
                    <a:solidFill>
                      <a:schemeClr val="accent5">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Sheet3!$E$13:$J$13</c15:sqref>
                        </c15:formulaRef>
                      </c:ext>
                    </c:extLst>
                    <c:numCache>
                      <c:formatCode>General</c:formatCode>
                      <c:ptCount val="6"/>
                      <c:pt idx="0">
                        <c:v>0</c:v>
                      </c:pt>
                      <c:pt idx="1">
                        <c:v>30</c:v>
                      </c:pt>
                      <c:pt idx="2">
                        <c:v>60</c:v>
                      </c:pt>
                      <c:pt idx="3">
                        <c:v>90</c:v>
                      </c:pt>
                      <c:pt idx="4">
                        <c:v>60</c:v>
                      </c:pt>
                      <c:pt idx="5">
                        <c:v>0</c:v>
                      </c:pt>
                    </c:numCache>
                  </c:numRef>
                </c:yVal>
                <c:smooth val="0"/>
                <c:extLst xmlns:c15="http://schemas.microsoft.com/office/drawing/2012/chart">
                  <c:ext xmlns:c16="http://schemas.microsoft.com/office/drawing/2014/chart" uri="{C3380CC4-5D6E-409C-BE32-E72D297353CC}">
                    <c16:uniqueId val="{0000000A-A6F0-40FB-9232-A2864D91F511}"/>
                  </c:ext>
                </c:extLst>
              </c15:ser>
            </c15:filteredScatterSeries>
            <c15:filteredScatterSeries>
              <c15:ser>
                <c:idx val="11"/>
                <c:order val="11"/>
                <c:tx>
                  <c:strRef>
                    <c:extLst xmlns:c15="http://schemas.microsoft.com/office/drawing/2012/chart">
                      <c:ext xmlns:c15="http://schemas.microsoft.com/office/drawing/2012/chart" uri="{02D57815-91ED-43cb-92C2-25804820EDAC}">
                        <c15:formulaRef>
                          <c15:sqref>Sheet3!$D$14</c15:sqref>
                        </c15:formulaRef>
                      </c:ext>
                    </c:extLst>
                    <c:strCache>
                      <c:ptCount val="1"/>
                      <c:pt idx="0">
                        <c:v>Perpetual Early DLQ</c:v>
                      </c:pt>
                    </c:strCache>
                  </c:strRef>
                </c:tx>
                <c:spPr>
                  <a:ln w="19050" cap="rnd">
                    <a:solidFill>
                      <a:schemeClr val="accent6">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Sheet3!$E$14:$J$14</c15:sqref>
                        </c15:formulaRef>
                      </c:ext>
                    </c:extLst>
                    <c:numCache>
                      <c:formatCode>General</c:formatCode>
                      <c:ptCount val="6"/>
                      <c:pt idx="0">
                        <c:v>30</c:v>
                      </c:pt>
                      <c:pt idx="1">
                        <c:v>30</c:v>
                      </c:pt>
                      <c:pt idx="2">
                        <c:v>30</c:v>
                      </c:pt>
                      <c:pt idx="3">
                        <c:v>30</c:v>
                      </c:pt>
                      <c:pt idx="4">
                        <c:v>30</c:v>
                      </c:pt>
                      <c:pt idx="5">
                        <c:v>30</c:v>
                      </c:pt>
                    </c:numCache>
                  </c:numRef>
                </c:yVal>
                <c:smooth val="0"/>
                <c:extLst xmlns:c15="http://schemas.microsoft.com/office/drawing/2012/chart">
                  <c:ext xmlns:c16="http://schemas.microsoft.com/office/drawing/2014/chart" uri="{C3380CC4-5D6E-409C-BE32-E72D297353CC}">
                    <c16:uniqueId val="{0000000B-A6F0-40FB-9232-A2864D91F511}"/>
                  </c:ext>
                </c:extLst>
              </c15:ser>
            </c15:filteredScatterSeries>
            <c15:filteredScatterSeries>
              <c15:ser>
                <c:idx val="12"/>
                <c:order val="12"/>
                <c:tx>
                  <c:strRef>
                    <c:extLst xmlns:c15="http://schemas.microsoft.com/office/drawing/2012/chart">
                      <c:ext xmlns:c15="http://schemas.microsoft.com/office/drawing/2012/chart" uri="{02D57815-91ED-43cb-92C2-25804820EDAC}">
                        <c15:formulaRef>
                          <c15:sqref>Sheet3!$D$15</c15:sqref>
                        </c15:formulaRef>
                      </c:ext>
                    </c:extLst>
                    <c:strCache>
                      <c:ptCount val="1"/>
                      <c:pt idx="0">
                        <c:v>Perpetual Early DLQ</c:v>
                      </c:pt>
                    </c:strCache>
                  </c:strRef>
                </c:tx>
                <c:spPr>
                  <a:ln w="19050" cap="rnd">
                    <a:solidFill>
                      <a:schemeClr val="accent1">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Sheet3!$E$15:$J$15</c15:sqref>
                        </c15:formulaRef>
                      </c:ext>
                    </c:extLst>
                    <c:numCache>
                      <c:formatCode>General</c:formatCode>
                      <c:ptCount val="6"/>
                      <c:pt idx="0">
                        <c:v>30</c:v>
                      </c:pt>
                      <c:pt idx="1">
                        <c:v>30</c:v>
                      </c:pt>
                      <c:pt idx="2">
                        <c:v>0</c:v>
                      </c:pt>
                      <c:pt idx="3">
                        <c:v>30</c:v>
                      </c:pt>
                      <c:pt idx="4">
                        <c:v>30</c:v>
                      </c:pt>
                      <c:pt idx="5">
                        <c:v>30</c:v>
                      </c:pt>
                    </c:numCache>
                  </c:numRef>
                </c:yVal>
                <c:smooth val="0"/>
                <c:extLst xmlns:c15="http://schemas.microsoft.com/office/drawing/2012/chart">
                  <c:ext xmlns:c16="http://schemas.microsoft.com/office/drawing/2014/chart" uri="{C3380CC4-5D6E-409C-BE32-E72D297353CC}">
                    <c16:uniqueId val="{0000000C-A6F0-40FB-9232-A2864D91F511}"/>
                  </c:ext>
                </c:extLst>
              </c15:ser>
            </c15:filteredScatterSeries>
            <c15:filteredScatterSeries>
              <c15:ser>
                <c:idx val="13"/>
                <c:order val="13"/>
                <c:tx>
                  <c:strRef>
                    <c:extLst xmlns:c15="http://schemas.microsoft.com/office/drawing/2012/chart">
                      <c:ext xmlns:c15="http://schemas.microsoft.com/office/drawing/2012/chart" uri="{02D57815-91ED-43cb-92C2-25804820EDAC}">
                        <c15:formulaRef>
                          <c15:sqref>Sheet3!$D$16</c15:sqref>
                        </c15:formulaRef>
                      </c:ext>
                    </c:extLst>
                    <c:strCache>
                      <c:ptCount val="1"/>
                      <c:pt idx="0">
                        <c:v>Early DLQ</c:v>
                      </c:pt>
                    </c:strCache>
                  </c:strRef>
                </c:tx>
                <c:spPr>
                  <a:ln w="19050" cap="rnd">
                    <a:solidFill>
                      <a:schemeClr val="accent2">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Sheet3!$E$16:$J$16</c15:sqref>
                        </c15:formulaRef>
                      </c:ext>
                    </c:extLst>
                    <c:numCache>
                      <c:formatCode>General</c:formatCode>
                      <c:ptCount val="6"/>
                      <c:pt idx="0">
                        <c:v>0</c:v>
                      </c:pt>
                      <c:pt idx="1">
                        <c:v>0</c:v>
                      </c:pt>
                      <c:pt idx="2">
                        <c:v>0</c:v>
                      </c:pt>
                      <c:pt idx="3">
                        <c:v>0</c:v>
                      </c:pt>
                      <c:pt idx="4">
                        <c:v>0</c:v>
                      </c:pt>
                      <c:pt idx="5">
                        <c:v>30</c:v>
                      </c:pt>
                    </c:numCache>
                  </c:numRef>
                </c:yVal>
                <c:smooth val="0"/>
                <c:extLst xmlns:c15="http://schemas.microsoft.com/office/drawing/2012/chart">
                  <c:ext xmlns:c16="http://schemas.microsoft.com/office/drawing/2014/chart" uri="{C3380CC4-5D6E-409C-BE32-E72D297353CC}">
                    <c16:uniqueId val="{0000000D-A6F0-40FB-9232-A2864D91F511}"/>
                  </c:ext>
                </c:extLst>
              </c15:ser>
            </c15:filteredScatterSeries>
            <c15:filteredScatterSeries>
              <c15:ser>
                <c:idx val="14"/>
                <c:order val="14"/>
                <c:tx>
                  <c:strRef>
                    <c:extLst xmlns:c15="http://schemas.microsoft.com/office/drawing/2012/chart">
                      <c:ext xmlns:c15="http://schemas.microsoft.com/office/drawing/2012/chart" uri="{02D57815-91ED-43cb-92C2-25804820EDAC}">
                        <c15:formulaRef>
                          <c15:sqref>Sheet3!$D$17</c15:sqref>
                        </c15:formulaRef>
                      </c:ext>
                    </c:extLst>
                    <c:strCache>
                      <c:ptCount val="1"/>
                      <c:pt idx="0">
                        <c:v>Perpetual Deep DLQ</c:v>
                      </c:pt>
                    </c:strCache>
                  </c:strRef>
                </c:tx>
                <c:spPr>
                  <a:ln w="19050" cap="rnd">
                    <a:solidFill>
                      <a:schemeClr val="accent3">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Sheet3!$E$17:$J$17</c15:sqref>
                        </c15:formulaRef>
                      </c:ext>
                    </c:extLst>
                    <c:numCache>
                      <c:formatCode>General</c:formatCode>
                      <c:ptCount val="6"/>
                      <c:pt idx="0">
                        <c:v>0</c:v>
                      </c:pt>
                      <c:pt idx="1">
                        <c:v>30</c:v>
                      </c:pt>
                      <c:pt idx="2">
                        <c:v>60</c:v>
                      </c:pt>
                      <c:pt idx="3">
                        <c:v>60</c:v>
                      </c:pt>
                      <c:pt idx="4">
                        <c:v>30</c:v>
                      </c:pt>
                      <c:pt idx="5">
                        <c:v>30</c:v>
                      </c:pt>
                    </c:numCache>
                  </c:numRef>
                </c:yVal>
                <c:smooth val="0"/>
                <c:extLst xmlns:c15="http://schemas.microsoft.com/office/drawing/2012/chart">
                  <c:ext xmlns:c16="http://schemas.microsoft.com/office/drawing/2014/chart" uri="{C3380CC4-5D6E-409C-BE32-E72D297353CC}">
                    <c16:uniqueId val="{0000000E-A6F0-40FB-9232-A2864D91F511}"/>
                  </c:ext>
                </c:extLst>
              </c15:ser>
            </c15:filteredScatterSeries>
            <c15:filteredScatterSeries>
              <c15:ser>
                <c:idx val="15"/>
                <c:order val="15"/>
                <c:tx>
                  <c:strRef>
                    <c:extLst xmlns:c15="http://schemas.microsoft.com/office/drawing/2012/chart">
                      <c:ext xmlns:c15="http://schemas.microsoft.com/office/drawing/2012/chart" uri="{02D57815-91ED-43cb-92C2-25804820EDAC}">
                        <c15:formulaRef>
                          <c15:sqref>Sheet3!$D$18</c15:sqref>
                        </c15:formulaRef>
                      </c:ext>
                    </c:extLst>
                    <c:strCache>
                      <c:ptCount val="1"/>
                      <c:pt idx="0">
                        <c:v>Perpetual Deep DLQ</c:v>
                      </c:pt>
                    </c:strCache>
                  </c:strRef>
                </c:tx>
                <c:spPr>
                  <a:ln w="19050" cap="rnd">
                    <a:solidFill>
                      <a:schemeClr val="accent4">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Sheet3!$E$18:$J$18</c15:sqref>
                        </c15:formulaRef>
                      </c:ext>
                    </c:extLst>
                    <c:numCache>
                      <c:formatCode>General</c:formatCode>
                      <c:ptCount val="6"/>
                      <c:pt idx="0">
                        <c:v>0</c:v>
                      </c:pt>
                      <c:pt idx="1">
                        <c:v>30</c:v>
                      </c:pt>
                      <c:pt idx="2">
                        <c:v>60</c:v>
                      </c:pt>
                      <c:pt idx="3">
                        <c:v>60</c:v>
                      </c:pt>
                      <c:pt idx="4">
                        <c:v>60</c:v>
                      </c:pt>
                      <c:pt idx="5">
                        <c:v>30</c:v>
                      </c:pt>
                    </c:numCache>
                  </c:numRef>
                </c:yVal>
                <c:smooth val="0"/>
                <c:extLst xmlns:c15="http://schemas.microsoft.com/office/drawing/2012/chart">
                  <c:ext xmlns:c16="http://schemas.microsoft.com/office/drawing/2014/chart" uri="{C3380CC4-5D6E-409C-BE32-E72D297353CC}">
                    <c16:uniqueId val="{0000000F-A6F0-40FB-9232-A2864D91F511}"/>
                  </c:ext>
                </c:extLst>
              </c15:ser>
            </c15:filteredScatterSeries>
            <c15:filteredScatterSeries>
              <c15:ser>
                <c:idx val="16"/>
                <c:order val="16"/>
                <c:tx>
                  <c:strRef>
                    <c:extLst xmlns:c15="http://schemas.microsoft.com/office/drawing/2012/chart">
                      <c:ext xmlns:c15="http://schemas.microsoft.com/office/drawing/2012/chart" uri="{02D57815-91ED-43cb-92C2-25804820EDAC}">
                        <c15:formulaRef>
                          <c15:sqref>Sheet3!$D$19</c15:sqref>
                        </c15:formulaRef>
                      </c:ext>
                    </c:extLst>
                    <c:strCache>
                      <c:ptCount val="1"/>
                      <c:pt idx="0">
                        <c:v>Perpetual Deep DLQ</c:v>
                      </c:pt>
                    </c:strCache>
                  </c:strRef>
                </c:tx>
                <c:spPr>
                  <a:ln w="19050" cap="rnd">
                    <a:solidFill>
                      <a:schemeClr val="accent5">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Sheet3!$E$19:$J$19</c15:sqref>
                        </c15:formulaRef>
                      </c:ext>
                    </c:extLst>
                    <c:numCache>
                      <c:formatCode>General</c:formatCode>
                      <c:ptCount val="6"/>
                      <c:pt idx="0">
                        <c:v>0</c:v>
                      </c:pt>
                      <c:pt idx="1">
                        <c:v>30</c:v>
                      </c:pt>
                      <c:pt idx="2">
                        <c:v>60</c:v>
                      </c:pt>
                      <c:pt idx="3">
                        <c:v>90</c:v>
                      </c:pt>
                      <c:pt idx="4">
                        <c:v>30</c:v>
                      </c:pt>
                      <c:pt idx="5">
                        <c:v>30</c:v>
                      </c:pt>
                    </c:numCache>
                  </c:numRef>
                </c:yVal>
                <c:smooth val="0"/>
                <c:extLst xmlns:c15="http://schemas.microsoft.com/office/drawing/2012/chart">
                  <c:ext xmlns:c16="http://schemas.microsoft.com/office/drawing/2014/chart" uri="{C3380CC4-5D6E-409C-BE32-E72D297353CC}">
                    <c16:uniqueId val="{00000010-A6F0-40FB-9232-A2864D91F511}"/>
                  </c:ext>
                </c:extLst>
              </c15:ser>
            </c15:filteredScatterSeries>
            <c15:filteredScatterSeries>
              <c15:ser>
                <c:idx val="17"/>
                <c:order val="17"/>
                <c:tx>
                  <c:strRef>
                    <c:extLst xmlns:c15="http://schemas.microsoft.com/office/drawing/2012/chart">
                      <c:ext xmlns:c15="http://schemas.microsoft.com/office/drawing/2012/chart" uri="{02D57815-91ED-43cb-92C2-25804820EDAC}">
                        <c15:formulaRef>
                          <c15:sqref>Sheet3!$D$20</c15:sqref>
                        </c15:formulaRef>
                      </c:ext>
                    </c:extLst>
                    <c:strCache>
                      <c:ptCount val="1"/>
                      <c:pt idx="0">
                        <c:v>Perpetual Deep DLQ</c:v>
                      </c:pt>
                    </c:strCache>
                  </c:strRef>
                </c:tx>
                <c:spPr>
                  <a:ln w="19050" cap="rnd">
                    <a:solidFill>
                      <a:schemeClr val="accent6">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Sheet3!$E$20:$J$20</c15:sqref>
                        </c15:formulaRef>
                      </c:ext>
                    </c:extLst>
                    <c:numCache>
                      <c:formatCode>General</c:formatCode>
                      <c:ptCount val="6"/>
                      <c:pt idx="0">
                        <c:v>0</c:v>
                      </c:pt>
                      <c:pt idx="1">
                        <c:v>30</c:v>
                      </c:pt>
                      <c:pt idx="2">
                        <c:v>60</c:v>
                      </c:pt>
                      <c:pt idx="3">
                        <c:v>60</c:v>
                      </c:pt>
                      <c:pt idx="4">
                        <c:v>90</c:v>
                      </c:pt>
                      <c:pt idx="5">
                        <c:v>30</c:v>
                      </c:pt>
                    </c:numCache>
                  </c:numRef>
                </c:yVal>
                <c:smooth val="0"/>
                <c:extLst xmlns:c15="http://schemas.microsoft.com/office/drawing/2012/chart">
                  <c:ext xmlns:c16="http://schemas.microsoft.com/office/drawing/2014/chart" uri="{C3380CC4-5D6E-409C-BE32-E72D297353CC}">
                    <c16:uniqueId val="{00000011-A6F0-40FB-9232-A2864D91F511}"/>
                  </c:ext>
                </c:extLst>
              </c15:ser>
            </c15:filteredScatterSeries>
            <c15:filteredScatterSeries>
              <c15:ser>
                <c:idx val="18"/>
                <c:order val="18"/>
                <c:tx>
                  <c:strRef>
                    <c:extLst xmlns:c15="http://schemas.microsoft.com/office/drawing/2012/chart">
                      <c:ext xmlns:c15="http://schemas.microsoft.com/office/drawing/2012/chart" uri="{02D57815-91ED-43cb-92C2-25804820EDAC}">
                        <c15:formulaRef>
                          <c15:sqref>Sheet3!$D$21</c15:sqref>
                        </c15:formulaRef>
                      </c:ext>
                    </c:extLst>
                    <c:strCache>
                      <c:ptCount val="1"/>
                      <c:pt idx="0">
                        <c:v>Perpetual Deep DLQ</c:v>
                      </c:pt>
                    </c:strCache>
                  </c:strRef>
                </c:tx>
                <c:spPr>
                  <a:ln w="19050" cap="rnd">
                    <a:solidFill>
                      <a:schemeClr val="accent1">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Sheet3!$E$21:$J$21</c15:sqref>
                        </c15:formulaRef>
                      </c:ext>
                    </c:extLst>
                    <c:numCache>
                      <c:formatCode>General</c:formatCode>
                      <c:ptCount val="6"/>
                      <c:pt idx="0">
                        <c:v>0</c:v>
                      </c:pt>
                      <c:pt idx="1">
                        <c:v>30</c:v>
                      </c:pt>
                      <c:pt idx="2">
                        <c:v>60</c:v>
                      </c:pt>
                      <c:pt idx="3">
                        <c:v>60</c:v>
                      </c:pt>
                      <c:pt idx="4">
                        <c:v>30</c:v>
                      </c:pt>
                      <c:pt idx="5">
                        <c:v>60</c:v>
                      </c:pt>
                    </c:numCache>
                  </c:numRef>
                </c:yVal>
                <c:smooth val="0"/>
                <c:extLst xmlns:c15="http://schemas.microsoft.com/office/drawing/2012/chart">
                  <c:ext xmlns:c16="http://schemas.microsoft.com/office/drawing/2014/chart" uri="{C3380CC4-5D6E-409C-BE32-E72D297353CC}">
                    <c16:uniqueId val="{00000012-A6F0-40FB-9232-A2864D91F511}"/>
                  </c:ext>
                </c:extLst>
              </c15:ser>
            </c15:filteredScatterSeries>
            <c15:filteredScatterSeries>
              <c15:ser>
                <c:idx val="19"/>
                <c:order val="19"/>
                <c:tx>
                  <c:strRef>
                    <c:extLst xmlns:c15="http://schemas.microsoft.com/office/drawing/2012/chart">
                      <c:ext xmlns:c15="http://schemas.microsoft.com/office/drawing/2012/chart" uri="{02D57815-91ED-43cb-92C2-25804820EDAC}">
                        <c15:formulaRef>
                          <c15:sqref>Sheet3!$D$22</c15:sqref>
                        </c15:formulaRef>
                      </c:ext>
                    </c:extLst>
                    <c:strCache>
                      <c:ptCount val="1"/>
                      <c:pt idx="0">
                        <c:v>Perpetual Deep DLQ</c:v>
                      </c:pt>
                    </c:strCache>
                  </c:strRef>
                </c:tx>
                <c:spPr>
                  <a:ln w="19050" cap="rnd">
                    <a:solidFill>
                      <a:schemeClr val="accent2">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Sheet3!$E$22:$J$22</c15:sqref>
                        </c15:formulaRef>
                      </c:ext>
                    </c:extLst>
                    <c:numCache>
                      <c:formatCode>General</c:formatCode>
                      <c:ptCount val="6"/>
                      <c:pt idx="0">
                        <c:v>0</c:v>
                      </c:pt>
                      <c:pt idx="1">
                        <c:v>30</c:v>
                      </c:pt>
                      <c:pt idx="2">
                        <c:v>60</c:v>
                      </c:pt>
                      <c:pt idx="3">
                        <c:v>60</c:v>
                      </c:pt>
                      <c:pt idx="4">
                        <c:v>60</c:v>
                      </c:pt>
                      <c:pt idx="5">
                        <c:v>60</c:v>
                      </c:pt>
                    </c:numCache>
                  </c:numRef>
                </c:yVal>
                <c:smooth val="0"/>
                <c:extLst xmlns:c15="http://schemas.microsoft.com/office/drawing/2012/chart">
                  <c:ext xmlns:c16="http://schemas.microsoft.com/office/drawing/2014/chart" uri="{C3380CC4-5D6E-409C-BE32-E72D297353CC}">
                    <c16:uniqueId val="{00000013-A6F0-40FB-9232-A2864D91F511}"/>
                  </c:ext>
                </c:extLst>
              </c15:ser>
            </c15:filteredScatterSeries>
            <c15:filteredScatterSeries>
              <c15:ser>
                <c:idx val="20"/>
                <c:order val="20"/>
                <c:tx>
                  <c:strRef>
                    <c:extLst xmlns:c15="http://schemas.microsoft.com/office/drawing/2012/chart">
                      <c:ext xmlns:c15="http://schemas.microsoft.com/office/drawing/2012/chart" uri="{02D57815-91ED-43cb-92C2-25804820EDAC}">
                        <c15:formulaRef>
                          <c15:sqref>Sheet3!$D$23</c15:sqref>
                        </c15:formulaRef>
                      </c:ext>
                    </c:extLst>
                    <c:strCache>
                      <c:ptCount val="1"/>
                      <c:pt idx="0">
                        <c:v>Perpetual Deep DLQ</c:v>
                      </c:pt>
                    </c:strCache>
                  </c:strRef>
                </c:tx>
                <c:spPr>
                  <a:ln w="19050" cap="rnd">
                    <a:solidFill>
                      <a:schemeClr val="accent3">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Sheet3!$E$23:$J$23</c15:sqref>
                        </c15:formulaRef>
                      </c:ext>
                    </c:extLst>
                    <c:numCache>
                      <c:formatCode>General</c:formatCode>
                      <c:ptCount val="6"/>
                      <c:pt idx="0">
                        <c:v>0</c:v>
                      </c:pt>
                      <c:pt idx="1">
                        <c:v>30</c:v>
                      </c:pt>
                      <c:pt idx="2">
                        <c:v>60</c:v>
                      </c:pt>
                      <c:pt idx="3">
                        <c:v>90</c:v>
                      </c:pt>
                      <c:pt idx="4">
                        <c:v>30</c:v>
                      </c:pt>
                      <c:pt idx="5">
                        <c:v>60</c:v>
                      </c:pt>
                    </c:numCache>
                  </c:numRef>
                </c:yVal>
                <c:smooth val="0"/>
                <c:extLst xmlns:c15="http://schemas.microsoft.com/office/drawing/2012/chart">
                  <c:ext xmlns:c16="http://schemas.microsoft.com/office/drawing/2014/chart" uri="{C3380CC4-5D6E-409C-BE32-E72D297353CC}">
                    <c16:uniqueId val="{00000014-A6F0-40FB-9232-A2864D91F511}"/>
                  </c:ext>
                </c:extLst>
              </c15:ser>
            </c15:filteredScatterSeries>
            <c15:filteredScatterSeries>
              <c15:ser>
                <c:idx val="21"/>
                <c:order val="21"/>
                <c:tx>
                  <c:strRef>
                    <c:extLst xmlns:c15="http://schemas.microsoft.com/office/drawing/2012/chart">
                      <c:ext xmlns:c15="http://schemas.microsoft.com/office/drawing/2012/chart" uri="{02D57815-91ED-43cb-92C2-25804820EDAC}">
                        <c15:formulaRef>
                          <c15:sqref>Sheet3!$D$24</c15:sqref>
                        </c15:formulaRef>
                      </c:ext>
                    </c:extLst>
                    <c:strCache>
                      <c:ptCount val="1"/>
                      <c:pt idx="0">
                        <c:v>Perpetual Deep DLQ</c:v>
                      </c:pt>
                    </c:strCache>
                  </c:strRef>
                </c:tx>
                <c:spPr>
                  <a:ln w="19050" cap="rnd">
                    <a:solidFill>
                      <a:schemeClr val="accent4">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Sheet3!$E$24:$J$24</c15:sqref>
                        </c15:formulaRef>
                      </c:ext>
                    </c:extLst>
                    <c:numCache>
                      <c:formatCode>General</c:formatCode>
                      <c:ptCount val="6"/>
                      <c:pt idx="0">
                        <c:v>0</c:v>
                      </c:pt>
                      <c:pt idx="1">
                        <c:v>30</c:v>
                      </c:pt>
                      <c:pt idx="2">
                        <c:v>60</c:v>
                      </c:pt>
                      <c:pt idx="3">
                        <c:v>60</c:v>
                      </c:pt>
                      <c:pt idx="4">
                        <c:v>90</c:v>
                      </c:pt>
                      <c:pt idx="5">
                        <c:v>60</c:v>
                      </c:pt>
                    </c:numCache>
                  </c:numRef>
                </c:yVal>
                <c:smooth val="0"/>
                <c:extLst xmlns:c15="http://schemas.microsoft.com/office/drawing/2012/chart">
                  <c:ext xmlns:c16="http://schemas.microsoft.com/office/drawing/2014/chart" uri="{C3380CC4-5D6E-409C-BE32-E72D297353CC}">
                    <c16:uniqueId val="{00000015-A6F0-40FB-9232-A2864D91F511}"/>
                  </c:ext>
                </c:extLst>
              </c15:ser>
            </c15:filteredScatterSeries>
            <c15:filteredScatterSeries>
              <c15:ser>
                <c:idx val="22"/>
                <c:order val="22"/>
                <c:tx>
                  <c:strRef>
                    <c:extLst xmlns:c15="http://schemas.microsoft.com/office/drawing/2012/chart">
                      <c:ext xmlns:c15="http://schemas.microsoft.com/office/drawing/2012/chart" uri="{02D57815-91ED-43cb-92C2-25804820EDAC}">
                        <c15:formulaRef>
                          <c15:sqref>Sheet3!$D$25</c15:sqref>
                        </c15:formulaRef>
                      </c:ext>
                    </c:extLst>
                    <c:strCache>
                      <c:ptCount val="1"/>
                      <c:pt idx="0">
                        <c:v>Perpetual Deep DLQ</c:v>
                      </c:pt>
                    </c:strCache>
                  </c:strRef>
                </c:tx>
                <c:spPr>
                  <a:ln w="19050" cap="rnd">
                    <a:solidFill>
                      <a:schemeClr val="accent5">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Sheet3!$E$25:$J$25</c15:sqref>
                        </c15:formulaRef>
                      </c:ext>
                    </c:extLst>
                    <c:numCache>
                      <c:formatCode>General</c:formatCode>
                      <c:ptCount val="6"/>
                      <c:pt idx="0">
                        <c:v>0</c:v>
                      </c:pt>
                      <c:pt idx="1">
                        <c:v>30</c:v>
                      </c:pt>
                      <c:pt idx="2">
                        <c:v>60</c:v>
                      </c:pt>
                      <c:pt idx="3">
                        <c:v>90</c:v>
                      </c:pt>
                      <c:pt idx="4">
                        <c:v>60</c:v>
                      </c:pt>
                      <c:pt idx="5">
                        <c:v>90</c:v>
                      </c:pt>
                    </c:numCache>
                  </c:numRef>
                </c:yVal>
                <c:smooth val="0"/>
                <c:extLst xmlns:c15="http://schemas.microsoft.com/office/drawing/2012/chart">
                  <c:ext xmlns:c16="http://schemas.microsoft.com/office/drawing/2014/chart" uri="{C3380CC4-5D6E-409C-BE32-E72D297353CC}">
                    <c16:uniqueId val="{00000016-A6F0-40FB-9232-A2864D91F511}"/>
                  </c:ext>
                </c:extLst>
              </c15:ser>
            </c15:filteredScatterSeries>
            <c15:filteredScatterSeries>
              <c15:ser>
                <c:idx val="23"/>
                <c:order val="23"/>
                <c:tx>
                  <c:strRef>
                    <c:extLst xmlns:c15="http://schemas.microsoft.com/office/drawing/2012/chart">
                      <c:ext xmlns:c15="http://schemas.microsoft.com/office/drawing/2012/chart" uri="{02D57815-91ED-43cb-92C2-25804820EDAC}">
                        <c15:formulaRef>
                          <c15:sqref>Sheet3!$D$26</c15:sqref>
                        </c15:formulaRef>
                      </c:ext>
                    </c:extLst>
                    <c:strCache>
                      <c:ptCount val="1"/>
                      <c:pt idx="0">
                        <c:v>Perpetual Deep DLQ</c:v>
                      </c:pt>
                    </c:strCache>
                  </c:strRef>
                </c:tx>
                <c:spPr>
                  <a:ln w="19050" cap="rnd">
                    <a:solidFill>
                      <a:schemeClr val="accent6">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Sheet3!$E$26:$J$26</c15:sqref>
                        </c15:formulaRef>
                      </c:ext>
                    </c:extLst>
                    <c:numCache>
                      <c:formatCode>General</c:formatCode>
                      <c:ptCount val="6"/>
                      <c:pt idx="0">
                        <c:v>0</c:v>
                      </c:pt>
                      <c:pt idx="1">
                        <c:v>30</c:v>
                      </c:pt>
                      <c:pt idx="2">
                        <c:v>60</c:v>
                      </c:pt>
                      <c:pt idx="3">
                        <c:v>60</c:v>
                      </c:pt>
                      <c:pt idx="4">
                        <c:v>60</c:v>
                      </c:pt>
                      <c:pt idx="5">
                        <c:v>90</c:v>
                      </c:pt>
                    </c:numCache>
                  </c:numRef>
                </c:yVal>
                <c:smooth val="0"/>
                <c:extLst xmlns:c15="http://schemas.microsoft.com/office/drawing/2012/chart">
                  <c:ext xmlns:c16="http://schemas.microsoft.com/office/drawing/2014/chart" uri="{C3380CC4-5D6E-409C-BE32-E72D297353CC}">
                    <c16:uniqueId val="{00000017-A6F0-40FB-9232-A2864D91F511}"/>
                  </c:ext>
                </c:extLst>
              </c15:ser>
            </c15:filteredScatterSeries>
            <c15:filteredScatterSeries>
              <c15:ser>
                <c:idx val="24"/>
                <c:order val="24"/>
                <c:tx>
                  <c:strRef>
                    <c:extLst xmlns:c15="http://schemas.microsoft.com/office/drawing/2012/chart">
                      <c:ext xmlns:c15="http://schemas.microsoft.com/office/drawing/2012/chart" uri="{02D57815-91ED-43cb-92C2-25804820EDAC}">
                        <c15:formulaRef>
                          <c15:sqref>Sheet3!$D$27</c15:sqref>
                        </c15:formulaRef>
                      </c:ext>
                    </c:extLst>
                    <c:strCache>
                      <c:ptCount val="1"/>
                      <c:pt idx="0">
                        <c:v>Rolling DLQ</c:v>
                      </c:pt>
                    </c:strCache>
                  </c:strRef>
                </c:tx>
                <c:spPr>
                  <a:ln w="19050" cap="rnd">
                    <a:solidFill>
                      <a:schemeClr val="accent1">
                        <a:lumMod val="60000"/>
                        <a:lumOff val="4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Sheet3!$E$27:$J$27</c15:sqref>
                        </c15:formulaRef>
                      </c:ext>
                    </c:extLst>
                    <c:numCache>
                      <c:formatCode>General</c:formatCode>
                      <c:ptCount val="6"/>
                      <c:pt idx="0">
                        <c:v>0</c:v>
                      </c:pt>
                      <c:pt idx="1">
                        <c:v>0</c:v>
                      </c:pt>
                      <c:pt idx="2">
                        <c:v>0</c:v>
                      </c:pt>
                      <c:pt idx="3">
                        <c:v>0</c:v>
                      </c:pt>
                      <c:pt idx="4">
                        <c:v>30</c:v>
                      </c:pt>
                      <c:pt idx="5">
                        <c:v>60</c:v>
                      </c:pt>
                    </c:numCache>
                  </c:numRef>
                </c:yVal>
                <c:smooth val="0"/>
                <c:extLst xmlns:c15="http://schemas.microsoft.com/office/drawing/2012/chart">
                  <c:ext xmlns:c16="http://schemas.microsoft.com/office/drawing/2014/chart" uri="{C3380CC4-5D6E-409C-BE32-E72D297353CC}">
                    <c16:uniqueId val="{00000018-A6F0-40FB-9232-A2864D91F511}"/>
                  </c:ext>
                </c:extLst>
              </c15:ser>
            </c15:filteredScatterSeries>
            <c15:filteredScatterSeries>
              <c15:ser>
                <c:idx val="25"/>
                <c:order val="25"/>
                <c:tx>
                  <c:strRef>
                    <c:extLst xmlns:c15="http://schemas.microsoft.com/office/drawing/2012/chart">
                      <c:ext xmlns:c15="http://schemas.microsoft.com/office/drawing/2012/chart" uri="{02D57815-91ED-43cb-92C2-25804820EDAC}">
                        <c15:formulaRef>
                          <c15:sqref>Sheet3!$D$28</c15:sqref>
                        </c15:formulaRef>
                      </c:ext>
                    </c:extLst>
                    <c:strCache>
                      <c:ptCount val="1"/>
                      <c:pt idx="0">
                        <c:v>Rolling DLQ</c:v>
                      </c:pt>
                    </c:strCache>
                  </c:strRef>
                </c:tx>
                <c:spPr>
                  <a:ln w="19050" cap="rnd">
                    <a:solidFill>
                      <a:schemeClr val="accent2">
                        <a:lumMod val="60000"/>
                        <a:lumOff val="4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Sheet3!$E$28:$J$28</c15:sqref>
                        </c15:formulaRef>
                      </c:ext>
                    </c:extLst>
                    <c:numCache>
                      <c:formatCode>General</c:formatCode>
                      <c:ptCount val="6"/>
                      <c:pt idx="0">
                        <c:v>0</c:v>
                      </c:pt>
                      <c:pt idx="1">
                        <c:v>0</c:v>
                      </c:pt>
                      <c:pt idx="2">
                        <c:v>0</c:v>
                      </c:pt>
                      <c:pt idx="3">
                        <c:v>30</c:v>
                      </c:pt>
                      <c:pt idx="4">
                        <c:v>60</c:v>
                      </c:pt>
                      <c:pt idx="5">
                        <c:v>90</c:v>
                      </c:pt>
                    </c:numCache>
                  </c:numRef>
                </c:yVal>
                <c:smooth val="0"/>
                <c:extLst xmlns:c15="http://schemas.microsoft.com/office/drawing/2012/chart">
                  <c:ext xmlns:c16="http://schemas.microsoft.com/office/drawing/2014/chart" uri="{C3380CC4-5D6E-409C-BE32-E72D297353CC}">
                    <c16:uniqueId val="{00000019-A6F0-40FB-9232-A2864D91F511}"/>
                  </c:ext>
                </c:extLst>
              </c15:ser>
            </c15:filteredScatterSeries>
          </c:ext>
        </c:extLst>
      </c:scatterChart>
      <c:valAx>
        <c:axId val="471988392"/>
        <c:scaling>
          <c:orientation val="minMax"/>
          <c:max val="6"/>
          <c:min val="1"/>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h-TH"/>
          </a:p>
        </c:txPr>
        <c:crossAx val="471990360"/>
        <c:crosses val="autoZero"/>
        <c:crossBetween val="midCat"/>
        <c:majorUnit val="1"/>
      </c:valAx>
      <c:valAx>
        <c:axId val="471990360"/>
        <c:scaling>
          <c:orientation val="minMax"/>
          <c:max val="9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DPD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th-TH"/>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h-TH"/>
          </a:p>
        </c:txPr>
        <c:crossAx val="471988392"/>
        <c:crosses val="autoZero"/>
        <c:crossBetween val="midCat"/>
        <c:majorUnit val="30"/>
      </c:valAx>
      <c:spPr>
        <a:noFill/>
        <a:ln>
          <a:noFill/>
        </a:ln>
        <a:effectLst/>
      </c:spPr>
    </c:plotArea>
    <c:plotVisOnly val="1"/>
    <c:dispBlanksAs val="gap"/>
    <c:showDLblsOverMax val="0"/>
  </c:chart>
  <c:spPr>
    <a:solidFill>
      <a:schemeClr val="bg1"/>
    </a:solidFill>
    <a:ln>
      <a:noFill/>
    </a:ln>
    <a:effectLst/>
  </c:spPr>
  <c:txPr>
    <a:bodyPr/>
    <a:lstStyle/>
    <a:p>
      <a:pPr>
        <a:defRPr/>
      </a:pPr>
      <a:endParaRPr lang="th-TH"/>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7462860892388452"/>
          <c:y val="1.8343302268156548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th-TH"/>
        </a:p>
      </c:txPr>
    </c:title>
    <c:autoTitleDeleted val="0"/>
    <c:plotArea>
      <c:layout/>
      <c:scatterChart>
        <c:scatterStyle val="lineMarker"/>
        <c:varyColors val="0"/>
        <c:ser>
          <c:idx val="16"/>
          <c:order val="16"/>
          <c:tx>
            <c:strRef>
              <c:f>Sheet3!$D$19</c:f>
              <c:strCache>
                <c:ptCount val="1"/>
                <c:pt idx="0">
                  <c:v>Perpetual Deep DLQ</c:v>
                </c:pt>
              </c:strCache>
              <c:extLst xmlns:c15="http://schemas.microsoft.com/office/drawing/2012/chart"/>
            </c:strRef>
          </c:tx>
          <c:spPr>
            <a:ln w="38100" cap="rnd">
              <a:solidFill>
                <a:schemeClr val="accent5">
                  <a:lumMod val="80000"/>
                  <a:lumOff val="20000"/>
                </a:schemeClr>
              </a:solidFill>
              <a:round/>
            </a:ln>
            <a:effectLst/>
          </c:spPr>
          <c:marker>
            <c:symbol val="none"/>
          </c:marker>
          <c:xVal>
            <c:strRef>
              <c:f>Sheet3!$E$2:$J$2</c:f>
              <c:strCache>
                <c:ptCount val="6"/>
                <c:pt idx="0">
                  <c:v>Month_1</c:v>
                </c:pt>
                <c:pt idx="1">
                  <c:v>Month_2</c:v>
                </c:pt>
                <c:pt idx="2">
                  <c:v>Month_3</c:v>
                </c:pt>
                <c:pt idx="3">
                  <c:v>Month_4</c:v>
                </c:pt>
                <c:pt idx="4">
                  <c:v>Month_5</c:v>
                </c:pt>
                <c:pt idx="5">
                  <c:v>Month_6</c:v>
                </c:pt>
              </c:strCache>
              <c:extLst xmlns:c15="http://schemas.microsoft.com/office/drawing/2012/chart"/>
            </c:strRef>
          </c:xVal>
          <c:yVal>
            <c:numRef>
              <c:f>Sheet3!$E$19:$J$19</c:f>
              <c:numCache>
                <c:formatCode>General</c:formatCode>
                <c:ptCount val="6"/>
                <c:pt idx="0">
                  <c:v>0</c:v>
                </c:pt>
                <c:pt idx="1">
                  <c:v>30</c:v>
                </c:pt>
                <c:pt idx="2">
                  <c:v>60</c:v>
                </c:pt>
                <c:pt idx="3">
                  <c:v>90</c:v>
                </c:pt>
                <c:pt idx="4">
                  <c:v>30</c:v>
                </c:pt>
                <c:pt idx="5">
                  <c:v>30</c:v>
                </c:pt>
              </c:numCache>
              <c:extLst xmlns:c15="http://schemas.microsoft.com/office/drawing/2012/chart"/>
            </c:numRef>
          </c:yVal>
          <c:smooth val="0"/>
          <c:extLst>
            <c:ext xmlns:c16="http://schemas.microsoft.com/office/drawing/2014/chart" uri="{C3380CC4-5D6E-409C-BE32-E72D297353CC}">
              <c16:uniqueId val="{00000000-4476-46EE-9FD0-AEA3EAE4ECDC}"/>
            </c:ext>
          </c:extLst>
        </c:ser>
        <c:dLbls>
          <c:showLegendKey val="0"/>
          <c:showVal val="0"/>
          <c:showCatName val="0"/>
          <c:showSerName val="0"/>
          <c:showPercent val="0"/>
          <c:showBubbleSize val="0"/>
        </c:dLbls>
        <c:axId val="471988392"/>
        <c:axId val="471990360"/>
        <c:extLst>
          <c:ext xmlns:c15="http://schemas.microsoft.com/office/drawing/2012/chart" uri="{02D57815-91ED-43cb-92C2-25804820EDAC}">
            <c15:filteredScatterSeries>
              <c15:ser>
                <c:idx val="0"/>
                <c:order val="0"/>
                <c:tx>
                  <c:strRef>
                    <c:extLst>
                      <c:ext uri="{02D57815-91ED-43cb-92C2-25804820EDAC}">
                        <c15:formulaRef>
                          <c15:sqref>Sheet3!$D$3</c15:sqref>
                        </c15:formulaRef>
                      </c:ext>
                    </c:extLst>
                    <c:strCache>
                      <c:ptCount val="1"/>
                      <c:pt idx="0">
                        <c:v>Clean</c:v>
                      </c:pt>
                    </c:strCache>
                  </c:strRef>
                </c:tx>
                <c:spPr>
                  <a:ln w="19050" cap="rnd">
                    <a:solidFill>
                      <a:schemeClr val="accent1"/>
                    </a:solidFill>
                    <a:round/>
                  </a:ln>
                  <a:effectLst/>
                </c:spPr>
                <c:marker>
                  <c:symbol val="none"/>
                </c:marker>
                <c:xVal>
                  <c:strRef>
                    <c:extLst>
                      <c:ex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c:ext uri="{02D57815-91ED-43cb-92C2-25804820EDAC}">
                        <c15:formulaRef>
                          <c15:sqref>Sheet3!$E$3:$J$3</c15:sqref>
                        </c15:formulaRef>
                      </c:ext>
                    </c:extLst>
                    <c:numCache>
                      <c:formatCode>General</c:formatCode>
                      <c:ptCount val="6"/>
                      <c:pt idx="0">
                        <c:v>0</c:v>
                      </c:pt>
                      <c:pt idx="1">
                        <c:v>0</c:v>
                      </c:pt>
                      <c:pt idx="2">
                        <c:v>0</c:v>
                      </c:pt>
                      <c:pt idx="3">
                        <c:v>0</c:v>
                      </c:pt>
                      <c:pt idx="4">
                        <c:v>0</c:v>
                      </c:pt>
                      <c:pt idx="5">
                        <c:v>0</c:v>
                      </c:pt>
                    </c:numCache>
                  </c:numRef>
                </c:yVal>
                <c:smooth val="0"/>
                <c:extLst>
                  <c:ext xmlns:c16="http://schemas.microsoft.com/office/drawing/2014/chart" uri="{C3380CC4-5D6E-409C-BE32-E72D297353CC}">
                    <c16:uniqueId val="{00000001-4476-46EE-9FD0-AEA3EAE4ECDC}"/>
                  </c:ext>
                </c:extLst>
              </c15:ser>
            </c15:filteredScatterSeries>
            <c15:filteredScatterSeries>
              <c15:ser>
                <c:idx val="1"/>
                <c:order val="1"/>
                <c:tx>
                  <c:strRef>
                    <c:extLst xmlns:c15="http://schemas.microsoft.com/office/drawing/2012/chart">
                      <c:ext xmlns:c15="http://schemas.microsoft.com/office/drawing/2012/chart" uri="{02D57815-91ED-43cb-92C2-25804820EDAC}">
                        <c15:formulaRef>
                          <c15:sqref>Sheet3!$D$4</c15:sqref>
                        </c15:formulaRef>
                      </c:ext>
                    </c:extLst>
                    <c:strCache>
                      <c:ptCount val="1"/>
                      <c:pt idx="0">
                        <c:v>Forgetful DLQ</c:v>
                      </c:pt>
                    </c:strCache>
                  </c:strRef>
                </c:tx>
                <c:spPr>
                  <a:ln w="19050" cap="rnd">
                    <a:solidFill>
                      <a:schemeClr val="accent2"/>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Sheet3!$E$4:$J$4</c15:sqref>
                        </c15:formulaRef>
                      </c:ext>
                    </c:extLst>
                    <c:numCache>
                      <c:formatCode>General</c:formatCode>
                      <c:ptCount val="6"/>
                      <c:pt idx="0">
                        <c:v>0</c:v>
                      </c:pt>
                      <c:pt idx="1">
                        <c:v>30</c:v>
                      </c:pt>
                      <c:pt idx="2">
                        <c:v>0</c:v>
                      </c:pt>
                      <c:pt idx="3">
                        <c:v>0</c:v>
                      </c:pt>
                      <c:pt idx="4">
                        <c:v>30</c:v>
                      </c:pt>
                      <c:pt idx="5">
                        <c:v>0</c:v>
                      </c:pt>
                    </c:numCache>
                  </c:numRef>
                </c:yVal>
                <c:smooth val="0"/>
                <c:extLst xmlns:c15="http://schemas.microsoft.com/office/drawing/2012/chart">
                  <c:ext xmlns:c16="http://schemas.microsoft.com/office/drawing/2014/chart" uri="{C3380CC4-5D6E-409C-BE32-E72D297353CC}">
                    <c16:uniqueId val="{00000002-4476-46EE-9FD0-AEA3EAE4ECDC}"/>
                  </c:ext>
                </c:extLst>
              </c15:ser>
            </c15:filteredScatterSeries>
            <c15:filteredScatterSeries>
              <c15:ser>
                <c:idx val="2"/>
                <c:order val="2"/>
                <c:tx>
                  <c:strRef>
                    <c:extLst xmlns:c15="http://schemas.microsoft.com/office/drawing/2012/chart">
                      <c:ext xmlns:c15="http://schemas.microsoft.com/office/drawing/2012/chart" uri="{02D57815-91ED-43cb-92C2-25804820EDAC}">
                        <c15:formulaRef>
                          <c15:sqref>Sheet3!$D$5</c15:sqref>
                        </c15:formulaRef>
                      </c:ext>
                    </c:extLst>
                    <c:strCache>
                      <c:ptCount val="1"/>
                      <c:pt idx="0">
                        <c:v>Forgetful DLQ</c:v>
                      </c:pt>
                    </c:strCache>
                  </c:strRef>
                </c:tx>
                <c:spPr>
                  <a:ln w="19050" cap="rnd">
                    <a:solidFill>
                      <a:schemeClr val="accent3"/>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Sheet3!$E$5:$J$5</c15:sqref>
                        </c15:formulaRef>
                      </c:ext>
                    </c:extLst>
                    <c:numCache>
                      <c:formatCode>General</c:formatCode>
                      <c:ptCount val="6"/>
                      <c:pt idx="0">
                        <c:v>0</c:v>
                      </c:pt>
                      <c:pt idx="1">
                        <c:v>0</c:v>
                      </c:pt>
                      <c:pt idx="2">
                        <c:v>0</c:v>
                      </c:pt>
                      <c:pt idx="3">
                        <c:v>0</c:v>
                      </c:pt>
                      <c:pt idx="4">
                        <c:v>30</c:v>
                      </c:pt>
                      <c:pt idx="5">
                        <c:v>0</c:v>
                      </c:pt>
                    </c:numCache>
                  </c:numRef>
                </c:yVal>
                <c:smooth val="0"/>
                <c:extLst xmlns:c15="http://schemas.microsoft.com/office/drawing/2012/chart">
                  <c:ext xmlns:c16="http://schemas.microsoft.com/office/drawing/2014/chart" uri="{C3380CC4-5D6E-409C-BE32-E72D297353CC}">
                    <c16:uniqueId val="{00000003-4476-46EE-9FD0-AEA3EAE4ECDC}"/>
                  </c:ext>
                </c:extLst>
              </c15:ser>
            </c15:filteredScatterSeries>
            <c15:filteredScatterSeries>
              <c15:ser>
                <c:idx val="3"/>
                <c:order val="3"/>
                <c:tx>
                  <c:strRef>
                    <c:extLst xmlns:c15="http://schemas.microsoft.com/office/drawing/2012/chart">
                      <c:ext xmlns:c15="http://schemas.microsoft.com/office/drawing/2012/chart" uri="{02D57815-91ED-43cb-92C2-25804820EDAC}">
                        <c15:formulaRef>
                          <c15:sqref>Sheet3!$D$6</c15:sqref>
                        </c15:formulaRef>
                      </c:ext>
                    </c:extLst>
                    <c:strCache>
                      <c:ptCount val="1"/>
                      <c:pt idx="0">
                        <c:v>Forgetful DLQ</c:v>
                      </c:pt>
                    </c:strCache>
                  </c:strRef>
                </c:tx>
                <c:spPr>
                  <a:ln w="19050" cap="rnd">
                    <a:solidFill>
                      <a:schemeClr val="accent4"/>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Sheet3!$E$6:$J$6</c15:sqref>
                        </c15:formulaRef>
                      </c:ext>
                    </c:extLst>
                    <c:numCache>
                      <c:formatCode>General</c:formatCode>
                      <c:ptCount val="6"/>
                      <c:pt idx="0">
                        <c:v>0</c:v>
                      </c:pt>
                      <c:pt idx="1">
                        <c:v>0</c:v>
                      </c:pt>
                      <c:pt idx="2">
                        <c:v>30</c:v>
                      </c:pt>
                      <c:pt idx="3">
                        <c:v>0</c:v>
                      </c:pt>
                      <c:pt idx="4">
                        <c:v>0</c:v>
                      </c:pt>
                      <c:pt idx="5">
                        <c:v>30</c:v>
                      </c:pt>
                    </c:numCache>
                  </c:numRef>
                </c:yVal>
                <c:smooth val="0"/>
                <c:extLst xmlns:c15="http://schemas.microsoft.com/office/drawing/2012/chart">
                  <c:ext xmlns:c16="http://schemas.microsoft.com/office/drawing/2014/chart" uri="{C3380CC4-5D6E-409C-BE32-E72D297353CC}">
                    <c16:uniqueId val="{00000004-4476-46EE-9FD0-AEA3EAE4ECDC}"/>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Sheet3!$D$7</c15:sqref>
                        </c15:formulaRef>
                      </c:ext>
                    </c:extLst>
                    <c:strCache>
                      <c:ptCount val="1"/>
                      <c:pt idx="0">
                        <c:v>Forgetful DLQ</c:v>
                      </c:pt>
                    </c:strCache>
                  </c:strRef>
                </c:tx>
                <c:spPr>
                  <a:ln w="19050" cap="rnd">
                    <a:solidFill>
                      <a:schemeClr val="accent5"/>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Sheet3!$E$7:$J$7</c15:sqref>
                        </c15:formulaRef>
                      </c:ext>
                    </c:extLst>
                    <c:numCache>
                      <c:formatCode>General</c:formatCode>
                      <c:ptCount val="6"/>
                      <c:pt idx="0">
                        <c:v>30</c:v>
                      </c:pt>
                      <c:pt idx="1">
                        <c:v>0</c:v>
                      </c:pt>
                      <c:pt idx="2">
                        <c:v>30</c:v>
                      </c:pt>
                      <c:pt idx="3">
                        <c:v>0</c:v>
                      </c:pt>
                      <c:pt idx="4">
                        <c:v>0</c:v>
                      </c:pt>
                      <c:pt idx="5">
                        <c:v>30</c:v>
                      </c:pt>
                    </c:numCache>
                  </c:numRef>
                </c:yVal>
                <c:smooth val="0"/>
                <c:extLst xmlns:c15="http://schemas.microsoft.com/office/drawing/2012/chart">
                  <c:ext xmlns:c16="http://schemas.microsoft.com/office/drawing/2014/chart" uri="{C3380CC4-5D6E-409C-BE32-E72D297353CC}">
                    <c16:uniqueId val="{00000005-4476-46EE-9FD0-AEA3EAE4ECDC}"/>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Sheet3!$D$8</c15:sqref>
                        </c15:formulaRef>
                      </c:ext>
                    </c:extLst>
                    <c:strCache>
                      <c:ptCount val="1"/>
                      <c:pt idx="0">
                        <c:v>Cured Early DLQ</c:v>
                      </c:pt>
                    </c:strCache>
                  </c:strRef>
                </c:tx>
                <c:spPr>
                  <a:ln w="19050" cap="rnd">
                    <a:solidFill>
                      <a:schemeClr val="accent6"/>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Sheet3!$E$8:$J$8</c15:sqref>
                        </c15:formulaRef>
                      </c:ext>
                    </c:extLst>
                    <c:numCache>
                      <c:formatCode>General</c:formatCode>
                      <c:ptCount val="6"/>
                      <c:pt idx="0">
                        <c:v>0</c:v>
                      </c:pt>
                      <c:pt idx="1">
                        <c:v>30</c:v>
                      </c:pt>
                      <c:pt idx="2">
                        <c:v>30</c:v>
                      </c:pt>
                      <c:pt idx="3">
                        <c:v>0</c:v>
                      </c:pt>
                      <c:pt idx="4">
                        <c:v>30</c:v>
                      </c:pt>
                      <c:pt idx="5">
                        <c:v>0</c:v>
                      </c:pt>
                    </c:numCache>
                  </c:numRef>
                </c:yVal>
                <c:smooth val="0"/>
                <c:extLst xmlns:c15="http://schemas.microsoft.com/office/drawing/2012/chart">
                  <c:ext xmlns:c16="http://schemas.microsoft.com/office/drawing/2014/chart" uri="{C3380CC4-5D6E-409C-BE32-E72D297353CC}">
                    <c16:uniqueId val="{00000006-4476-46EE-9FD0-AEA3EAE4ECDC}"/>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Sheet3!$D$9</c15:sqref>
                        </c15:formulaRef>
                      </c:ext>
                    </c:extLst>
                    <c:strCache>
                      <c:ptCount val="1"/>
                      <c:pt idx="0">
                        <c:v>Cured Early DLQ</c:v>
                      </c:pt>
                    </c:strCache>
                  </c:strRef>
                </c:tx>
                <c:spPr>
                  <a:ln w="19050" cap="rnd">
                    <a:solidFill>
                      <a:schemeClr val="accent1">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Sheet3!$E$9:$J$9</c15:sqref>
                        </c15:formulaRef>
                      </c:ext>
                    </c:extLst>
                    <c:numCache>
                      <c:formatCode>General</c:formatCode>
                      <c:ptCount val="6"/>
                      <c:pt idx="0">
                        <c:v>0</c:v>
                      </c:pt>
                      <c:pt idx="1">
                        <c:v>30</c:v>
                      </c:pt>
                      <c:pt idx="2">
                        <c:v>30</c:v>
                      </c:pt>
                      <c:pt idx="3">
                        <c:v>30</c:v>
                      </c:pt>
                      <c:pt idx="4">
                        <c:v>30</c:v>
                      </c:pt>
                      <c:pt idx="5">
                        <c:v>0</c:v>
                      </c:pt>
                    </c:numCache>
                  </c:numRef>
                </c:yVal>
                <c:smooth val="0"/>
                <c:extLst xmlns:c15="http://schemas.microsoft.com/office/drawing/2012/chart">
                  <c:ext xmlns:c16="http://schemas.microsoft.com/office/drawing/2014/chart" uri="{C3380CC4-5D6E-409C-BE32-E72D297353CC}">
                    <c16:uniqueId val="{00000007-4476-46EE-9FD0-AEA3EAE4ECDC}"/>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Sheet3!$D$10</c15:sqref>
                        </c15:formulaRef>
                      </c:ext>
                    </c:extLst>
                    <c:strCache>
                      <c:ptCount val="1"/>
                      <c:pt idx="0">
                        <c:v>Cured Deep DLQ</c:v>
                      </c:pt>
                    </c:strCache>
                  </c:strRef>
                </c:tx>
                <c:spPr>
                  <a:ln w="19050" cap="rnd">
                    <a:solidFill>
                      <a:schemeClr val="accent2">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Sheet3!$E$10:$J$10</c15:sqref>
                        </c15:formulaRef>
                      </c:ext>
                    </c:extLst>
                    <c:numCache>
                      <c:formatCode>General</c:formatCode>
                      <c:ptCount val="6"/>
                      <c:pt idx="0">
                        <c:v>0</c:v>
                      </c:pt>
                      <c:pt idx="1">
                        <c:v>0</c:v>
                      </c:pt>
                      <c:pt idx="2">
                        <c:v>30</c:v>
                      </c:pt>
                      <c:pt idx="3">
                        <c:v>60</c:v>
                      </c:pt>
                      <c:pt idx="4">
                        <c:v>0</c:v>
                      </c:pt>
                      <c:pt idx="5">
                        <c:v>0</c:v>
                      </c:pt>
                    </c:numCache>
                  </c:numRef>
                </c:yVal>
                <c:smooth val="0"/>
                <c:extLst xmlns:c15="http://schemas.microsoft.com/office/drawing/2012/chart">
                  <c:ext xmlns:c16="http://schemas.microsoft.com/office/drawing/2014/chart" uri="{C3380CC4-5D6E-409C-BE32-E72D297353CC}">
                    <c16:uniqueId val="{00000008-4476-46EE-9FD0-AEA3EAE4ECDC}"/>
                  </c:ext>
                </c:extLst>
              </c15:ser>
            </c15:filteredScatterSeries>
            <c15:filteredScatterSeries>
              <c15:ser>
                <c:idx val="8"/>
                <c:order val="8"/>
                <c:tx>
                  <c:strRef>
                    <c:extLst xmlns:c15="http://schemas.microsoft.com/office/drawing/2012/chart">
                      <c:ext xmlns:c15="http://schemas.microsoft.com/office/drawing/2012/chart" uri="{02D57815-91ED-43cb-92C2-25804820EDAC}">
                        <c15:formulaRef>
                          <c15:sqref>Sheet3!$D$11</c15:sqref>
                        </c15:formulaRef>
                      </c:ext>
                    </c:extLst>
                    <c:strCache>
                      <c:ptCount val="1"/>
                      <c:pt idx="0">
                        <c:v>Cured Deep DLQ</c:v>
                      </c:pt>
                    </c:strCache>
                  </c:strRef>
                </c:tx>
                <c:spPr>
                  <a:ln w="19050" cap="rnd">
                    <a:solidFill>
                      <a:schemeClr val="accent3">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Sheet3!$E$11:$J$11</c15:sqref>
                        </c15:formulaRef>
                      </c:ext>
                    </c:extLst>
                    <c:numCache>
                      <c:formatCode>General</c:formatCode>
                      <c:ptCount val="6"/>
                      <c:pt idx="0">
                        <c:v>0</c:v>
                      </c:pt>
                      <c:pt idx="1">
                        <c:v>0</c:v>
                      </c:pt>
                      <c:pt idx="2">
                        <c:v>30</c:v>
                      </c:pt>
                      <c:pt idx="3">
                        <c:v>60</c:v>
                      </c:pt>
                      <c:pt idx="4">
                        <c:v>30</c:v>
                      </c:pt>
                      <c:pt idx="5">
                        <c:v>0</c:v>
                      </c:pt>
                    </c:numCache>
                  </c:numRef>
                </c:yVal>
                <c:smooth val="0"/>
                <c:extLst xmlns:c15="http://schemas.microsoft.com/office/drawing/2012/chart">
                  <c:ext xmlns:c16="http://schemas.microsoft.com/office/drawing/2014/chart" uri="{C3380CC4-5D6E-409C-BE32-E72D297353CC}">
                    <c16:uniqueId val="{00000009-4476-46EE-9FD0-AEA3EAE4ECDC}"/>
                  </c:ext>
                </c:extLst>
              </c15:ser>
            </c15:filteredScatterSeries>
            <c15:filteredScatterSeries>
              <c15:ser>
                <c:idx val="9"/>
                <c:order val="9"/>
                <c:tx>
                  <c:strRef>
                    <c:extLst xmlns:c15="http://schemas.microsoft.com/office/drawing/2012/chart">
                      <c:ext xmlns:c15="http://schemas.microsoft.com/office/drawing/2012/chart" uri="{02D57815-91ED-43cb-92C2-25804820EDAC}">
                        <c15:formulaRef>
                          <c15:sqref>Sheet3!$D$12</c15:sqref>
                        </c15:formulaRef>
                      </c:ext>
                    </c:extLst>
                    <c:strCache>
                      <c:ptCount val="1"/>
                      <c:pt idx="0">
                        <c:v>Cured Deep DLQ</c:v>
                      </c:pt>
                    </c:strCache>
                  </c:strRef>
                </c:tx>
                <c:spPr>
                  <a:ln w="19050" cap="rnd">
                    <a:solidFill>
                      <a:schemeClr val="accent4">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Sheet3!$E$12:$J$12</c15:sqref>
                        </c15:formulaRef>
                      </c:ext>
                    </c:extLst>
                    <c:numCache>
                      <c:formatCode>General</c:formatCode>
                      <c:ptCount val="6"/>
                      <c:pt idx="0">
                        <c:v>0</c:v>
                      </c:pt>
                      <c:pt idx="1">
                        <c:v>0</c:v>
                      </c:pt>
                      <c:pt idx="2">
                        <c:v>30</c:v>
                      </c:pt>
                      <c:pt idx="3">
                        <c:v>60</c:v>
                      </c:pt>
                      <c:pt idx="4">
                        <c:v>90</c:v>
                      </c:pt>
                      <c:pt idx="5">
                        <c:v>0</c:v>
                      </c:pt>
                    </c:numCache>
                  </c:numRef>
                </c:yVal>
                <c:smooth val="0"/>
                <c:extLst xmlns:c15="http://schemas.microsoft.com/office/drawing/2012/chart">
                  <c:ext xmlns:c16="http://schemas.microsoft.com/office/drawing/2014/chart" uri="{C3380CC4-5D6E-409C-BE32-E72D297353CC}">
                    <c16:uniqueId val="{0000000A-4476-46EE-9FD0-AEA3EAE4ECDC}"/>
                  </c:ext>
                </c:extLst>
              </c15:ser>
            </c15:filteredScatterSeries>
            <c15:filteredScatterSeries>
              <c15:ser>
                <c:idx val="10"/>
                <c:order val="10"/>
                <c:tx>
                  <c:strRef>
                    <c:extLst xmlns:c15="http://schemas.microsoft.com/office/drawing/2012/chart">
                      <c:ext xmlns:c15="http://schemas.microsoft.com/office/drawing/2012/chart" uri="{02D57815-91ED-43cb-92C2-25804820EDAC}">
                        <c15:formulaRef>
                          <c15:sqref>Sheet3!$D$13</c15:sqref>
                        </c15:formulaRef>
                      </c:ext>
                    </c:extLst>
                    <c:strCache>
                      <c:ptCount val="1"/>
                      <c:pt idx="0">
                        <c:v>Cured Deep DLQ</c:v>
                      </c:pt>
                    </c:strCache>
                  </c:strRef>
                </c:tx>
                <c:spPr>
                  <a:ln w="19050" cap="rnd">
                    <a:solidFill>
                      <a:schemeClr val="accent5">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Sheet3!$E$13:$J$13</c15:sqref>
                        </c15:formulaRef>
                      </c:ext>
                    </c:extLst>
                    <c:numCache>
                      <c:formatCode>General</c:formatCode>
                      <c:ptCount val="6"/>
                      <c:pt idx="0">
                        <c:v>0</c:v>
                      </c:pt>
                      <c:pt idx="1">
                        <c:v>30</c:v>
                      </c:pt>
                      <c:pt idx="2">
                        <c:v>60</c:v>
                      </c:pt>
                      <c:pt idx="3">
                        <c:v>90</c:v>
                      </c:pt>
                      <c:pt idx="4">
                        <c:v>60</c:v>
                      </c:pt>
                      <c:pt idx="5">
                        <c:v>0</c:v>
                      </c:pt>
                    </c:numCache>
                  </c:numRef>
                </c:yVal>
                <c:smooth val="0"/>
                <c:extLst xmlns:c15="http://schemas.microsoft.com/office/drawing/2012/chart">
                  <c:ext xmlns:c16="http://schemas.microsoft.com/office/drawing/2014/chart" uri="{C3380CC4-5D6E-409C-BE32-E72D297353CC}">
                    <c16:uniqueId val="{0000000B-4476-46EE-9FD0-AEA3EAE4ECDC}"/>
                  </c:ext>
                </c:extLst>
              </c15:ser>
            </c15:filteredScatterSeries>
            <c15:filteredScatterSeries>
              <c15:ser>
                <c:idx val="11"/>
                <c:order val="11"/>
                <c:tx>
                  <c:strRef>
                    <c:extLst xmlns:c15="http://schemas.microsoft.com/office/drawing/2012/chart">
                      <c:ext xmlns:c15="http://schemas.microsoft.com/office/drawing/2012/chart" uri="{02D57815-91ED-43cb-92C2-25804820EDAC}">
                        <c15:formulaRef>
                          <c15:sqref>Sheet3!$D$14</c15:sqref>
                        </c15:formulaRef>
                      </c:ext>
                    </c:extLst>
                    <c:strCache>
                      <c:ptCount val="1"/>
                      <c:pt idx="0">
                        <c:v>Perpetual Early DLQ</c:v>
                      </c:pt>
                    </c:strCache>
                  </c:strRef>
                </c:tx>
                <c:spPr>
                  <a:ln w="19050" cap="rnd">
                    <a:solidFill>
                      <a:schemeClr val="accent6">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Sheet3!$E$14:$J$14</c15:sqref>
                        </c15:formulaRef>
                      </c:ext>
                    </c:extLst>
                    <c:numCache>
                      <c:formatCode>General</c:formatCode>
                      <c:ptCount val="6"/>
                      <c:pt idx="0">
                        <c:v>30</c:v>
                      </c:pt>
                      <c:pt idx="1">
                        <c:v>30</c:v>
                      </c:pt>
                      <c:pt idx="2">
                        <c:v>30</c:v>
                      </c:pt>
                      <c:pt idx="3">
                        <c:v>30</c:v>
                      </c:pt>
                      <c:pt idx="4">
                        <c:v>30</c:v>
                      </c:pt>
                      <c:pt idx="5">
                        <c:v>30</c:v>
                      </c:pt>
                    </c:numCache>
                  </c:numRef>
                </c:yVal>
                <c:smooth val="0"/>
                <c:extLst xmlns:c15="http://schemas.microsoft.com/office/drawing/2012/chart">
                  <c:ext xmlns:c16="http://schemas.microsoft.com/office/drawing/2014/chart" uri="{C3380CC4-5D6E-409C-BE32-E72D297353CC}">
                    <c16:uniqueId val="{0000000C-4476-46EE-9FD0-AEA3EAE4ECDC}"/>
                  </c:ext>
                </c:extLst>
              </c15:ser>
            </c15:filteredScatterSeries>
            <c15:filteredScatterSeries>
              <c15:ser>
                <c:idx val="12"/>
                <c:order val="12"/>
                <c:tx>
                  <c:strRef>
                    <c:extLst xmlns:c15="http://schemas.microsoft.com/office/drawing/2012/chart">
                      <c:ext xmlns:c15="http://schemas.microsoft.com/office/drawing/2012/chart" uri="{02D57815-91ED-43cb-92C2-25804820EDAC}">
                        <c15:formulaRef>
                          <c15:sqref>Sheet3!$D$15</c15:sqref>
                        </c15:formulaRef>
                      </c:ext>
                    </c:extLst>
                    <c:strCache>
                      <c:ptCount val="1"/>
                      <c:pt idx="0">
                        <c:v>Perpetual Early DLQ</c:v>
                      </c:pt>
                    </c:strCache>
                  </c:strRef>
                </c:tx>
                <c:spPr>
                  <a:ln w="19050" cap="rnd">
                    <a:solidFill>
                      <a:schemeClr val="accent1">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Sheet3!$E$15:$J$15</c15:sqref>
                        </c15:formulaRef>
                      </c:ext>
                    </c:extLst>
                    <c:numCache>
                      <c:formatCode>General</c:formatCode>
                      <c:ptCount val="6"/>
                      <c:pt idx="0">
                        <c:v>30</c:v>
                      </c:pt>
                      <c:pt idx="1">
                        <c:v>30</c:v>
                      </c:pt>
                      <c:pt idx="2">
                        <c:v>0</c:v>
                      </c:pt>
                      <c:pt idx="3">
                        <c:v>30</c:v>
                      </c:pt>
                      <c:pt idx="4">
                        <c:v>30</c:v>
                      </c:pt>
                      <c:pt idx="5">
                        <c:v>30</c:v>
                      </c:pt>
                    </c:numCache>
                  </c:numRef>
                </c:yVal>
                <c:smooth val="0"/>
                <c:extLst xmlns:c15="http://schemas.microsoft.com/office/drawing/2012/chart">
                  <c:ext xmlns:c16="http://schemas.microsoft.com/office/drawing/2014/chart" uri="{C3380CC4-5D6E-409C-BE32-E72D297353CC}">
                    <c16:uniqueId val="{0000000D-4476-46EE-9FD0-AEA3EAE4ECDC}"/>
                  </c:ext>
                </c:extLst>
              </c15:ser>
            </c15:filteredScatterSeries>
            <c15:filteredScatterSeries>
              <c15:ser>
                <c:idx val="13"/>
                <c:order val="13"/>
                <c:tx>
                  <c:strRef>
                    <c:extLst xmlns:c15="http://schemas.microsoft.com/office/drawing/2012/chart">
                      <c:ext xmlns:c15="http://schemas.microsoft.com/office/drawing/2012/chart" uri="{02D57815-91ED-43cb-92C2-25804820EDAC}">
                        <c15:formulaRef>
                          <c15:sqref>Sheet3!$D$16</c15:sqref>
                        </c15:formulaRef>
                      </c:ext>
                    </c:extLst>
                    <c:strCache>
                      <c:ptCount val="1"/>
                      <c:pt idx="0">
                        <c:v>Early DLQ</c:v>
                      </c:pt>
                    </c:strCache>
                  </c:strRef>
                </c:tx>
                <c:spPr>
                  <a:ln w="19050" cap="rnd">
                    <a:solidFill>
                      <a:schemeClr val="accent2">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Sheet3!$E$16:$J$16</c15:sqref>
                        </c15:formulaRef>
                      </c:ext>
                    </c:extLst>
                    <c:numCache>
                      <c:formatCode>General</c:formatCode>
                      <c:ptCount val="6"/>
                      <c:pt idx="0">
                        <c:v>0</c:v>
                      </c:pt>
                      <c:pt idx="1">
                        <c:v>0</c:v>
                      </c:pt>
                      <c:pt idx="2">
                        <c:v>0</c:v>
                      </c:pt>
                      <c:pt idx="3">
                        <c:v>0</c:v>
                      </c:pt>
                      <c:pt idx="4">
                        <c:v>0</c:v>
                      </c:pt>
                      <c:pt idx="5">
                        <c:v>30</c:v>
                      </c:pt>
                    </c:numCache>
                  </c:numRef>
                </c:yVal>
                <c:smooth val="0"/>
                <c:extLst xmlns:c15="http://schemas.microsoft.com/office/drawing/2012/chart">
                  <c:ext xmlns:c16="http://schemas.microsoft.com/office/drawing/2014/chart" uri="{C3380CC4-5D6E-409C-BE32-E72D297353CC}">
                    <c16:uniqueId val="{0000000E-4476-46EE-9FD0-AEA3EAE4ECDC}"/>
                  </c:ext>
                </c:extLst>
              </c15:ser>
            </c15:filteredScatterSeries>
            <c15:filteredScatterSeries>
              <c15:ser>
                <c:idx val="14"/>
                <c:order val="14"/>
                <c:tx>
                  <c:strRef>
                    <c:extLst xmlns:c15="http://schemas.microsoft.com/office/drawing/2012/chart">
                      <c:ext xmlns:c15="http://schemas.microsoft.com/office/drawing/2012/chart" uri="{02D57815-91ED-43cb-92C2-25804820EDAC}">
                        <c15:formulaRef>
                          <c15:sqref>Sheet3!$D$17</c15:sqref>
                        </c15:formulaRef>
                      </c:ext>
                    </c:extLst>
                    <c:strCache>
                      <c:ptCount val="1"/>
                      <c:pt idx="0">
                        <c:v>Perpetual Deep DLQ</c:v>
                      </c:pt>
                    </c:strCache>
                  </c:strRef>
                </c:tx>
                <c:spPr>
                  <a:ln w="19050" cap="rnd">
                    <a:solidFill>
                      <a:schemeClr val="accent3">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Sheet3!$E$17:$J$17</c15:sqref>
                        </c15:formulaRef>
                      </c:ext>
                    </c:extLst>
                    <c:numCache>
                      <c:formatCode>General</c:formatCode>
                      <c:ptCount val="6"/>
                      <c:pt idx="0">
                        <c:v>0</c:v>
                      </c:pt>
                      <c:pt idx="1">
                        <c:v>30</c:v>
                      </c:pt>
                      <c:pt idx="2">
                        <c:v>60</c:v>
                      </c:pt>
                      <c:pt idx="3">
                        <c:v>60</c:v>
                      </c:pt>
                      <c:pt idx="4">
                        <c:v>30</c:v>
                      </c:pt>
                      <c:pt idx="5">
                        <c:v>30</c:v>
                      </c:pt>
                    </c:numCache>
                  </c:numRef>
                </c:yVal>
                <c:smooth val="0"/>
                <c:extLst xmlns:c15="http://schemas.microsoft.com/office/drawing/2012/chart">
                  <c:ext xmlns:c16="http://schemas.microsoft.com/office/drawing/2014/chart" uri="{C3380CC4-5D6E-409C-BE32-E72D297353CC}">
                    <c16:uniqueId val="{0000000F-4476-46EE-9FD0-AEA3EAE4ECDC}"/>
                  </c:ext>
                </c:extLst>
              </c15:ser>
            </c15:filteredScatterSeries>
            <c15:filteredScatterSeries>
              <c15:ser>
                <c:idx val="15"/>
                <c:order val="15"/>
                <c:tx>
                  <c:strRef>
                    <c:extLst xmlns:c15="http://schemas.microsoft.com/office/drawing/2012/chart">
                      <c:ext xmlns:c15="http://schemas.microsoft.com/office/drawing/2012/chart" uri="{02D57815-91ED-43cb-92C2-25804820EDAC}">
                        <c15:formulaRef>
                          <c15:sqref>Sheet3!$D$18</c15:sqref>
                        </c15:formulaRef>
                      </c:ext>
                    </c:extLst>
                    <c:strCache>
                      <c:ptCount val="1"/>
                      <c:pt idx="0">
                        <c:v>Perpetual Deep DLQ</c:v>
                      </c:pt>
                    </c:strCache>
                  </c:strRef>
                </c:tx>
                <c:spPr>
                  <a:ln w="19050" cap="rnd">
                    <a:solidFill>
                      <a:schemeClr val="accent4">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Sheet3!$E$18:$J$18</c15:sqref>
                        </c15:formulaRef>
                      </c:ext>
                    </c:extLst>
                    <c:numCache>
                      <c:formatCode>General</c:formatCode>
                      <c:ptCount val="6"/>
                      <c:pt idx="0">
                        <c:v>0</c:v>
                      </c:pt>
                      <c:pt idx="1">
                        <c:v>30</c:v>
                      </c:pt>
                      <c:pt idx="2">
                        <c:v>60</c:v>
                      </c:pt>
                      <c:pt idx="3">
                        <c:v>60</c:v>
                      </c:pt>
                      <c:pt idx="4">
                        <c:v>60</c:v>
                      </c:pt>
                      <c:pt idx="5">
                        <c:v>30</c:v>
                      </c:pt>
                    </c:numCache>
                  </c:numRef>
                </c:yVal>
                <c:smooth val="0"/>
                <c:extLst xmlns:c15="http://schemas.microsoft.com/office/drawing/2012/chart">
                  <c:ext xmlns:c16="http://schemas.microsoft.com/office/drawing/2014/chart" uri="{C3380CC4-5D6E-409C-BE32-E72D297353CC}">
                    <c16:uniqueId val="{00000010-4476-46EE-9FD0-AEA3EAE4ECDC}"/>
                  </c:ext>
                </c:extLst>
              </c15:ser>
            </c15:filteredScatterSeries>
            <c15:filteredScatterSeries>
              <c15:ser>
                <c:idx val="17"/>
                <c:order val="17"/>
                <c:tx>
                  <c:strRef>
                    <c:extLst xmlns:c15="http://schemas.microsoft.com/office/drawing/2012/chart">
                      <c:ext xmlns:c15="http://schemas.microsoft.com/office/drawing/2012/chart" uri="{02D57815-91ED-43cb-92C2-25804820EDAC}">
                        <c15:formulaRef>
                          <c15:sqref>Sheet3!$D$20</c15:sqref>
                        </c15:formulaRef>
                      </c:ext>
                    </c:extLst>
                    <c:strCache>
                      <c:ptCount val="1"/>
                      <c:pt idx="0">
                        <c:v>Perpetual Deep DLQ</c:v>
                      </c:pt>
                    </c:strCache>
                  </c:strRef>
                </c:tx>
                <c:spPr>
                  <a:ln w="19050" cap="rnd">
                    <a:solidFill>
                      <a:schemeClr val="accent6">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Sheet3!$E$20:$J$20</c15:sqref>
                        </c15:formulaRef>
                      </c:ext>
                    </c:extLst>
                    <c:numCache>
                      <c:formatCode>General</c:formatCode>
                      <c:ptCount val="6"/>
                      <c:pt idx="0">
                        <c:v>0</c:v>
                      </c:pt>
                      <c:pt idx="1">
                        <c:v>30</c:v>
                      </c:pt>
                      <c:pt idx="2">
                        <c:v>60</c:v>
                      </c:pt>
                      <c:pt idx="3">
                        <c:v>60</c:v>
                      </c:pt>
                      <c:pt idx="4">
                        <c:v>90</c:v>
                      </c:pt>
                      <c:pt idx="5">
                        <c:v>30</c:v>
                      </c:pt>
                    </c:numCache>
                  </c:numRef>
                </c:yVal>
                <c:smooth val="0"/>
                <c:extLst xmlns:c15="http://schemas.microsoft.com/office/drawing/2012/chart">
                  <c:ext xmlns:c16="http://schemas.microsoft.com/office/drawing/2014/chart" uri="{C3380CC4-5D6E-409C-BE32-E72D297353CC}">
                    <c16:uniqueId val="{00000011-4476-46EE-9FD0-AEA3EAE4ECDC}"/>
                  </c:ext>
                </c:extLst>
              </c15:ser>
            </c15:filteredScatterSeries>
            <c15:filteredScatterSeries>
              <c15:ser>
                <c:idx val="18"/>
                <c:order val="18"/>
                <c:tx>
                  <c:strRef>
                    <c:extLst xmlns:c15="http://schemas.microsoft.com/office/drawing/2012/chart">
                      <c:ext xmlns:c15="http://schemas.microsoft.com/office/drawing/2012/chart" uri="{02D57815-91ED-43cb-92C2-25804820EDAC}">
                        <c15:formulaRef>
                          <c15:sqref>Sheet3!$D$21</c15:sqref>
                        </c15:formulaRef>
                      </c:ext>
                    </c:extLst>
                    <c:strCache>
                      <c:ptCount val="1"/>
                      <c:pt idx="0">
                        <c:v>Perpetual Deep DLQ</c:v>
                      </c:pt>
                    </c:strCache>
                  </c:strRef>
                </c:tx>
                <c:spPr>
                  <a:ln w="19050" cap="rnd">
                    <a:solidFill>
                      <a:schemeClr val="accent1">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Sheet3!$E$21:$J$21</c15:sqref>
                        </c15:formulaRef>
                      </c:ext>
                    </c:extLst>
                    <c:numCache>
                      <c:formatCode>General</c:formatCode>
                      <c:ptCount val="6"/>
                      <c:pt idx="0">
                        <c:v>0</c:v>
                      </c:pt>
                      <c:pt idx="1">
                        <c:v>30</c:v>
                      </c:pt>
                      <c:pt idx="2">
                        <c:v>60</c:v>
                      </c:pt>
                      <c:pt idx="3">
                        <c:v>60</c:v>
                      </c:pt>
                      <c:pt idx="4">
                        <c:v>30</c:v>
                      </c:pt>
                      <c:pt idx="5">
                        <c:v>60</c:v>
                      </c:pt>
                    </c:numCache>
                  </c:numRef>
                </c:yVal>
                <c:smooth val="0"/>
                <c:extLst xmlns:c15="http://schemas.microsoft.com/office/drawing/2012/chart">
                  <c:ext xmlns:c16="http://schemas.microsoft.com/office/drawing/2014/chart" uri="{C3380CC4-5D6E-409C-BE32-E72D297353CC}">
                    <c16:uniqueId val="{00000012-4476-46EE-9FD0-AEA3EAE4ECDC}"/>
                  </c:ext>
                </c:extLst>
              </c15:ser>
            </c15:filteredScatterSeries>
            <c15:filteredScatterSeries>
              <c15:ser>
                <c:idx val="19"/>
                <c:order val="19"/>
                <c:tx>
                  <c:strRef>
                    <c:extLst xmlns:c15="http://schemas.microsoft.com/office/drawing/2012/chart">
                      <c:ext xmlns:c15="http://schemas.microsoft.com/office/drawing/2012/chart" uri="{02D57815-91ED-43cb-92C2-25804820EDAC}">
                        <c15:formulaRef>
                          <c15:sqref>Sheet3!$D$22</c15:sqref>
                        </c15:formulaRef>
                      </c:ext>
                    </c:extLst>
                    <c:strCache>
                      <c:ptCount val="1"/>
                      <c:pt idx="0">
                        <c:v>Perpetual Deep DLQ</c:v>
                      </c:pt>
                    </c:strCache>
                  </c:strRef>
                </c:tx>
                <c:spPr>
                  <a:ln w="19050" cap="rnd">
                    <a:solidFill>
                      <a:schemeClr val="accent2">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Sheet3!$E$22:$J$22</c15:sqref>
                        </c15:formulaRef>
                      </c:ext>
                    </c:extLst>
                    <c:numCache>
                      <c:formatCode>General</c:formatCode>
                      <c:ptCount val="6"/>
                      <c:pt idx="0">
                        <c:v>0</c:v>
                      </c:pt>
                      <c:pt idx="1">
                        <c:v>30</c:v>
                      </c:pt>
                      <c:pt idx="2">
                        <c:v>60</c:v>
                      </c:pt>
                      <c:pt idx="3">
                        <c:v>60</c:v>
                      </c:pt>
                      <c:pt idx="4">
                        <c:v>60</c:v>
                      </c:pt>
                      <c:pt idx="5">
                        <c:v>60</c:v>
                      </c:pt>
                    </c:numCache>
                  </c:numRef>
                </c:yVal>
                <c:smooth val="0"/>
                <c:extLst xmlns:c15="http://schemas.microsoft.com/office/drawing/2012/chart">
                  <c:ext xmlns:c16="http://schemas.microsoft.com/office/drawing/2014/chart" uri="{C3380CC4-5D6E-409C-BE32-E72D297353CC}">
                    <c16:uniqueId val="{00000013-4476-46EE-9FD0-AEA3EAE4ECDC}"/>
                  </c:ext>
                </c:extLst>
              </c15:ser>
            </c15:filteredScatterSeries>
            <c15:filteredScatterSeries>
              <c15:ser>
                <c:idx val="20"/>
                <c:order val="20"/>
                <c:tx>
                  <c:strRef>
                    <c:extLst xmlns:c15="http://schemas.microsoft.com/office/drawing/2012/chart">
                      <c:ext xmlns:c15="http://schemas.microsoft.com/office/drawing/2012/chart" uri="{02D57815-91ED-43cb-92C2-25804820EDAC}">
                        <c15:formulaRef>
                          <c15:sqref>Sheet3!$D$23</c15:sqref>
                        </c15:formulaRef>
                      </c:ext>
                    </c:extLst>
                    <c:strCache>
                      <c:ptCount val="1"/>
                      <c:pt idx="0">
                        <c:v>Perpetual Deep DLQ</c:v>
                      </c:pt>
                    </c:strCache>
                  </c:strRef>
                </c:tx>
                <c:spPr>
                  <a:ln w="19050" cap="rnd">
                    <a:solidFill>
                      <a:schemeClr val="accent3">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Sheet3!$E$23:$J$23</c15:sqref>
                        </c15:formulaRef>
                      </c:ext>
                    </c:extLst>
                    <c:numCache>
                      <c:formatCode>General</c:formatCode>
                      <c:ptCount val="6"/>
                      <c:pt idx="0">
                        <c:v>0</c:v>
                      </c:pt>
                      <c:pt idx="1">
                        <c:v>30</c:v>
                      </c:pt>
                      <c:pt idx="2">
                        <c:v>60</c:v>
                      </c:pt>
                      <c:pt idx="3">
                        <c:v>90</c:v>
                      </c:pt>
                      <c:pt idx="4">
                        <c:v>30</c:v>
                      </c:pt>
                      <c:pt idx="5">
                        <c:v>60</c:v>
                      </c:pt>
                    </c:numCache>
                  </c:numRef>
                </c:yVal>
                <c:smooth val="0"/>
                <c:extLst xmlns:c15="http://schemas.microsoft.com/office/drawing/2012/chart">
                  <c:ext xmlns:c16="http://schemas.microsoft.com/office/drawing/2014/chart" uri="{C3380CC4-5D6E-409C-BE32-E72D297353CC}">
                    <c16:uniqueId val="{00000014-4476-46EE-9FD0-AEA3EAE4ECDC}"/>
                  </c:ext>
                </c:extLst>
              </c15:ser>
            </c15:filteredScatterSeries>
            <c15:filteredScatterSeries>
              <c15:ser>
                <c:idx val="21"/>
                <c:order val="21"/>
                <c:tx>
                  <c:strRef>
                    <c:extLst xmlns:c15="http://schemas.microsoft.com/office/drawing/2012/chart">
                      <c:ext xmlns:c15="http://schemas.microsoft.com/office/drawing/2012/chart" uri="{02D57815-91ED-43cb-92C2-25804820EDAC}">
                        <c15:formulaRef>
                          <c15:sqref>Sheet3!$D$24</c15:sqref>
                        </c15:formulaRef>
                      </c:ext>
                    </c:extLst>
                    <c:strCache>
                      <c:ptCount val="1"/>
                      <c:pt idx="0">
                        <c:v>Perpetual Deep DLQ</c:v>
                      </c:pt>
                    </c:strCache>
                  </c:strRef>
                </c:tx>
                <c:spPr>
                  <a:ln w="19050" cap="rnd">
                    <a:solidFill>
                      <a:schemeClr val="accent4">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Sheet3!$E$24:$J$24</c15:sqref>
                        </c15:formulaRef>
                      </c:ext>
                    </c:extLst>
                    <c:numCache>
                      <c:formatCode>General</c:formatCode>
                      <c:ptCount val="6"/>
                      <c:pt idx="0">
                        <c:v>0</c:v>
                      </c:pt>
                      <c:pt idx="1">
                        <c:v>30</c:v>
                      </c:pt>
                      <c:pt idx="2">
                        <c:v>60</c:v>
                      </c:pt>
                      <c:pt idx="3">
                        <c:v>60</c:v>
                      </c:pt>
                      <c:pt idx="4">
                        <c:v>90</c:v>
                      </c:pt>
                      <c:pt idx="5">
                        <c:v>60</c:v>
                      </c:pt>
                    </c:numCache>
                  </c:numRef>
                </c:yVal>
                <c:smooth val="0"/>
                <c:extLst xmlns:c15="http://schemas.microsoft.com/office/drawing/2012/chart">
                  <c:ext xmlns:c16="http://schemas.microsoft.com/office/drawing/2014/chart" uri="{C3380CC4-5D6E-409C-BE32-E72D297353CC}">
                    <c16:uniqueId val="{00000015-4476-46EE-9FD0-AEA3EAE4ECDC}"/>
                  </c:ext>
                </c:extLst>
              </c15:ser>
            </c15:filteredScatterSeries>
            <c15:filteredScatterSeries>
              <c15:ser>
                <c:idx val="22"/>
                <c:order val="22"/>
                <c:tx>
                  <c:strRef>
                    <c:extLst xmlns:c15="http://schemas.microsoft.com/office/drawing/2012/chart">
                      <c:ext xmlns:c15="http://schemas.microsoft.com/office/drawing/2012/chart" uri="{02D57815-91ED-43cb-92C2-25804820EDAC}">
                        <c15:formulaRef>
                          <c15:sqref>Sheet3!$D$25</c15:sqref>
                        </c15:formulaRef>
                      </c:ext>
                    </c:extLst>
                    <c:strCache>
                      <c:ptCount val="1"/>
                      <c:pt idx="0">
                        <c:v>Perpetual Deep DLQ</c:v>
                      </c:pt>
                    </c:strCache>
                  </c:strRef>
                </c:tx>
                <c:spPr>
                  <a:ln w="19050" cap="rnd">
                    <a:solidFill>
                      <a:schemeClr val="accent5">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Sheet3!$E$25:$J$25</c15:sqref>
                        </c15:formulaRef>
                      </c:ext>
                    </c:extLst>
                    <c:numCache>
                      <c:formatCode>General</c:formatCode>
                      <c:ptCount val="6"/>
                      <c:pt idx="0">
                        <c:v>0</c:v>
                      </c:pt>
                      <c:pt idx="1">
                        <c:v>30</c:v>
                      </c:pt>
                      <c:pt idx="2">
                        <c:v>60</c:v>
                      </c:pt>
                      <c:pt idx="3">
                        <c:v>90</c:v>
                      </c:pt>
                      <c:pt idx="4">
                        <c:v>60</c:v>
                      </c:pt>
                      <c:pt idx="5">
                        <c:v>90</c:v>
                      </c:pt>
                    </c:numCache>
                  </c:numRef>
                </c:yVal>
                <c:smooth val="0"/>
                <c:extLst xmlns:c15="http://schemas.microsoft.com/office/drawing/2012/chart">
                  <c:ext xmlns:c16="http://schemas.microsoft.com/office/drawing/2014/chart" uri="{C3380CC4-5D6E-409C-BE32-E72D297353CC}">
                    <c16:uniqueId val="{00000016-4476-46EE-9FD0-AEA3EAE4ECDC}"/>
                  </c:ext>
                </c:extLst>
              </c15:ser>
            </c15:filteredScatterSeries>
            <c15:filteredScatterSeries>
              <c15:ser>
                <c:idx val="23"/>
                <c:order val="23"/>
                <c:tx>
                  <c:strRef>
                    <c:extLst xmlns:c15="http://schemas.microsoft.com/office/drawing/2012/chart">
                      <c:ext xmlns:c15="http://schemas.microsoft.com/office/drawing/2012/chart" uri="{02D57815-91ED-43cb-92C2-25804820EDAC}">
                        <c15:formulaRef>
                          <c15:sqref>Sheet3!$D$26</c15:sqref>
                        </c15:formulaRef>
                      </c:ext>
                    </c:extLst>
                    <c:strCache>
                      <c:ptCount val="1"/>
                      <c:pt idx="0">
                        <c:v>Perpetual Deep DLQ</c:v>
                      </c:pt>
                    </c:strCache>
                  </c:strRef>
                </c:tx>
                <c:spPr>
                  <a:ln w="19050" cap="rnd">
                    <a:solidFill>
                      <a:schemeClr val="accent6">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Sheet3!$E$26:$J$26</c15:sqref>
                        </c15:formulaRef>
                      </c:ext>
                    </c:extLst>
                    <c:numCache>
                      <c:formatCode>General</c:formatCode>
                      <c:ptCount val="6"/>
                      <c:pt idx="0">
                        <c:v>0</c:v>
                      </c:pt>
                      <c:pt idx="1">
                        <c:v>30</c:v>
                      </c:pt>
                      <c:pt idx="2">
                        <c:v>60</c:v>
                      </c:pt>
                      <c:pt idx="3">
                        <c:v>60</c:v>
                      </c:pt>
                      <c:pt idx="4">
                        <c:v>60</c:v>
                      </c:pt>
                      <c:pt idx="5">
                        <c:v>90</c:v>
                      </c:pt>
                    </c:numCache>
                  </c:numRef>
                </c:yVal>
                <c:smooth val="0"/>
                <c:extLst xmlns:c15="http://schemas.microsoft.com/office/drawing/2012/chart">
                  <c:ext xmlns:c16="http://schemas.microsoft.com/office/drawing/2014/chart" uri="{C3380CC4-5D6E-409C-BE32-E72D297353CC}">
                    <c16:uniqueId val="{00000017-4476-46EE-9FD0-AEA3EAE4ECDC}"/>
                  </c:ext>
                </c:extLst>
              </c15:ser>
            </c15:filteredScatterSeries>
            <c15:filteredScatterSeries>
              <c15:ser>
                <c:idx val="24"/>
                <c:order val="24"/>
                <c:tx>
                  <c:strRef>
                    <c:extLst xmlns:c15="http://schemas.microsoft.com/office/drawing/2012/chart">
                      <c:ext xmlns:c15="http://schemas.microsoft.com/office/drawing/2012/chart" uri="{02D57815-91ED-43cb-92C2-25804820EDAC}">
                        <c15:formulaRef>
                          <c15:sqref>Sheet3!$D$27</c15:sqref>
                        </c15:formulaRef>
                      </c:ext>
                    </c:extLst>
                    <c:strCache>
                      <c:ptCount val="1"/>
                      <c:pt idx="0">
                        <c:v>Rolling DLQ</c:v>
                      </c:pt>
                    </c:strCache>
                  </c:strRef>
                </c:tx>
                <c:spPr>
                  <a:ln w="19050" cap="rnd">
                    <a:solidFill>
                      <a:schemeClr val="accent1">
                        <a:lumMod val="60000"/>
                        <a:lumOff val="4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Sheet3!$E$27:$J$27</c15:sqref>
                        </c15:formulaRef>
                      </c:ext>
                    </c:extLst>
                    <c:numCache>
                      <c:formatCode>General</c:formatCode>
                      <c:ptCount val="6"/>
                      <c:pt idx="0">
                        <c:v>0</c:v>
                      </c:pt>
                      <c:pt idx="1">
                        <c:v>0</c:v>
                      </c:pt>
                      <c:pt idx="2">
                        <c:v>0</c:v>
                      </c:pt>
                      <c:pt idx="3">
                        <c:v>0</c:v>
                      </c:pt>
                      <c:pt idx="4">
                        <c:v>30</c:v>
                      </c:pt>
                      <c:pt idx="5">
                        <c:v>60</c:v>
                      </c:pt>
                    </c:numCache>
                  </c:numRef>
                </c:yVal>
                <c:smooth val="0"/>
                <c:extLst xmlns:c15="http://schemas.microsoft.com/office/drawing/2012/chart">
                  <c:ext xmlns:c16="http://schemas.microsoft.com/office/drawing/2014/chart" uri="{C3380CC4-5D6E-409C-BE32-E72D297353CC}">
                    <c16:uniqueId val="{00000018-4476-46EE-9FD0-AEA3EAE4ECDC}"/>
                  </c:ext>
                </c:extLst>
              </c15:ser>
            </c15:filteredScatterSeries>
            <c15:filteredScatterSeries>
              <c15:ser>
                <c:idx val="25"/>
                <c:order val="25"/>
                <c:tx>
                  <c:strRef>
                    <c:extLst xmlns:c15="http://schemas.microsoft.com/office/drawing/2012/chart">
                      <c:ext xmlns:c15="http://schemas.microsoft.com/office/drawing/2012/chart" uri="{02D57815-91ED-43cb-92C2-25804820EDAC}">
                        <c15:formulaRef>
                          <c15:sqref>Sheet3!$D$28</c15:sqref>
                        </c15:formulaRef>
                      </c:ext>
                    </c:extLst>
                    <c:strCache>
                      <c:ptCount val="1"/>
                      <c:pt idx="0">
                        <c:v>Rolling DLQ</c:v>
                      </c:pt>
                    </c:strCache>
                  </c:strRef>
                </c:tx>
                <c:spPr>
                  <a:ln w="19050" cap="rnd">
                    <a:solidFill>
                      <a:schemeClr val="accent2">
                        <a:lumMod val="60000"/>
                        <a:lumOff val="4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Sheet3!$E$28:$J$28</c15:sqref>
                        </c15:formulaRef>
                      </c:ext>
                    </c:extLst>
                    <c:numCache>
                      <c:formatCode>General</c:formatCode>
                      <c:ptCount val="6"/>
                      <c:pt idx="0">
                        <c:v>0</c:v>
                      </c:pt>
                      <c:pt idx="1">
                        <c:v>0</c:v>
                      </c:pt>
                      <c:pt idx="2">
                        <c:v>0</c:v>
                      </c:pt>
                      <c:pt idx="3">
                        <c:v>30</c:v>
                      </c:pt>
                      <c:pt idx="4">
                        <c:v>60</c:v>
                      </c:pt>
                      <c:pt idx="5">
                        <c:v>90</c:v>
                      </c:pt>
                    </c:numCache>
                  </c:numRef>
                </c:yVal>
                <c:smooth val="0"/>
                <c:extLst xmlns:c15="http://schemas.microsoft.com/office/drawing/2012/chart">
                  <c:ext xmlns:c16="http://schemas.microsoft.com/office/drawing/2014/chart" uri="{C3380CC4-5D6E-409C-BE32-E72D297353CC}">
                    <c16:uniqueId val="{00000019-4476-46EE-9FD0-AEA3EAE4ECDC}"/>
                  </c:ext>
                </c:extLst>
              </c15:ser>
            </c15:filteredScatterSeries>
          </c:ext>
        </c:extLst>
      </c:scatterChart>
      <c:valAx>
        <c:axId val="471988392"/>
        <c:scaling>
          <c:orientation val="minMax"/>
          <c:max val="6"/>
          <c:min val="1"/>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h-TH"/>
          </a:p>
        </c:txPr>
        <c:crossAx val="471990360"/>
        <c:crosses val="autoZero"/>
        <c:crossBetween val="midCat"/>
        <c:majorUnit val="1"/>
      </c:valAx>
      <c:valAx>
        <c:axId val="471990360"/>
        <c:scaling>
          <c:orientation val="minMax"/>
          <c:max val="9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DPD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th-TH"/>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h-TH"/>
          </a:p>
        </c:txPr>
        <c:crossAx val="471988392"/>
        <c:crosses val="autoZero"/>
        <c:crossBetween val="midCat"/>
        <c:majorUnit val="30"/>
      </c:valAx>
      <c:spPr>
        <a:noFill/>
        <a:ln>
          <a:noFill/>
        </a:ln>
        <a:effectLst/>
      </c:spPr>
    </c:plotArea>
    <c:plotVisOnly val="1"/>
    <c:dispBlanksAs val="gap"/>
    <c:showDLblsOverMax val="0"/>
  </c:chart>
  <c:spPr>
    <a:solidFill>
      <a:schemeClr val="bg1"/>
    </a:solidFill>
    <a:ln>
      <a:noFill/>
    </a:ln>
    <a:effectLst/>
  </c:spPr>
  <c:txPr>
    <a:bodyPr/>
    <a:lstStyle/>
    <a:p>
      <a:pPr>
        <a:defRPr/>
      </a:pPr>
      <a:endParaRPr lang="th-TH"/>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4561111111111111"/>
          <c:y val="5.502990680446964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th-TH"/>
        </a:p>
      </c:txPr>
    </c:title>
    <c:autoTitleDeleted val="0"/>
    <c:plotArea>
      <c:layout/>
      <c:scatterChart>
        <c:scatterStyle val="lineMarker"/>
        <c:varyColors val="0"/>
        <c:ser>
          <c:idx val="9"/>
          <c:order val="9"/>
          <c:tx>
            <c:strRef>
              <c:f>Sheet3!$D$12</c:f>
              <c:strCache>
                <c:ptCount val="1"/>
                <c:pt idx="0">
                  <c:v>Cured Deep DLQ</c:v>
                </c:pt>
              </c:strCache>
              <c:extLst xmlns:c15="http://schemas.microsoft.com/office/drawing/2012/chart"/>
            </c:strRef>
          </c:tx>
          <c:spPr>
            <a:ln w="38100" cap="rnd">
              <a:solidFill>
                <a:schemeClr val="accent4">
                  <a:lumMod val="60000"/>
                </a:schemeClr>
              </a:solidFill>
              <a:round/>
            </a:ln>
            <a:effectLst/>
          </c:spPr>
          <c:marker>
            <c:symbol val="none"/>
          </c:marker>
          <c:xVal>
            <c:strRef>
              <c:f>Sheet3!$E$2:$J$2</c:f>
              <c:strCache>
                <c:ptCount val="6"/>
                <c:pt idx="0">
                  <c:v>Month_1</c:v>
                </c:pt>
                <c:pt idx="1">
                  <c:v>Month_2</c:v>
                </c:pt>
                <c:pt idx="2">
                  <c:v>Month_3</c:v>
                </c:pt>
                <c:pt idx="3">
                  <c:v>Month_4</c:v>
                </c:pt>
                <c:pt idx="4">
                  <c:v>Month_5</c:v>
                </c:pt>
                <c:pt idx="5">
                  <c:v>Month_6</c:v>
                </c:pt>
              </c:strCache>
              <c:extLst xmlns:c15="http://schemas.microsoft.com/office/drawing/2012/chart"/>
            </c:strRef>
          </c:xVal>
          <c:yVal>
            <c:numRef>
              <c:f>Sheet3!$E$12:$J$12</c:f>
              <c:numCache>
                <c:formatCode>General</c:formatCode>
                <c:ptCount val="6"/>
                <c:pt idx="0">
                  <c:v>0</c:v>
                </c:pt>
                <c:pt idx="1">
                  <c:v>0</c:v>
                </c:pt>
                <c:pt idx="2">
                  <c:v>30</c:v>
                </c:pt>
                <c:pt idx="3">
                  <c:v>60</c:v>
                </c:pt>
                <c:pt idx="4">
                  <c:v>90</c:v>
                </c:pt>
                <c:pt idx="5">
                  <c:v>0</c:v>
                </c:pt>
              </c:numCache>
              <c:extLst xmlns:c15="http://schemas.microsoft.com/office/drawing/2012/chart"/>
            </c:numRef>
          </c:yVal>
          <c:smooth val="0"/>
          <c:extLst>
            <c:ext xmlns:c16="http://schemas.microsoft.com/office/drawing/2014/chart" uri="{C3380CC4-5D6E-409C-BE32-E72D297353CC}">
              <c16:uniqueId val="{00000000-ECED-4492-AC96-1003F98C66A7}"/>
            </c:ext>
          </c:extLst>
        </c:ser>
        <c:dLbls>
          <c:showLegendKey val="0"/>
          <c:showVal val="0"/>
          <c:showCatName val="0"/>
          <c:showSerName val="0"/>
          <c:showPercent val="0"/>
          <c:showBubbleSize val="0"/>
        </c:dLbls>
        <c:axId val="471988392"/>
        <c:axId val="471990360"/>
        <c:extLst>
          <c:ext xmlns:c15="http://schemas.microsoft.com/office/drawing/2012/chart" uri="{02D57815-91ED-43cb-92C2-25804820EDAC}">
            <c15:filteredScatterSeries>
              <c15:ser>
                <c:idx val="0"/>
                <c:order val="0"/>
                <c:tx>
                  <c:strRef>
                    <c:extLst>
                      <c:ext uri="{02D57815-91ED-43cb-92C2-25804820EDAC}">
                        <c15:formulaRef>
                          <c15:sqref>Sheet3!$D$3</c15:sqref>
                        </c15:formulaRef>
                      </c:ext>
                    </c:extLst>
                    <c:strCache>
                      <c:ptCount val="1"/>
                      <c:pt idx="0">
                        <c:v>Clean</c:v>
                      </c:pt>
                    </c:strCache>
                  </c:strRef>
                </c:tx>
                <c:spPr>
                  <a:ln w="19050" cap="rnd">
                    <a:solidFill>
                      <a:schemeClr val="accent1"/>
                    </a:solidFill>
                    <a:round/>
                  </a:ln>
                  <a:effectLst/>
                </c:spPr>
                <c:marker>
                  <c:symbol val="none"/>
                </c:marker>
                <c:xVal>
                  <c:strRef>
                    <c:extLst>
                      <c:ex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c:ext uri="{02D57815-91ED-43cb-92C2-25804820EDAC}">
                        <c15:formulaRef>
                          <c15:sqref>Sheet3!$E$3:$J$3</c15:sqref>
                        </c15:formulaRef>
                      </c:ext>
                    </c:extLst>
                    <c:numCache>
                      <c:formatCode>General</c:formatCode>
                      <c:ptCount val="6"/>
                      <c:pt idx="0">
                        <c:v>0</c:v>
                      </c:pt>
                      <c:pt idx="1">
                        <c:v>0</c:v>
                      </c:pt>
                      <c:pt idx="2">
                        <c:v>0</c:v>
                      </c:pt>
                      <c:pt idx="3">
                        <c:v>0</c:v>
                      </c:pt>
                      <c:pt idx="4">
                        <c:v>0</c:v>
                      </c:pt>
                      <c:pt idx="5">
                        <c:v>0</c:v>
                      </c:pt>
                    </c:numCache>
                  </c:numRef>
                </c:yVal>
                <c:smooth val="0"/>
                <c:extLst>
                  <c:ext xmlns:c16="http://schemas.microsoft.com/office/drawing/2014/chart" uri="{C3380CC4-5D6E-409C-BE32-E72D297353CC}">
                    <c16:uniqueId val="{00000001-ECED-4492-AC96-1003F98C66A7}"/>
                  </c:ext>
                </c:extLst>
              </c15:ser>
            </c15:filteredScatterSeries>
            <c15:filteredScatterSeries>
              <c15:ser>
                <c:idx val="1"/>
                <c:order val="1"/>
                <c:tx>
                  <c:strRef>
                    <c:extLst xmlns:c15="http://schemas.microsoft.com/office/drawing/2012/chart">
                      <c:ext xmlns:c15="http://schemas.microsoft.com/office/drawing/2012/chart" uri="{02D57815-91ED-43cb-92C2-25804820EDAC}">
                        <c15:formulaRef>
                          <c15:sqref>Sheet3!$D$4</c15:sqref>
                        </c15:formulaRef>
                      </c:ext>
                    </c:extLst>
                    <c:strCache>
                      <c:ptCount val="1"/>
                      <c:pt idx="0">
                        <c:v>Forgetful DLQ</c:v>
                      </c:pt>
                    </c:strCache>
                  </c:strRef>
                </c:tx>
                <c:spPr>
                  <a:ln w="19050" cap="rnd">
                    <a:solidFill>
                      <a:schemeClr val="accent2"/>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Sheet3!$E$4:$J$4</c15:sqref>
                        </c15:formulaRef>
                      </c:ext>
                    </c:extLst>
                    <c:numCache>
                      <c:formatCode>General</c:formatCode>
                      <c:ptCount val="6"/>
                      <c:pt idx="0">
                        <c:v>0</c:v>
                      </c:pt>
                      <c:pt idx="1">
                        <c:v>30</c:v>
                      </c:pt>
                      <c:pt idx="2">
                        <c:v>0</c:v>
                      </c:pt>
                      <c:pt idx="3">
                        <c:v>0</c:v>
                      </c:pt>
                      <c:pt idx="4">
                        <c:v>30</c:v>
                      </c:pt>
                      <c:pt idx="5">
                        <c:v>0</c:v>
                      </c:pt>
                    </c:numCache>
                  </c:numRef>
                </c:yVal>
                <c:smooth val="0"/>
                <c:extLst xmlns:c15="http://schemas.microsoft.com/office/drawing/2012/chart">
                  <c:ext xmlns:c16="http://schemas.microsoft.com/office/drawing/2014/chart" uri="{C3380CC4-5D6E-409C-BE32-E72D297353CC}">
                    <c16:uniqueId val="{00000002-ECED-4492-AC96-1003F98C66A7}"/>
                  </c:ext>
                </c:extLst>
              </c15:ser>
            </c15:filteredScatterSeries>
            <c15:filteredScatterSeries>
              <c15:ser>
                <c:idx val="2"/>
                <c:order val="2"/>
                <c:tx>
                  <c:strRef>
                    <c:extLst xmlns:c15="http://schemas.microsoft.com/office/drawing/2012/chart">
                      <c:ext xmlns:c15="http://schemas.microsoft.com/office/drawing/2012/chart" uri="{02D57815-91ED-43cb-92C2-25804820EDAC}">
                        <c15:formulaRef>
                          <c15:sqref>Sheet3!$D$5</c15:sqref>
                        </c15:formulaRef>
                      </c:ext>
                    </c:extLst>
                    <c:strCache>
                      <c:ptCount val="1"/>
                      <c:pt idx="0">
                        <c:v>Forgetful DLQ</c:v>
                      </c:pt>
                    </c:strCache>
                  </c:strRef>
                </c:tx>
                <c:spPr>
                  <a:ln w="19050" cap="rnd">
                    <a:solidFill>
                      <a:schemeClr val="accent3"/>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Sheet3!$E$5:$J$5</c15:sqref>
                        </c15:formulaRef>
                      </c:ext>
                    </c:extLst>
                    <c:numCache>
                      <c:formatCode>General</c:formatCode>
                      <c:ptCount val="6"/>
                      <c:pt idx="0">
                        <c:v>0</c:v>
                      </c:pt>
                      <c:pt idx="1">
                        <c:v>0</c:v>
                      </c:pt>
                      <c:pt idx="2">
                        <c:v>0</c:v>
                      </c:pt>
                      <c:pt idx="3">
                        <c:v>0</c:v>
                      </c:pt>
                      <c:pt idx="4">
                        <c:v>30</c:v>
                      </c:pt>
                      <c:pt idx="5">
                        <c:v>0</c:v>
                      </c:pt>
                    </c:numCache>
                  </c:numRef>
                </c:yVal>
                <c:smooth val="0"/>
                <c:extLst xmlns:c15="http://schemas.microsoft.com/office/drawing/2012/chart">
                  <c:ext xmlns:c16="http://schemas.microsoft.com/office/drawing/2014/chart" uri="{C3380CC4-5D6E-409C-BE32-E72D297353CC}">
                    <c16:uniqueId val="{00000003-ECED-4492-AC96-1003F98C66A7}"/>
                  </c:ext>
                </c:extLst>
              </c15:ser>
            </c15:filteredScatterSeries>
            <c15:filteredScatterSeries>
              <c15:ser>
                <c:idx val="3"/>
                <c:order val="3"/>
                <c:tx>
                  <c:strRef>
                    <c:extLst xmlns:c15="http://schemas.microsoft.com/office/drawing/2012/chart">
                      <c:ext xmlns:c15="http://schemas.microsoft.com/office/drawing/2012/chart" uri="{02D57815-91ED-43cb-92C2-25804820EDAC}">
                        <c15:formulaRef>
                          <c15:sqref>Sheet3!$D$6</c15:sqref>
                        </c15:formulaRef>
                      </c:ext>
                    </c:extLst>
                    <c:strCache>
                      <c:ptCount val="1"/>
                      <c:pt idx="0">
                        <c:v>Forgetful DLQ</c:v>
                      </c:pt>
                    </c:strCache>
                  </c:strRef>
                </c:tx>
                <c:spPr>
                  <a:ln w="19050" cap="rnd">
                    <a:solidFill>
                      <a:schemeClr val="accent4"/>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Sheet3!$E$6:$J$6</c15:sqref>
                        </c15:formulaRef>
                      </c:ext>
                    </c:extLst>
                    <c:numCache>
                      <c:formatCode>General</c:formatCode>
                      <c:ptCount val="6"/>
                      <c:pt idx="0">
                        <c:v>0</c:v>
                      </c:pt>
                      <c:pt idx="1">
                        <c:v>0</c:v>
                      </c:pt>
                      <c:pt idx="2">
                        <c:v>30</c:v>
                      </c:pt>
                      <c:pt idx="3">
                        <c:v>0</c:v>
                      </c:pt>
                      <c:pt idx="4">
                        <c:v>0</c:v>
                      </c:pt>
                      <c:pt idx="5">
                        <c:v>30</c:v>
                      </c:pt>
                    </c:numCache>
                  </c:numRef>
                </c:yVal>
                <c:smooth val="0"/>
                <c:extLst xmlns:c15="http://schemas.microsoft.com/office/drawing/2012/chart">
                  <c:ext xmlns:c16="http://schemas.microsoft.com/office/drawing/2014/chart" uri="{C3380CC4-5D6E-409C-BE32-E72D297353CC}">
                    <c16:uniqueId val="{00000004-ECED-4492-AC96-1003F98C66A7}"/>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Sheet3!$D$7</c15:sqref>
                        </c15:formulaRef>
                      </c:ext>
                    </c:extLst>
                    <c:strCache>
                      <c:ptCount val="1"/>
                      <c:pt idx="0">
                        <c:v>Forgetful DLQ</c:v>
                      </c:pt>
                    </c:strCache>
                  </c:strRef>
                </c:tx>
                <c:spPr>
                  <a:ln w="19050" cap="rnd">
                    <a:solidFill>
                      <a:schemeClr val="accent5"/>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Sheet3!$E$7:$J$7</c15:sqref>
                        </c15:formulaRef>
                      </c:ext>
                    </c:extLst>
                    <c:numCache>
                      <c:formatCode>General</c:formatCode>
                      <c:ptCount val="6"/>
                      <c:pt idx="0">
                        <c:v>30</c:v>
                      </c:pt>
                      <c:pt idx="1">
                        <c:v>0</c:v>
                      </c:pt>
                      <c:pt idx="2">
                        <c:v>30</c:v>
                      </c:pt>
                      <c:pt idx="3">
                        <c:v>0</c:v>
                      </c:pt>
                      <c:pt idx="4">
                        <c:v>0</c:v>
                      </c:pt>
                      <c:pt idx="5">
                        <c:v>30</c:v>
                      </c:pt>
                    </c:numCache>
                  </c:numRef>
                </c:yVal>
                <c:smooth val="0"/>
                <c:extLst xmlns:c15="http://schemas.microsoft.com/office/drawing/2012/chart">
                  <c:ext xmlns:c16="http://schemas.microsoft.com/office/drawing/2014/chart" uri="{C3380CC4-5D6E-409C-BE32-E72D297353CC}">
                    <c16:uniqueId val="{00000005-ECED-4492-AC96-1003F98C66A7}"/>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Sheet3!$D$8</c15:sqref>
                        </c15:formulaRef>
                      </c:ext>
                    </c:extLst>
                    <c:strCache>
                      <c:ptCount val="1"/>
                      <c:pt idx="0">
                        <c:v>Cured Early DLQ</c:v>
                      </c:pt>
                    </c:strCache>
                  </c:strRef>
                </c:tx>
                <c:spPr>
                  <a:ln w="19050" cap="rnd">
                    <a:solidFill>
                      <a:schemeClr val="accent6"/>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Sheet3!$E$8:$J$8</c15:sqref>
                        </c15:formulaRef>
                      </c:ext>
                    </c:extLst>
                    <c:numCache>
                      <c:formatCode>General</c:formatCode>
                      <c:ptCount val="6"/>
                      <c:pt idx="0">
                        <c:v>0</c:v>
                      </c:pt>
                      <c:pt idx="1">
                        <c:v>30</c:v>
                      </c:pt>
                      <c:pt idx="2">
                        <c:v>30</c:v>
                      </c:pt>
                      <c:pt idx="3">
                        <c:v>0</c:v>
                      </c:pt>
                      <c:pt idx="4">
                        <c:v>30</c:v>
                      </c:pt>
                      <c:pt idx="5">
                        <c:v>0</c:v>
                      </c:pt>
                    </c:numCache>
                  </c:numRef>
                </c:yVal>
                <c:smooth val="0"/>
                <c:extLst xmlns:c15="http://schemas.microsoft.com/office/drawing/2012/chart">
                  <c:ext xmlns:c16="http://schemas.microsoft.com/office/drawing/2014/chart" uri="{C3380CC4-5D6E-409C-BE32-E72D297353CC}">
                    <c16:uniqueId val="{00000006-ECED-4492-AC96-1003F98C66A7}"/>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Sheet3!$D$9</c15:sqref>
                        </c15:formulaRef>
                      </c:ext>
                    </c:extLst>
                    <c:strCache>
                      <c:ptCount val="1"/>
                      <c:pt idx="0">
                        <c:v>Cured Early DLQ</c:v>
                      </c:pt>
                    </c:strCache>
                  </c:strRef>
                </c:tx>
                <c:spPr>
                  <a:ln w="19050" cap="rnd">
                    <a:solidFill>
                      <a:schemeClr val="accent1">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Sheet3!$E$9:$J$9</c15:sqref>
                        </c15:formulaRef>
                      </c:ext>
                    </c:extLst>
                    <c:numCache>
                      <c:formatCode>General</c:formatCode>
                      <c:ptCount val="6"/>
                      <c:pt idx="0">
                        <c:v>0</c:v>
                      </c:pt>
                      <c:pt idx="1">
                        <c:v>30</c:v>
                      </c:pt>
                      <c:pt idx="2">
                        <c:v>30</c:v>
                      </c:pt>
                      <c:pt idx="3">
                        <c:v>30</c:v>
                      </c:pt>
                      <c:pt idx="4">
                        <c:v>30</c:v>
                      </c:pt>
                      <c:pt idx="5">
                        <c:v>0</c:v>
                      </c:pt>
                    </c:numCache>
                  </c:numRef>
                </c:yVal>
                <c:smooth val="0"/>
                <c:extLst xmlns:c15="http://schemas.microsoft.com/office/drawing/2012/chart">
                  <c:ext xmlns:c16="http://schemas.microsoft.com/office/drawing/2014/chart" uri="{C3380CC4-5D6E-409C-BE32-E72D297353CC}">
                    <c16:uniqueId val="{00000007-ECED-4492-AC96-1003F98C66A7}"/>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Sheet3!$D$10</c15:sqref>
                        </c15:formulaRef>
                      </c:ext>
                    </c:extLst>
                    <c:strCache>
                      <c:ptCount val="1"/>
                      <c:pt idx="0">
                        <c:v>Cured Deep DLQ</c:v>
                      </c:pt>
                    </c:strCache>
                  </c:strRef>
                </c:tx>
                <c:spPr>
                  <a:ln w="19050" cap="rnd">
                    <a:solidFill>
                      <a:schemeClr val="accent2">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Sheet3!$E$10:$J$10</c15:sqref>
                        </c15:formulaRef>
                      </c:ext>
                    </c:extLst>
                    <c:numCache>
                      <c:formatCode>General</c:formatCode>
                      <c:ptCount val="6"/>
                      <c:pt idx="0">
                        <c:v>0</c:v>
                      </c:pt>
                      <c:pt idx="1">
                        <c:v>0</c:v>
                      </c:pt>
                      <c:pt idx="2">
                        <c:v>30</c:v>
                      </c:pt>
                      <c:pt idx="3">
                        <c:v>60</c:v>
                      </c:pt>
                      <c:pt idx="4">
                        <c:v>0</c:v>
                      </c:pt>
                      <c:pt idx="5">
                        <c:v>0</c:v>
                      </c:pt>
                    </c:numCache>
                  </c:numRef>
                </c:yVal>
                <c:smooth val="0"/>
                <c:extLst xmlns:c15="http://schemas.microsoft.com/office/drawing/2012/chart">
                  <c:ext xmlns:c16="http://schemas.microsoft.com/office/drawing/2014/chart" uri="{C3380CC4-5D6E-409C-BE32-E72D297353CC}">
                    <c16:uniqueId val="{00000008-ECED-4492-AC96-1003F98C66A7}"/>
                  </c:ext>
                </c:extLst>
              </c15:ser>
            </c15:filteredScatterSeries>
            <c15:filteredScatterSeries>
              <c15:ser>
                <c:idx val="8"/>
                <c:order val="8"/>
                <c:tx>
                  <c:strRef>
                    <c:extLst xmlns:c15="http://schemas.microsoft.com/office/drawing/2012/chart">
                      <c:ext xmlns:c15="http://schemas.microsoft.com/office/drawing/2012/chart" uri="{02D57815-91ED-43cb-92C2-25804820EDAC}">
                        <c15:formulaRef>
                          <c15:sqref>Sheet3!$D$11</c15:sqref>
                        </c15:formulaRef>
                      </c:ext>
                    </c:extLst>
                    <c:strCache>
                      <c:ptCount val="1"/>
                      <c:pt idx="0">
                        <c:v>Cured Deep DLQ</c:v>
                      </c:pt>
                    </c:strCache>
                  </c:strRef>
                </c:tx>
                <c:spPr>
                  <a:ln w="19050" cap="rnd">
                    <a:solidFill>
                      <a:schemeClr val="accent3">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Sheet3!$E$11:$J$11</c15:sqref>
                        </c15:formulaRef>
                      </c:ext>
                    </c:extLst>
                    <c:numCache>
                      <c:formatCode>General</c:formatCode>
                      <c:ptCount val="6"/>
                      <c:pt idx="0">
                        <c:v>0</c:v>
                      </c:pt>
                      <c:pt idx="1">
                        <c:v>0</c:v>
                      </c:pt>
                      <c:pt idx="2">
                        <c:v>30</c:v>
                      </c:pt>
                      <c:pt idx="3">
                        <c:v>60</c:v>
                      </c:pt>
                      <c:pt idx="4">
                        <c:v>30</c:v>
                      </c:pt>
                      <c:pt idx="5">
                        <c:v>0</c:v>
                      </c:pt>
                    </c:numCache>
                  </c:numRef>
                </c:yVal>
                <c:smooth val="0"/>
                <c:extLst xmlns:c15="http://schemas.microsoft.com/office/drawing/2012/chart">
                  <c:ext xmlns:c16="http://schemas.microsoft.com/office/drawing/2014/chart" uri="{C3380CC4-5D6E-409C-BE32-E72D297353CC}">
                    <c16:uniqueId val="{00000009-ECED-4492-AC96-1003F98C66A7}"/>
                  </c:ext>
                </c:extLst>
              </c15:ser>
            </c15:filteredScatterSeries>
            <c15:filteredScatterSeries>
              <c15:ser>
                <c:idx val="10"/>
                <c:order val="10"/>
                <c:tx>
                  <c:strRef>
                    <c:extLst xmlns:c15="http://schemas.microsoft.com/office/drawing/2012/chart">
                      <c:ext xmlns:c15="http://schemas.microsoft.com/office/drawing/2012/chart" uri="{02D57815-91ED-43cb-92C2-25804820EDAC}">
                        <c15:formulaRef>
                          <c15:sqref>Sheet3!$D$13</c15:sqref>
                        </c15:formulaRef>
                      </c:ext>
                    </c:extLst>
                    <c:strCache>
                      <c:ptCount val="1"/>
                      <c:pt idx="0">
                        <c:v>Cured Deep DLQ</c:v>
                      </c:pt>
                    </c:strCache>
                  </c:strRef>
                </c:tx>
                <c:spPr>
                  <a:ln w="19050" cap="rnd">
                    <a:solidFill>
                      <a:schemeClr val="accent5">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Sheet3!$E$13:$J$13</c15:sqref>
                        </c15:formulaRef>
                      </c:ext>
                    </c:extLst>
                    <c:numCache>
                      <c:formatCode>General</c:formatCode>
                      <c:ptCount val="6"/>
                      <c:pt idx="0">
                        <c:v>0</c:v>
                      </c:pt>
                      <c:pt idx="1">
                        <c:v>30</c:v>
                      </c:pt>
                      <c:pt idx="2">
                        <c:v>60</c:v>
                      </c:pt>
                      <c:pt idx="3">
                        <c:v>90</c:v>
                      </c:pt>
                      <c:pt idx="4">
                        <c:v>60</c:v>
                      </c:pt>
                      <c:pt idx="5">
                        <c:v>0</c:v>
                      </c:pt>
                    </c:numCache>
                  </c:numRef>
                </c:yVal>
                <c:smooth val="0"/>
                <c:extLst xmlns:c15="http://schemas.microsoft.com/office/drawing/2012/chart">
                  <c:ext xmlns:c16="http://schemas.microsoft.com/office/drawing/2014/chart" uri="{C3380CC4-5D6E-409C-BE32-E72D297353CC}">
                    <c16:uniqueId val="{0000000A-ECED-4492-AC96-1003F98C66A7}"/>
                  </c:ext>
                </c:extLst>
              </c15:ser>
            </c15:filteredScatterSeries>
            <c15:filteredScatterSeries>
              <c15:ser>
                <c:idx val="11"/>
                <c:order val="11"/>
                <c:tx>
                  <c:strRef>
                    <c:extLst xmlns:c15="http://schemas.microsoft.com/office/drawing/2012/chart">
                      <c:ext xmlns:c15="http://schemas.microsoft.com/office/drawing/2012/chart" uri="{02D57815-91ED-43cb-92C2-25804820EDAC}">
                        <c15:formulaRef>
                          <c15:sqref>Sheet3!$D$14</c15:sqref>
                        </c15:formulaRef>
                      </c:ext>
                    </c:extLst>
                    <c:strCache>
                      <c:ptCount val="1"/>
                      <c:pt idx="0">
                        <c:v>Perpetual Early DLQ</c:v>
                      </c:pt>
                    </c:strCache>
                  </c:strRef>
                </c:tx>
                <c:spPr>
                  <a:ln w="19050" cap="rnd">
                    <a:solidFill>
                      <a:schemeClr val="accent6">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Sheet3!$E$14:$J$14</c15:sqref>
                        </c15:formulaRef>
                      </c:ext>
                    </c:extLst>
                    <c:numCache>
                      <c:formatCode>General</c:formatCode>
                      <c:ptCount val="6"/>
                      <c:pt idx="0">
                        <c:v>30</c:v>
                      </c:pt>
                      <c:pt idx="1">
                        <c:v>30</c:v>
                      </c:pt>
                      <c:pt idx="2">
                        <c:v>30</c:v>
                      </c:pt>
                      <c:pt idx="3">
                        <c:v>30</c:v>
                      </c:pt>
                      <c:pt idx="4">
                        <c:v>30</c:v>
                      </c:pt>
                      <c:pt idx="5">
                        <c:v>30</c:v>
                      </c:pt>
                    </c:numCache>
                  </c:numRef>
                </c:yVal>
                <c:smooth val="0"/>
                <c:extLst xmlns:c15="http://schemas.microsoft.com/office/drawing/2012/chart">
                  <c:ext xmlns:c16="http://schemas.microsoft.com/office/drawing/2014/chart" uri="{C3380CC4-5D6E-409C-BE32-E72D297353CC}">
                    <c16:uniqueId val="{0000000B-ECED-4492-AC96-1003F98C66A7}"/>
                  </c:ext>
                </c:extLst>
              </c15:ser>
            </c15:filteredScatterSeries>
            <c15:filteredScatterSeries>
              <c15:ser>
                <c:idx val="12"/>
                <c:order val="12"/>
                <c:tx>
                  <c:strRef>
                    <c:extLst xmlns:c15="http://schemas.microsoft.com/office/drawing/2012/chart">
                      <c:ext xmlns:c15="http://schemas.microsoft.com/office/drawing/2012/chart" uri="{02D57815-91ED-43cb-92C2-25804820EDAC}">
                        <c15:formulaRef>
                          <c15:sqref>Sheet3!$D$15</c15:sqref>
                        </c15:formulaRef>
                      </c:ext>
                    </c:extLst>
                    <c:strCache>
                      <c:ptCount val="1"/>
                      <c:pt idx="0">
                        <c:v>Perpetual Early DLQ</c:v>
                      </c:pt>
                    </c:strCache>
                  </c:strRef>
                </c:tx>
                <c:spPr>
                  <a:ln w="19050" cap="rnd">
                    <a:solidFill>
                      <a:schemeClr val="accent1">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Sheet3!$E$15:$J$15</c15:sqref>
                        </c15:formulaRef>
                      </c:ext>
                    </c:extLst>
                    <c:numCache>
                      <c:formatCode>General</c:formatCode>
                      <c:ptCount val="6"/>
                      <c:pt idx="0">
                        <c:v>30</c:v>
                      </c:pt>
                      <c:pt idx="1">
                        <c:v>30</c:v>
                      </c:pt>
                      <c:pt idx="2">
                        <c:v>0</c:v>
                      </c:pt>
                      <c:pt idx="3">
                        <c:v>30</c:v>
                      </c:pt>
                      <c:pt idx="4">
                        <c:v>30</c:v>
                      </c:pt>
                      <c:pt idx="5">
                        <c:v>30</c:v>
                      </c:pt>
                    </c:numCache>
                  </c:numRef>
                </c:yVal>
                <c:smooth val="0"/>
                <c:extLst xmlns:c15="http://schemas.microsoft.com/office/drawing/2012/chart">
                  <c:ext xmlns:c16="http://schemas.microsoft.com/office/drawing/2014/chart" uri="{C3380CC4-5D6E-409C-BE32-E72D297353CC}">
                    <c16:uniqueId val="{0000000C-ECED-4492-AC96-1003F98C66A7}"/>
                  </c:ext>
                </c:extLst>
              </c15:ser>
            </c15:filteredScatterSeries>
            <c15:filteredScatterSeries>
              <c15:ser>
                <c:idx val="13"/>
                <c:order val="13"/>
                <c:tx>
                  <c:strRef>
                    <c:extLst xmlns:c15="http://schemas.microsoft.com/office/drawing/2012/chart">
                      <c:ext xmlns:c15="http://schemas.microsoft.com/office/drawing/2012/chart" uri="{02D57815-91ED-43cb-92C2-25804820EDAC}">
                        <c15:formulaRef>
                          <c15:sqref>Sheet3!$D$16</c15:sqref>
                        </c15:formulaRef>
                      </c:ext>
                    </c:extLst>
                    <c:strCache>
                      <c:ptCount val="1"/>
                      <c:pt idx="0">
                        <c:v>Early DLQ</c:v>
                      </c:pt>
                    </c:strCache>
                  </c:strRef>
                </c:tx>
                <c:spPr>
                  <a:ln w="19050" cap="rnd">
                    <a:solidFill>
                      <a:schemeClr val="accent2">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Sheet3!$E$16:$J$16</c15:sqref>
                        </c15:formulaRef>
                      </c:ext>
                    </c:extLst>
                    <c:numCache>
                      <c:formatCode>General</c:formatCode>
                      <c:ptCount val="6"/>
                      <c:pt idx="0">
                        <c:v>0</c:v>
                      </c:pt>
                      <c:pt idx="1">
                        <c:v>0</c:v>
                      </c:pt>
                      <c:pt idx="2">
                        <c:v>0</c:v>
                      </c:pt>
                      <c:pt idx="3">
                        <c:v>0</c:v>
                      </c:pt>
                      <c:pt idx="4">
                        <c:v>0</c:v>
                      </c:pt>
                      <c:pt idx="5">
                        <c:v>30</c:v>
                      </c:pt>
                    </c:numCache>
                  </c:numRef>
                </c:yVal>
                <c:smooth val="0"/>
                <c:extLst xmlns:c15="http://schemas.microsoft.com/office/drawing/2012/chart">
                  <c:ext xmlns:c16="http://schemas.microsoft.com/office/drawing/2014/chart" uri="{C3380CC4-5D6E-409C-BE32-E72D297353CC}">
                    <c16:uniqueId val="{0000000D-ECED-4492-AC96-1003F98C66A7}"/>
                  </c:ext>
                </c:extLst>
              </c15:ser>
            </c15:filteredScatterSeries>
            <c15:filteredScatterSeries>
              <c15:ser>
                <c:idx val="14"/>
                <c:order val="14"/>
                <c:tx>
                  <c:strRef>
                    <c:extLst xmlns:c15="http://schemas.microsoft.com/office/drawing/2012/chart">
                      <c:ext xmlns:c15="http://schemas.microsoft.com/office/drawing/2012/chart" uri="{02D57815-91ED-43cb-92C2-25804820EDAC}">
                        <c15:formulaRef>
                          <c15:sqref>Sheet3!$D$17</c15:sqref>
                        </c15:formulaRef>
                      </c:ext>
                    </c:extLst>
                    <c:strCache>
                      <c:ptCount val="1"/>
                      <c:pt idx="0">
                        <c:v>Perpetual Deep DLQ</c:v>
                      </c:pt>
                    </c:strCache>
                  </c:strRef>
                </c:tx>
                <c:spPr>
                  <a:ln w="19050" cap="rnd">
                    <a:solidFill>
                      <a:schemeClr val="accent3">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Sheet3!$E$17:$J$17</c15:sqref>
                        </c15:formulaRef>
                      </c:ext>
                    </c:extLst>
                    <c:numCache>
                      <c:formatCode>General</c:formatCode>
                      <c:ptCount val="6"/>
                      <c:pt idx="0">
                        <c:v>0</c:v>
                      </c:pt>
                      <c:pt idx="1">
                        <c:v>30</c:v>
                      </c:pt>
                      <c:pt idx="2">
                        <c:v>60</c:v>
                      </c:pt>
                      <c:pt idx="3">
                        <c:v>60</c:v>
                      </c:pt>
                      <c:pt idx="4">
                        <c:v>30</c:v>
                      </c:pt>
                      <c:pt idx="5">
                        <c:v>30</c:v>
                      </c:pt>
                    </c:numCache>
                  </c:numRef>
                </c:yVal>
                <c:smooth val="0"/>
                <c:extLst xmlns:c15="http://schemas.microsoft.com/office/drawing/2012/chart">
                  <c:ext xmlns:c16="http://schemas.microsoft.com/office/drawing/2014/chart" uri="{C3380CC4-5D6E-409C-BE32-E72D297353CC}">
                    <c16:uniqueId val="{0000000E-ECED-4492-AC96-1003F98C66A7}"/>
                  </c:ext>
                </c:extLst>
              </c15:ser>
            </c15:filteredScatterSeries>
            <c15:filteredScatterSeries>
              <c15:ser>
                <c:idx val="15"/>
                <c:order val="15"/>
                <c:tx>
                  <c:strRef>
                    <c:extLst xmlns:c15="http://schemas.microsoft.com/office/drawing/2012/chart">
                      <c:ext xmlns:c15="http://schemas.microsoft.com/office/drawing/2012/chart" uri="{02D57815-91ED-43cb-92C2-25804820EDAC}">
                        <c15:formulaRef>
                          <c15:sqref>Sheet3!$D$18</c15:sqref>
                        </c15:formulaRef>
                      </c:ext>
                    </c:extLst>
                    <c:strCache>
                      <c:ptCount val="1"/>
                      <c:pt idx="0">
                        <c:v>Perpetual Deep DLQ</c:v>
                      </c:pt>
                    </c:strCache>
                  </c:strRef>
                </c:tx>
                <c:spPr>
                  <a:ln w="19050" cap="rnd">
                    <a:solidFill>
                      <a:schemeClr val="accent4">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Sheet3!$E$18:$J$18</c15:sqref>
                        </c15:formulaRef>
                      </c:ext>
                    </c:extLst>
                    <c:numCache>
                      <c:formatCode>General</c:formatCode>
                      <c:ptCount val="6"/>
                      <c:pt idx="0">
                        <c:v>0</c:v>
                      </c:pt>
                      <c:pt idx="1">
                        <c:v>30</c:v>
                      </c:pt>
                      <c:pt idx="2">
                        <c:v>60</c:v>
                      </c:pt>
                      <c:pt idx="3">
                        <c:v>60</c:v>
                      </c:pt>
                      <c:pt idx="4">
                        <c:v>60</c:v>
                      </c:pt>
                      <c:pt idx="5">
                        <c:v>30</c:v>
                      </c:pt>
                    </c:numCache>
                  </c:numRef>
                </c:yVal>
                <c:smooth val="0"/>
                <c:extLst xmlns:c15="http://schemas.microsoft.com/office/drawing/2012/chart">
                  <c:ext xmlns:c16="http://schemas.microsoft.com/office/drawing/2014/chart" uri="{C3380CC4-5D6E-409C-BE32-E72D297353CC}">
                    <c16:uniqueId val="{0000000F-ECED-4492-AC96-1003F98C66A7}"/>
                  </c:ext>
                </c:extLst>
              </c15:ser>
            </c15:filteredScatterSeries>
            <c15:filteredScatterSeries>
              <c15:ser>
                <c:idx val="16"/>
                <c:order val="16"/>
                <c:tx>
                  <c:strRef>
                    <c:extLst xmlns:c15="http://schemas.microsoft.com/office/drawing/2012/chart">
                      <c:ext xmlns:c15="http://schemas.microsoft.com/office/drawing/2012/chart" uri="{02D57815-91ED-43cb-92C2-25804820EDAC}">
                        <c15:formulaRef>
                          <c15:sqref>Sheet3!$D$19</c15:sqref>
                        </c15:formulaRef>
                      </c:ext>
                    </c:extLst>
                    <c:strCache>
                      <c:ptCount val="1"/>
                      <c:pt idx="0">
                        <c:v>Perpetual Deep DLQ</c:v>
                      </c:pt>
                    </c:strCache>
                  </c:strRef>
                </c:tx>
                <c:spPr>
                  <a:ln w="19050" cap="rnd">
                    <a:solidFill>
                      <a:schemeClr val="accent5">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Sheet3!$E$19:$J$19</c15:sqref>
                        </c15:formulaRef>
                      </c:ext>
                    </c:extLst>
                    <c:numCache>
                      <c:formatCode>General</c:formatCode>
                      <c:ptCount val="6"/>
                      <c:pt idx="0">
                        <c:v>0</c:v>
                      </c:pt>
                      <c:pt idx="1">
                        <c:v>30</c:v>
                      </c:pt>
                      <c:pt idx="2">
                        <c:v>60</c:v>
                      </c:pt>
                      <c:pt idx="3">
                        <c:v>90</c:v>
                      </c:pt>
                      <c:pt idx="4">
                        <c:v>30</c:v>
                      </c:pt>
                      <c:pt idx="5">
                        <c:v>30</c:v>
                      </c:pt>
                    </c:numCache>
                  </c:numRef>
                </c:yVal>
                <c:smooth val="0"/>
                <c:extLst xmlns:c15="http://schemas.microsoft.com/office/drawing/2012/chart">
                  <c:ext xmlns:c16="http://schemas.microsoft.com/office/drawing/2014/chart" uri="{C3380CC4-5D6E-409C-BE32-E72D297353CC}">
                    <c16:uniqueId val="{00000010-ECED-4492-AC96-1003F98C66A7}"/>
                  </c:ext>
                </c:extLst>
              </c15:ser>
            </c15:filteredScatterSeries>
            <c15:filteredScatterSeries>
              <c15:ser>
                <c:idx val="17"/>
                <c:order val="17"/>
                <c:tx>
                  <c:strRef>
                    <c:extLst xmlns:c15="http://schemas.microsoft.com/office/drawing/2012/chart">
                      <c:ext xmlns:c15="http://schemas.microsoft.com/office/drawing/2012/chart" uri="{02D57815-91ED-43cb-92C2-25804820EDAC}">
                        <c15:formulaRef>
                          <c15:sqref>Sheet3!$D$20</c15:sqref>
                        </c15:formulaRef>
                      </c:ext>
                    </c:extLst>
                    <c:strCache>
                      <c:ptCount val="1"/>
                      <c:pt idx="0">
                        <c:v>Perpetual Deep DLQ</c:v>
                      </c:pt>
                    </c:strCache>
                  </c:strRef>
                </c:tx>
                <c:spPr>
                  <a:ln w="19050" cap="rnd">
                    <a:solidFill>
                      <a:schemeClr val="accent6">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Sheet3!$E$20:$J$20</c15:sqref>
                        </c15:formulaRef>
                      </c:ext>
                    </c:extLst>
                    <c:numCache>
                      <c:formatCode>General</c:formatCode>
                      <c:ptCount val="6"/>
                      <c:pt idx="0">
                        <c:v>0</c:v>
                      </c:pt>
                      <c:pt idx="1">
                        <c:v>30</c:v>
                      </c:pt>
                      <c:pt idx="2">
                        <c:v>60</c:v>
                      </c:pt>
                      <c:pt idx="3">
                        <c:v>60</c:v>
                      </c:pt>
                      <c:pt idx="4">
                        <c:v>90</c:v>
                      </c:pt>
                      <c:pt idx="5">
                        <c:v>30</c:v>
                      </c:pt>
                    </c:numCache>
                  </c:numRef>
                </c:yVal>
                <c:smooth val="0"/>
                <c:extLst xmlns:c15="http://schemas.microsoft.com/office/drawing/2012/chart">
                  <c:ext xmlns:c16="http://schemas.microsoft.com/office/drawing/2014/chart" uri="{C3380CC4-5D6E-409C-BE32-E72D297353CC}">
                    <c16:uniqueId val="{00000011-ECED-4492-AC96-1003F98C66A7}"/>
                  </c:ext>
                </c:extLst>
              </c15:ser>
            </c15:filteredScatterSeries>
            <c15:filteredScatterSeries>
              <c15:ser>
                <c:idx val="18"/>
                <c:order val="18"/>
                <c:tx>
                  <c:strRef>
                    <c:extLst xmlns:c15="http://schemas.microsoft.com/office/drawing/2012/chart">
                      <c:ext xmlns:c15="http://schemas.microsoft.com/office/drawing/2012/chart" uri="{02D57815-91ED-43cb-92C2-25804820EDAC}">
                        <c15:formulaRef>
                          <c15:sqref>Sheet3!$D$21</c15:sqref>
                        </c15:formulaRef>
                      </c:ext>
                    </c:extLst>
                    <c:strCache>
                      <c:ptCount val="1"/>
                      <c:pt idx="0">
                        <c:v>Perpetual Deep DLQ</c:v>
                      </c:pt>
                    </c:strCache>
                  </c:strRef>
                </c:tx>
                <c:spPr>
                  <a:ln w="19050" cap="rnd">
                    <a:solidFill>
                      <a:schemeClr val="accent1">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Sheet3!$E$21:$J$21</c15:sqref>
                        </c15:formulaRef>
                      </c:ext>
                    </c:extLst>
                    <c:numCache>
                      <c:formatCode>General</c:formatCode>
                      <c:ptCount val="6"/>
                      <c:pt idx="0">
                        <c:v>0</c:v>
                      </c:pt>
                      <c:pt idx="1">
                        <c:v>30</c:v>
                      </c:pt>
                      <c:pt idx="2">
                        <c:v>60</c:v>
                      </c:pt>
                      <c:pt idx="3">
                        <c:v>60</c:v>
                      </c:pt>
                      <c:pt idx="4">
                        <c:v>30</c:v>
                      </c:pt>
                      <c:pt idx="5">
                        <c:v>60</c:v>
                      </c:pt>
                    </c:numCache>
                  </c:numRef>
                </c:yVal>
                <c:smooth val="0"/>
                <c:extLst xmlns:c15="http://schemas.microsoft.com/office/drawing/2012/chart">
                  <c:ext xmlns:c16="http://schemas.microsoft.com/office/drawing/2014/chart" uri="{C3380CC4-5D6E-409C-BE32-E72D297353CC}">
                    <c16:uniqueId val="{00000012-ECED-4492-AC96-1003F98C66A7}"/>
                  </c:ext>
                </c:extLst>
              </c15:ser>
            </c15:filteredScatterSeries>
            <c15:filteredScatterSeries>
              <c15:ser>
                <c:idx val="19"/>
                <c:order val="19"/>
                <c:tx>
                  <c:strRef>
                    <c:extLst xmlns:c15="http://schemas.microsoft.com/office/drawing/2012/chart">
                      <c:ext xmlns:c15="http://schemas.microsoft.com/office/drawing/2012/chart" uri="{02D57815-91ED-43cb-92C2-25804820EDAC}">
                        <c15:formulaRef>
                          <c15:sqref>Sheet3!$D$22</c15:sqref>
                        </c15:formulaRef>
                      </c:ext>
                    </c:extLst>
                    <c:strCache>
                      <c:ptCount val="1"/>
                      <c:pt idx="0">
                        <c:v>Perpetual Deep DLQ</c:v>
                      </c:pt>
                    </c:strCache>
                  </c:strRef>
                </c:tx>
                <c:spPr>
                  <a:ln w="19050" cap="rnd">
                    <a:solidFill>
                      <a:schemeClr val="accent2">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Sheet3!$E$22:$J$22</c15:sqref>
                        </c15:formulaRef>
                      </c:ext>
                    </c:extLst>
                    <c:numCache>
                      <c:formatCode>General</c:formatCode>
                      <c:ptCount val="6"/>
                      <c:pt idx="0">
                        <c:v>0</c:v>
                      </c:pt>
                      <c:pt idx="1">
                        <c:v>30</c:v>
                      </c:pt>
                      <c:pt idx="2">
                        <c:v>60</c:v>
                      </c:pt>
                      <c:pt idx="3">
                        <c:v>60</c:v>
                      </c:pt>
                      <c:pt idx="4">
                        <c:v>60</c:v>
                      </c:pt>
                      <c:pt idx="5">
                        <c:v>60</c:v>
                      </c:pt>
                    </c:numCache>
                  </c:numRef>
                </c:yVal>
                <c:smooth val="0"/>
                <c:extLst xmlns:c15="http://schemas.microsoft.com/office/drawing/2012/chart">
                  <c:ext xmlns:c16="http://schemas.microsoft.com/office/drawing/2014/chart" uri="{C3380CC4-5D6E-409C-BE32-E72D297353CC}">
                    <c16:uniqueId val="{00000013-ECED-4492-AC96-1003F98C66A7}"/>
                  </c:ext>
                </c:extLst>
              </c15:ser>
            </c15:filteredScatterSeries>
            <c15:filteredScatterSeries>
              <c15:ser>
                <c:idx val="20"/>
                <c:order val="20"/>
                <c:tx>
                  <c:strRef>
                    <c:extLst xmlns:c15="http://schemas.microsoft.com/office/drawing/2012/chart">
                      <c:ext xmlns:c15="http://schemas.microsoft.com/office/drawing/2012/chart" uri="{02D57815-91ED-43cb-92C2-25804820EDAC}">
                        <c15:formulaRef>
                          <c15:sqref>Sheet3!$D$23</c15:sqref>
                        </c15:formulaRef>
                      </c:ext>
                    </c:extLst>
                    <c:strCache>
                      <c:ptCount val="1"/>
                      <c:pt idx="0">
                        <c:v>Perpetual Deep DLQ</c:v>
                      </c:pt>
                    </c:strCache>
                  </c:strRef>
                </c:tx>
                <c:spPr>
                  <a:ln w="19050" cap="rnd">
                    <a:solidFill>
                      <a:schemeClr val="accent3">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Sheet3!$E$23:$J$23</c15:sqref>
                        </c15:formulaRef>
                      </c:ext>
                    </c:extLst>
                    <c:numCache>
                      <c:formatCode>General</c:formatCode>
                      <c:ptCount val="6"/>
                      <c:pt idx="0">
                        <c:v>0</c:v>
                      </c:pt>
                      <c:pt idx="1">
                        <c:v>30</c:v>
                      </c:pt>
                      <c:pt idx="2">
                        <c:v>60</c:v>
                      </c:pt>
                      <c:pt idx="3">
                        <c:v>90</c:v>
                      </c:pt>
                      <c:pt idx="4">
                        <c:v>30</c:v>
                      </c:pt>
                      <c:pt idx="5">
                        <c:v>60</c:v>
                      </c:pt>
                    </c:numCache>
                  </c:numRef>
                </c:yVal>
                <c:smooth val="0"/>
                <c:extLst xmlns:c15="http://schemas.microsoft.com/office/drawing/2012/chart">
                  <c:ext xmlns:c16="http://schemas.microsoft.com/office/drawing/2014/chart" uri="{C3380CC4-5D6E-409C-BE32-E72D297353CC}">
                    <c16:uniqueId val="{00000014-ECED-4492-AC96-1003F98C66A7}"/>
                  </c:ext>
                </c:extLst>
              </c15:ser>
            </c15:filteredScatterSeries>
            <c15:filteredScatterSeries>
              <c15:ser>
                <c:idx val="21"/>
                <c:order val="21"/>
                <c:tx>
                  <c:strRef>
                    <c:extLst xmlns:c15="http://schemas.microsoft.com/office/drawing/2012/chart">
                      <c:ext xmlns:c15="http://schemas.microsoft.com/office/drawing/2012/chart" uri="{02D57815-91ED-43cb-92C2-25804820EDAC}">
                        <c15:formulaRef>
                          <c15:sqref>Sheet3!$D$24</c15:sqref>
                        </c15:formulaRef>
                      </c:ext>
                    </c:extLst>
                    <c:strCache>
                      <c:ptCount val="1"/>
                      <c:pt idx="0">
                        <c:v>Perpetual Deep DLQ</c:v>
                      </c:pt>
                    </c:strCache>
                  </c:strRef>
                </c:tx>
                <c:spPr>
                  <a:ln w="19050" cap="rnd">
                    <a:solidFill>
                      <a:schemeClr val="accent4">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Sheet3!$E$24:$J$24</c15:sqref>
                        </c15:formulaRef>
                      </c:ext>
                    </c:extLst>
                    <c:numCache>
                      <c:formatCode>General</c:formatCode>
                      <c:ptCount val="6"/>
                      <c:pt idx="0">
                        <c:v>0</c:v>
                      </c:pt>
                      <c:pt idx="1">
                        <c:v>30</c:v>
                      </c:pt>
                      <c:pt idx="2">
                        <c:v>60</c:v>
                      </c:pt>
                      <c:pt idx="3">
                        <c:v>60</c:v>
                      </c:pt>
                      <c:pt idx="4">
                        <c:v>90</c:v>
                      </c:pt>
                      <c:pt idx="5">
                        <c:v>60</c:v>
                      </c:pt>
                    </c:numCache>
                  </c:numRef>
                </c:yVal>
                <c:smooth val="0"/>
                <c:extLst xmlns:c15="http://schemas.microsoft.com/office/drawing/2012/chart">
                  <c:ext xmlns:c16="http://schemas.microsoft.com/office/drawing/2014/chart" uri="{C3380CC4-5D6E-409C-BE32-E72D297353CC}">
                    <c16:uniqueId val="{00000015-ECED-4492-AC96-1003F98C66A7}"/>
                  </c:ext>
                </c:extLst>
              </c15:ser>
            </c15:filteredScatterSeries>
            <c15:filteredScatterSeries>
              <c15:ser>
                <c:idx val="22"/>
                <c:order val="22"/>
                <c:tx>
                  <c:strRef>
                    <c:extLst xmlns:c15="http://schemas.microsoft.com/office/drawing/2012/chart">
                      <c:ext xmlns:c15="http://schemas.microsoft.com/office/drawing/2012/chart" uri="{02D57815-91ED-43cb-92C2-25804820EDAC}">
                        <c15:formulaRef>
                          <c15:sqref>Sheet3!$D$25</c15:sqref>
                        </c15:formulaRef>
                      </c:ext>
                    </c:extLst>
                    <c:strCache>
                      <c:ptCount val="1"/>
                      <c:pt idx="0">
                        <c:v>Perpetual Deep DLQ</c:v>
                      </c:pt>
                    </c:strCache>
                  </c:strRef>
                </c:tx>
                <c:spPr>
                  <a:ln w="19050" cap="rnd">
                    <a:solidFill>
                      <a:schemeClr val="accent5">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Sheet3!$E$25:$J$25</c15:sqref>
                        </c15:formulaRef>
                      </c:ext>
                    </c:extLst>
                    <c:numCache>
                      <c:formatCode>General</c:formatCode>
                      <c:ptCount val="6"/>
                      <c:pt idx="0">
                        <c:v>0</c:v>
                      </c:pt>
                      <c:pt idx="1">
                        <c:v>30</c:v>
                      </c:pt>
                      <c:pt idx="2">
                        <c:v>60</c:v>
                      </c:pt>
                      <c:pt idx="3">
                        <c:v>90</c:v>
                      </c:pt>
                      <c:pt idx="4">
                        <c:v>60</c:v>
                      </c:pt>
                      <c:pt idx="5">
                        <c:v>90</c:v>
                      </c:pt>
                    </c:numCache>
                  </c:numRef>
                </c:yVal>
                <c:smooth val="0"/>
                <c:extLst xmlns:c15="http://schemas.microsoft.com/office/drawing/2012/chart">
                  <c:ext xmlns:c16="http://schemas.microsoft.com/office/drawing/2014/chart" uri="{C3380CC4-5D6E-409C-BE32-E72D297353CC}">
                    <c16:uniqueId val="{00000016-ECED-4492-AC96-1003F98C66A7}"/>
                  </c:ext>
                </c:extLst>
              </c15:ser>
            </c15:filteredScatterSeries>
            <c15:filteredScatterSeries>
              <c15:ser>
                <c:idx val="23"/>
                <c:order val="23"/>
                <c:tx>
                  <c:strRef>
                    <c:extLst xmlns:c15="http://schemas.microsoft.com/office/drawing/2012/chart">
                      <c:ext xmlns:c15="http://schemas.microsoft.com/office/drawing/2012/chart" uri="{02D57815-91ED-43cb-92C2-25804820EDAC}">
                        <c15:formulaRef>
                          <c15:sqref>Sheet3!$D$26</c15:sqref>
                        </c15:formulaRef>
                      </c:ext>
                    </c:extLst>
                    <c:strCache>
                      <c:ptCount val="1"/>
                      <c:pt idx="0">
                        <c:v>Perpetual Deep DLQ</c:v>
                      </c:pt>
                    </c:strCache>
                  </c:strRef>
                </c:tx>
                <c:spPr>
                  <a:ln w="19050" cap="rnd">
                    <a:solidFill>
                      <a:schemeClr val="accent6">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Sheet3!$E$26:$J$26</c15:sqref>
                        </c15:formulaRef>
                      </c:ext>
                    </c:extLst>
                    <c:numCache>
                      <c:formatCode>General</c:formatCode>
                      <c:ptCount val="6"/>
                      <c:pt idx="0">
                        <c:v>0</c:v>
                      </c:pt>
                      <c:pt idx="1">
                        <c:v>30</c:v>
                      </c:pt>
                      <c:pt idx="2">
                        <c:v>60</c:v>
                      </c:pt>
                      <c:pt idx="3">
                        <c:v>60</c:v>
                      </c:pt>
                      <c:pt idx="4">
                        <c:v>60</c:v>
                      </c:pt>
                      <c:pt idx="5">
                        <c:v>90</c:v>
                      </c:pt>
                    </c:numCache>
                  </c:numRef>
                </c:yVal>
                <c:smooth val="0"/>
                <c:extLst xmlns:c15="http://schemas.microsoft.com/office/drawing/2012/chart">
                  <c:ext xmlns:c16="http://schemas.microsoft.com/office/drawing/2014/chart" uri="{C3380CC4-5D6E-409C-BE32-E72D297353CC}">
                    <c16:uniqueId val="{00000017-ECED-4492-AC96-1003F98C66A7}"/>
                  </c:ext>
                </c:extLst>
              </c15:ser>
            </c15:filteredScatterSeries>
            <c15:filteredScatterSeries>
              <c15:ser>
                <c:idx val="24"/>
                <c:order val="24"/>
                <c:tx>
                  <c:strRef>
                    <c:extLst xmlns:c15="http://schemas.microsoft.com/office/drawing/2012/chart">
                      <c:ext xmlns:c15="http://schemas.microsoft.com/office/drawing/2012/chart" uri="{02D57815-91ED-43cb-92C2-25804820EDAC}">
                        <c15:formulaRef>
                          <c15:sqref>Sheet3!$D$27</c15:sqref>
                        </c15:formulaRef>
                      </c:ext>
                    </c:extLst>
                    <c:strCache>
                      <c:ptCount val="1"/>
                      <c:pt idx="0">
                        <c:v>Rolling DLQ</c:v>
                      </c:pt>
                    </c:strCache>
                  </c:strRef>
                </c:tx>
                <c:spPr>
                  <a:ln w="19050" cap="rnd">
                    <a:solidFill>
                      <a:schemeClr val="accent1">
                        <a:lumMod val="60000"/>
                        <a:lumOff val="4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Sheet3!$E$27:$J$27</c15:sqref>
                        </c15:formulaRef>
                      </c:ext>
                    </c:extLst>
                    <c:numCache>
                      <c:formatCode>General</c:formatCode>
                      <c:ptCount val="6"/>
                      <c:pt idx="0">
                        <c:v>0</c:v>
                      </c:pt>
                      <c:pt idx="1">
                        <c:v>0</c:v>
                      </c:pt>
                      <c:pt idx="2">
                        <c:v>0</c:v>
                      </c:pt>
                      <c:pt idx="3">
                        <c:v>0</c:v>
                      </c:pt>
                      <c:pt idx="4">
                        <c:v>30</c:v>
                      </c:pt>
                      <c:pt idx="5">
                        <c:v>60</c:v>
                      </c:pt>
                    </c:numCache>
                  </c:numRef>
                </c:yVal>
                <c:smooth val="0"/>
                <c:extLst xmlns:c15="http://schemas.microsoft.com/office/drawing/2012/chart">
                  <c:ext xmlns:c16="http://schemas.microsoft.com/office/drawing/2014/chart" uri="{C3380CC4-5D6E-409C-BE32-E72D297353CC}">
                    <c16:uniqueId val="{00000018-ECED-4492-AC96-1003F98C66A7}"/>
                  </c:ext>
                </c:extLst>
              </c15:ser>
            </c15:filteredScatterSeries>
            <c15:filteredScatterSeries>
              <c15:ser>
                <c:idx val="25"/>
                <c:order val="25"/>
                <c:tx>
                  <c:strRef>
                    <c:extLst xmlns:c15="http://schemas.microsoft.com/office/drawing/2012/chart">
                      <c:ext xmlns:c15="http://schemas.microsoft.com/office/drawing/2012/chart" uri="{02D57815-91ED-43cb-92C2-25804820EDAC}">
                        <c15:formulaRef>
                          <c15:sqref>Sheet3!$D$28</c15:sqref>
                        </c15:formulaRef>
                      </c:ext>
                    </c:extLst>
                    <c:strCache>
                      <c:ptCount val="1"/>
                      <c:pt idx="0">
                        <c:v>Rolling DLQ</c:v>
                      </c:pt>
                    </c:strCache>
                  </c:strRef>
                </c:tx>
                <c:spPr>
                  <a:ln w="19050" cap="rnd">
                    <a:solidFill>
                      <a:schemeClr val="accent2">
                        <a:lumMod val="60000"/>
                        <a:lumOff val="4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Sheet3!$E$28:$J$28</c15:sqref>
                        </c15:formulaRef>
                      </c:ext>
                    </c:extLst>
                    <c:numCache>
                      <c:formatCode>General</c:formatCode>
                      <c:ptCount val="6"/>
                      <c:pt idx="0">
                        <c:v>0</c:v>
                      </c:pt>
                      <c:pt idx="1">
                        <c:v>0</c:v>
                      </c:pt>
                      <c:pt idx="2">
                        <c:v>0</c:v>
                      </c:pt>
                      <c:pt idx="3">
                        <c:v>30</c:v>
                      </c:pt>
                      <c:pt idx="4">
                        <c:v>60</c:v>
                      </c:pt>
                      <c:pt idx="5">
                        <c:v>90</c:v>
                      </c:pt>
                    </c:numCache>
                  </c:numRef>
                </c:yVal>
                <c:smooth val="0"/>
                <c:extLst xmlns:c15="http://schemas.microsoft.com/office/drawing/2012/chart">
                  <c:ext xmlns:c16="http://schemas.microsoft.com/office/drawing/2014/chart" uri="{C3380CC4-5D6E-409C-BE32-E72D297353CC}">
                    <c16:uniqueId val="{00000019-ECED-4492-AC96-1003F98C66A7}"/>
                  </c:ext>
                </c:extLst>
              </c15:ser>
            </c15:filteredScatterSeries>
          </c:ext>
        </c:extLst>
      </c:scatterChart>
      <c:valAx>
        <c:axId val="471988392"/>
        <c:scaling>
          <c:orientation val="minMax"/>
          <c:max val="6"/>
          <c:min val="1"/>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h-TH"/>
          </a:p>
        </c:txPr>
        <c:crossAx val="471990360"/>
        <c:crosses val="autoZero"/>
        <c:crossBetween val="midCat"/>
        <c:majorUnit val="1"/>
      </c:valAx>
      <c:valAx>
        <c:axId val="471990360"/>
        <c:scaling>
          <c:orientation val="minMax"/>
          <c:max val="9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DPD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th-TH"/>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h-TH"/>
          </a:p>
        </c:txPr>
        <c:crossAx val="471988392"/>
        <c:crosses val="autoZero"/>
        <c:crossBetween val="midCat"/>
        <c:majorUnit val="30"/>
      </c:valAx>
      <c:spPr>
        <a:noFill/>
        <a:ln>
          <a:noFill/>
        </a:ln>
        <a:effectLst/>
      </c:spPr>
    </c:plotArea>
    <c:plotVisOnly val="1"/>
    <c:dispBlanksAs val="gap"/>
    <c:showDLblsOverMax val="0"/>
  </c:chart>
  <c:spPr>
    <a:solidFill>
      <a:schemeClr val="bg1"/>
    </a:solidFill>
    <a:ln>
      <a:noFill/>
    </a:ln>
    <a:effectLst/>
  </c:spPr>
  <c:txPr>
    <a:bodyPr/>
    <a:lstStyle/>
    <a:p>
      <a:pPr>
        <a:defRPr/>
      </a:pPr>
      <a:endParaRPr lang="th-TH"/>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3772222222222222"/>
          <c:y val="5.502990680446964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th-TH"/>
        </a:p>
      </c:txPr>
    </c:title>
    <c:autoTitleDeleted val="0"/>
    <c:plotArea>
      <c:layout/>
      <c:scatterChart>
        <c:scatterStyle val="lineMarker"/>
        <c:varyColors val="0"/>
        <c:ser>
          <c:idx val="5"/>
          <c:order val="5"/>
          <c:tx>
            <c:strRef>
              <c:f>Sheet3!$D$8</c:f>
              <c:strCache>
                <c:ptCount val="1"/>
                <c:pt idx="0">
                  <c:v>Cured Early DLQ</c:v>
                </c:pt>
              </c:strCache>
              <c:extLst xmlns:c15="http://schemas.microsoft.com/office/drawing/2012/chart"/>
            </c:strRef>
          </c:tx>
          <c:spPr>
            <a:ln w="38100" cap="rnd">
              <a:solidFill>
                <a:schemeClr val="accent6"/>
              </a:solidFill>
              <a:round/>
            </a:ln>
            <a:effectLst/>
          </c:spPr>
          <c:marker>
            <c:symbol val="none"/>
          </c:marker>
          <c:xVal>
            <c:strRef>
              <c:f>Sheet3!$E$2:$J$2</c:f>
              <c:strCache>
                <c:ptCount val="6"/>
                <c:pt idx="0">
                  <c:v>Month_1</c:v>
                </c:pt>
                <c:pt idx="1">
                  <c:v>Month_2</c:v>
                </c:pt>
                <c:pt idx="2">
                  <c:v>Month_3</c:v>
                </c:pt>
                <c:pt idx="3">
                  <c:v>Month_4</c:v>
                </c:pt>
                <c:pt idx="4">
                  <c:v>Month_5</c:v>
                </c:pt>
                <c:pt idx="5">
                  <c:v>Month_6</c:v>
                </c:pt>
              </c:strCache>
              <c:extLst xmlns:c15="http://schemas.microsoft.com/office/drawing/2012/chart"/>
            </c:strRef>
          </c:xVal>
          <c:yVal>
            <c:numRef>
              <c:f>Sheet3!$E$8:$J$8</c:f>
              <c:numCache>
                <c:formatCode>General</c:formatCode>
                <c:ptCount val="6"/>
                <c:pt idx="0">
                  <c:v>0</c:v>
                </c:pt>
                <c:pt idx="1">
                  <c:v>30</c:v>
                </c:pt>
                <c:pt idx="2">
                  <c:v>30</c:v>
                </c:pt>
                <c:pt idx="3">
                  <c:v>0</c:v>
                </c:pt>
                <c:pt idx="4">
                  <c:v>30</c:v>
                </c:pt>
                <c:pt idx="5">
                  <c:v>0</c:v>
                </c:pt>
              </c:numCache>
              <c:extLst xmlns:c15="http://schemas.microsoft.com/office/drawing/2012/chart"/>
            </c:numRef>
          </c:yVal>
          <c:smooth val="0"/>
          <c:extLst>
            <c:ext xmlns:c16="http://schemas.microsoft.com/office/drawing/2014/chart" uri="{C3380CC4-5D6E-409C-BE32-E72D297353CC}">
              <c16:uniqueId val="{00000000-6360-4F4B-8299-8A9FC9B6C26F}"/>
            </c:ext>
          </c:extLst>
        </c:ser>
        <c:dLbls>
          <c:showLegendKey val="0"/>
          <c:showVal val="0"/>
          <c:showCatName val="0"/>
          <c:showSerName val="0"/>
          <c:showPercent val="0"/>
          <c:showBubbleSize val="0"/>
        </c:dLbls>
        <c:axId val="471988392"/>
        <c:axId val="471990360"/>
        <c:extLst>
          <c:ext xmlns:c15="http://schemas.microsoft.com/office/drawing/2012/chart" uri="{02D57815-91ED-43cb-92C2-25804820EDAC}">
            <c15:filteredScatterSeries>
              <c15:ser>
                <c:idx val="0"/>
                <c:order val="0"/>
                <c:tx>
                  <c:strRef>
                    <c:extLst>
                      <c:ext uri="{02D57815-91ED-43cb-92C2-25804820EDAC}">
                        <c15:formulaRef>
                          <c15:sqref>Sheet3!$D$3</c15:sqref>
                        </c15:formulaRef>
                      </c:ext>
                    </c:extLst>
                    <c:strCache>
                      <c:ptCount val="1"/>
                      <c:pt idx="0">
                        <c:v>Clean</c:v>
                      </c:pt>
                    </c:strCache>
                  </c:strRef>
                </c:tx>
                <c:spPr>
                  <a:ln w="19050" cap="rnd">
                    <a:solidFill>
                      <a:schemeClr val="accent1"/>
                    </a:solidFill>
                    <a:round/>
                  </a:ln>
                  <a:effectLst/>
                </c:spPr>
                <c:marker>
                  <c:symbol val="none"/>
                </c:marker>
                <c:xVal>
                  <c:strRef>
                    <c:extLst>
                      <c:ex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c:ext uri="{02D57815-91ED-43cb-92C2-25804820EDAC}">
                        <c15:formulaRef>
                          <c15:sqref>Sheet3!$E$3:$J$3</c15:sqref>
                        </c15:formulaRef>
                      </c:ext>
                    </c:extLst>
                    <c:numCache>
                      <c:formatCode>General</c:formatCode>
                      <c:ptCount val="6"/>
                      <c:pt idx="0">
                        <c:v>0</c:v>
                      </c:pt>
                      <c:pt idx="1">
                        <c:v>0</c:v>
                      </c:pt>
                      <c:pt idx="2">
                        <c:v>0</c:v>
                      </c:pt>
                      <c:pt idx="3">
                        <c:v>0</c:v>
                      </c:pt>
                      <c:pt idx="4">
                        <c:v>0</c:v>
                      </c:pt>
                      <c:pt idx="5">
                        <c:v>0</c:v>
                      </c:pt>
                    </c:numCache>
                  </c:numRef>
                </c:yVal>
                <c:smooth val="0"/>
                <c:extLst>
                  <c:ext xmlns:c16="http://schemas.microsoft.com/office/drawing/2014/chart" uri="{C3380CC4-5D6E-409C-BE32-E72D297353CC}">
                    <c16:uniqueId val="{00000001-6360-4F4B-8299-8A9FC9B6C26F}"/>
                  </c:ext>
                </c:extLst>
              </c15:ser>
            </c15:filteredScatterSeries>
            <c15:filteredScatterSeries>
              <c15:ser>
                <c:idx val="1"/>
                <c:order val="1"/>
                <c:tx>
                  <c:strRef>
                    <c:extLst xmlns:c15="http://schemas.microsoft.com/office/drawing/2012/chart">
                      <c:ext xmlns:c15="http://schemas.microsoft.com/office/drawing/2012/chart" uri="{02D57815-91ED-43cb-92C2-25804820EDAC}">
                        <c15:formulaRef>
                          <c15:sqref>Sheet3!$D$4</c15:sqref>
                        </c15:formulaRef>
                      </c:ext>
                    </c:extLst>
                    <c:strCache>
                      <c:ptCount val="1"/>
                      <c:pt idx="0">
                        <c:v>Forgetful DLQ</c:v>
                      </c:pt>
                    </c:strCache>
                  </c:strRef>
                </c:tx>
                <c:spPr>
                  <a:ln w="19050" cap="rnd">
                    <a:solidFill>
                      <a:schemeClr val="accent2"/>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Sheet3!$E$4:$J$4</c15:sqref>
                        </c15:formulaRef>
                      </c:ext>
                    </c:extLst>
                    <c:numCache>
                      <c:formatCode>General</c:formatCode>
                      <c:ptCount val="6"/>
                      <c:pt idx="0">
                        <c:v>0</c:v>
                      </c:pt>
                      <c:pt idx="1">
                        <c:v>30</c:v>
                      </c:pt>
                      <c:pt idx="2">
                        <c:v>0</c:v>
                      </c:pt>
                      <c:pt idx="3">
                        <c:v>0</c:v>
                      </c:pt>
                      <c:pt idx="4">
                        <c:v>30</c:v>
                      </c:pt>
                      <c:pt idx="5">
                        <c:v>0</c:v>
                      </c:pt>
                    </c:numCache>
                  </c:numRef>
                </c:yVal>
                <c:smooth val="0"/>
                <c:extLst xmlns:c15="http://schemas.microsoft.com/office/drawing/2012/chart">
                  <c:ext xmlns:c16="http://schemas.microsoft.com/office/drawing/2014/chart" uri="{C3380CC4-5D6E-409C-BE32-E72D297353CC}">
                    <c16:uniqueId val="{00000002-6360-4F4B-8299-8A9FC9B6C26F}"/>
                  </c:ext>
                </c:extLst>
              </c15:ser>
            </c15:filteredScatterSeries>
            <c15:filteredScatterSeries>
              <c15:ser>
                <c:idx val="2"/>
                <c:order val="2"/>
                <c:tx>
                  <c:strRef>
                    <c:extLst xmlns:c15="http://schemas.microsoft.com/office/drawing/2012/chart">
                      <c:ext xmlns:c15="http://schemas.microsoft.com/office/drawing/2012/chart" uri="{02D57815-91ED-43cb-92C2-25804820EDAC}">
                        <c15:formulaRef>
                          <c15:sqref>Sheet3!$D$5</c15:sqref>
                        </c15:formulaRef>
                      </c:ext>
                    </c:extLst>
                    <c:strCache>
                      <c:ptCount val="1"/>
                      <c:pt idx="0">
                        <c:v>Forgetful DLQ</c:v>
                      </c:pt>
                    </c:strCache>
                  </c:strRef>
                </c:tx>
                <c:spPr>
                  <a:ln w="19050" cap="rnd">
                    <a:solidFill>
                      <a:schemeClr val="accent3"/>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Sheet3!$E$5:$J$5</c15:sqref>
                        </c15:formulaRef>
                      </c:ext>
                    </c:extLst>
                    <c:numCache>
                      <c:formatCode>General</c:formatCode>
                      <c:ptCount val="6"/>
                      <c:pt idx="0">
                        <c:v>0</c:v>
                      </c:pt>
                      <c:pt idx="1">
                        <c:v>0</c:v>
                      </c:pt>
                      <c:pt idx="2">
                        <c:v>0</c:v>
                      </c:pt>
                      <c:pt idx="3">
                        <c:v>0</c:v>
                      </c:pt>
                      <c:pt idx="4">
                        <c:v>30</c:v>
                      </c:pt>
                      <c:pt idx="5">
                        <c:v>0</c:v>
                      </c:pt>
                    </c:numCache>
                  </c:numRef>
                </c:yVal>
                <c:smooth val="0"/>
                <c:extLst xmlns:c15="http://schemas.microsoft.com/office/drawing/2012/chart">
                  <c:ext xmlns:c16="http://schemas.microsoft.com/office/drawing/2014/chart" uri="{C3380CC4-5D6E-409C-BE32-E72D297353CC}">
                    <c16:uniqueId val="{00000003-6360-4F4B-8299-8A9FC9B6C26F}"/>
                  </c:ext>
                </c:extLst>
              </c15:ser>
            </c15:filteredScatterSeries>
            <c15:filteredScatterSeries>
              <c15:ser>
                <c:idx val="3"/>
                <c:order val="3"/>
                <c:tx>
                  <c:strRef>
                    <c:extLst xmlns:c15="http://schemas.microsoft.com/office/drawing/2012/chart">
                      <c:ext xmlns:c15="http://schemas.microsoft.com/office/drawing/2012/chart" uri="{02D57815-91ED-43cb-92C2-25804820EDAC}">
                        <c15:formulaRef>
                          <c15:sqref>Sheet3!$D$6</c15:sqref>
                        </c15:formulaRef>
                      </c:ext>
                    </c:extLst>
                    <c:strCache>
                      <c:ptCount val="1"/>
                      <c:pt idx="0">
                        <c:v>Forgetful DLQ</c:v>
                      </c:pt>
                    </c:strCache>
                  </c:strRef>
                </c:tx>
                <c:spPr>
                  <a:ln w="19050" cap="rnd">
                    <a:solidFill>
                      <a:schemeClr val="accent4"/>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Sheet3!$E$6:$J$6</c15:sqref>
                        </c15:formulaRef>
                      </c:ext>
                    </c:extLst>
                    <c:numCache>
                      <c:formatCode>General</c:formatCode>
                      <c:ptCount val="6"/>
                      <c:pt idx="0">
                        <c:v>0</c:v>
                      </c:pt>
                      <c:pt idx="1">
                        <c:v>0</c:v>
                      </c:pt>
                      <c:pt idx="2">
                        <c:v>30</c:v>
                      </c:pt>
                      <c:pt idx="3">
                        <c:v>0</c:v>
                      </c:pt>
                      <c:pt idx="4">
                        <c:v>0</c:v>
                      </c:pt>
                      <c:pt idx="5">
                        <c:v>30</c:v>
                      </c:pt>
                    </c:numCache>
                  </c:numRef>
                </c:yVal>
                <c:smooth val="0"/>
                <c:extLst xmlns:c15="http://schemas.microsoft.com/office/drawing/2012/chart">
                  <c:ext xmlns:c16="http://schemas.microsoft.com/office/drawing/2014/chart" uri="{C3380CC4-5D6E-409C-BE32-E72D297353CC}">
                    <c16:uniqueId val="{00000004-6360-4F4B-8299-8A9FC9B6C26F}"/>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Sheet3!$D$7</c15:sqref>
                        </c15:formulaRef>
                      </c:ext>
                    </c:extLst>
                    <c:strCache>
                      <c:ptCount val="1"/>
                      <c:pt idx="0">
                        <c:v>Forgetful DLQ</c:v>
                      </c:pt>
                    </c:strCache>
                  </c:strRef>
                </c:tx>
                <c:spPr>
                  <a:ln w="19050" cap="rnd">
                    <a:solidFill>
                      <a:schemeClr val="accent5"/>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Sheet3!$E$7:$J$7</c15:sqref>
                        </c15:formulaRef>
                      </c:ext>
                    </c:extLst>
                    <c:numCache>
                      <c:formatCode>General</c:formatCode>
                      <c:ptCount val="6"/>
                      <c:pt idx="0">
                        <c:v>30</c:v>
                      </c:pt>
                      <c:pt idx="1">
                        <c:v>0</c:v>
                      </c:pt>
                      <c:pt idx="2">
                        <c:v>30</c:v>
                      </c:pt>
                      <c:pt idx="3">
                        <c:v>0</c:v>
                      </c:pt>
                      <c:pt idx="4">
                        <c:v>0</c:v>
                      </c:pt>
                      <c:pt idx="5">
                        <c:v>30</c:v>
                      </c:pt>
                    </c:numCache>
                  </c:numRef>
                </c:yVal>
                <c:smooth val="0"/>
                <c:extLst xmlns:c15="http://schemas.microsoft.com/office/drawing/2012/chart">
                  <c:ext xmlns:c16="http://schemas.microsoft.com/office/drawing/2014/chart" uri="{C3380CC4-5D6E-409C-BE32-E72D297353CC}">
                    <c16:uniqueId val="{00000005-6360-4F4B-8299-8A9FC9B6C26F}"/>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Sheet3!$D$9</c15:sqref>
                        </c15:formulaRef>
                      </c:ext>
                    </c:extLst>
                    <c:strCache>
                      <c:ptCount val="1"/>
                      <c:pt idx="0">
                        <c:v>Cured Early DLQ</c:v>
                      </c:pt>
                    </c:strCache>
                  </c:strRef>
                </c:tx>
                <c:spPr>
                  <a:ln w="19050" cap="rnd">
                    <a:solidFill>
                      <a:schemeClr val="accent1">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Sheet3!$E$9:$J$9</c15:sqref>
                        </c15:formulaRef>
                      </c:ext>
                    </c:extLst>
                    <c:numCache>
                      <c:formatCode>General</c:formatCode>
                      <c:ptCount val="6"/>
                      <c:pt idx="0">
                        <c:v>0</c:v>
                      </c:pt>
                      <c:pt idx="1">
                        <c:v>30</c:v>
                      </c:pt>
                      <c:pt idx="2">
                        <c:v>30</c:v>
                      </c:pt>
                      <c:pt idx="3">
                        <c:v>30</c:v>
                      </c:pt>
                      <c:pt idx="4">
                        <c:v>30</c:v>
                      </c:pt>
                      <c:pt idx="5">
                        <c:v>0</c:v>
                      </c:pt>
                    </c:numCache>
                  </c:numRef>
                </c:yVal>
                <c:smooth val="0"/>
                <c:extLst xmlns:c15="http://schemas.microsoft.com/office/drawing/2012/chart">
                  <c:ext xmlns:c16="http://schemas.microsoft.com/office/drawing/2014/chart" uri="{C3380CC4-5D6E-409C-BE32-E72D297353CC}">
                    <c16:uniqueId val="{00000006-6360-4F4B-8299-8A9FC9B6C26F}"/>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Sheet3!$D$10</c15:sqref>
                        </c15:formulaRef>
                      </c:ext>
                    </c:extLst>
                    <c:strCache>
                      <c:ptCount val="1"/>
                      <c:pt idx="0">
                        <c:v>Cured Deep DLQ</c:v>
                      </c:pt>
                    </c:strCache>
                  </c:strRef>
                </c:tx>
                <c:spPr>
                  <a:ln w="19050" cap="rnd">
                    <a:solidFill>
                      <a:schemeClr val="accent2">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Sheet3!$E$10:$J$10</c15:sqref>
                        </c15:formulaRef>
                      </c:ext>
                    </c:extLst>
                    <c:numCache>
                      <c:formatCode>General</c:formatCode>
                      <c:ptCount val="6"/>
                      <c:pt idx="0">
                        <c:v>0</c:v>
                      </c:pt>
                      <c:pt idx="1">
                        <c:v>0</c:v>
                      </c:pt>
                      <c:pt idx="2">
                        <c:v>30</c:v>
                      </c:pt>
                      <c:pt idx="3">
                        <c:v>60</c:v>
                      </c:pt>
                      <c:pt idx="4">
                        <c:v>0</c:v>
                      </c:pt>
                      <c:pt idx="5">
                        <c:v>0</c:v>
                      </c:pt>
                    </c:numCache>
                  </c:numRef>
                </c:yVal>
                <c:smooth val="0"/>
                <c:extLst xmlns:c15="http://schemas.microsoft.com/office/drawing/2012/chart">
                  <c:ext xmlns:c16="http://schemas.microsoft.com/office/drawing/2014/chart" uri="{C3380CC4-5D6E-409C-BE32-E72D297353CC}">
                    <c16:uniqueId val="{00000007-6360-4F4B-8299-8A9FC9B6C26F}"/>
                  </c:ext>
                </c:extLst>
              </c15:ser>
            </c15:filteredScatterSeries>
            <c15:filteredScatterSeries>
              <c15:ser>
                <c:idx val="8"/>
                <c:order val="8"/>
                <c:tx>
                  <c:strRef>
                    <c:extLst xmlns:c15="http://schemas.microsoft.com/office/drawing/2012/chart">
                      <c:ext xmlns:c15="http://schemas.microsoft.com/office/drawing/2012/chart" uri="{02D57815-91ED-43cb-92C2-25804820EDAC}">
                        <c15:formulaRef>
                          <c15:sqref>Sheet3!$D$11</c15:sqref>
                        </c15:formulaRef>
                      </c:ext>
                    </c:extLst>
                    <c:strCache>
                      <c:ptCount val="1"/>
                      <c:pt idx="0">
                        <c:v>Cured Deep DLQ</c:v>
                      </c:pt>
                    </c:strCache>
                  </c:strRef>
                </c:tx>
                <c:spPr>
                  <a:ln w="19050" cap="rnd">
                    <a:solidFill>
                      <a:schemeClr val="accent3">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Sheet3!$E$11:$J$11</c15:sqref>
                        </c15:formulaRef>
                      </c:ext>
                    </c:extLst>
                    <c:numCache>
                      <c:formatCode>General</c:formatCode>
                      <c:ptCount val="6"/>
                      <c:pt idx="0">
                        <c:v>0</c:v>
                      </c:pt>
                      <c:pt idx="1">
                        <c:v>0</c:v>
                      </c:pt>
                      <c:pt idx="2">
                        <c:v>30</c:v>
                      </c:pt>
                      <c:pt idx="3">
                        <c:v>60</c:v>
                      </c:pt>
                      <c:pt idx="4">
                        <c:v>30</c:v>
                      </c:pt>
                      <c:pt idx="5">
                        <c:v>0</c:v>
                      </c:pt>
                    </c:numCache>
                  </c:numRef>
                </c:yVal>
                <c:smooth val="0"/>
                <c:extLst xmlns:c15="http://schemas.microsoft.com/office/drawing/2012/chart">
                  <c:ext xmlns:c16="http://schemas.microsoft.com/office/drawing/2014/chart" uri="{C3380CC4-5D6E-409C-BE32-E72D297353CC}">
                    <c16:uniqueId val="{00000008-6360-4F4B-8299-8A9FC9B6C26F}"/>
                  </c:ext>
                </c:extLst>
              </c15:ser>
            </c15:filteredScatterSeries>
            <c15:filteredScatterSeries>
              <c15:ser>
                <c:idx val="9"/>
                <c:order val="9"/>
                <c:tx>
                  <c:strRef>
                    <c:extLst xmlns:c15="http://schemas.microsoft.com/office/drawing/2012/chart">
                      <c:ext xmlns:c15="http://schemas.microsoft.com/office/drawing/2012/chart" uri="{02D57815-91ED-43cb-92C2-25804820EDAC}">
                        <c15:formulaRef>
                          <c15:sqref>Sheet3!$D$12</c15:sqref>
                        </c15:formulaRef>
                      </c:ext>
                    </c:extLst>
                    <c:strCache>
                      <c:ptCount val="1"/>
                      <c:pt idx="0">
                        <c:v>Cured Deep DLQ</c:v>
                      </c:pt>
                    </c:strCache>
                  </c:strRef>
                </c:tx>
                <c:spPr>
                  <a:ln w="19050" cap="rnd">
                    <a:solidFill>
                      <a:schemeClr val="accent4">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Sheet3!$E$12:$J$12</c15:sqref>
                        </c15:formulaRef>
                      </c:ext>
                    </c:extLst>
                    <c:numCache>
                      <c:formatCode>General</c:formatCode>
                      <c:ptCount val="6"/>
                      <c:pt idx="0">
                        <c:v>0</c:v>
                      </c:pt>
                      <c:pt idx="1">
                        <c:v>0</c:v>
                      </c:pt>
                      <c:pt idx="2">
                        <c:v>30</c:v>
                      </c:pt>
                      <c:pt idx="3">
                        <c:v>60</c:v>
                      </c:pt>
                      <c:pt idx="4">
                        <c:v>90</c:v>
                      </c:pt>
                      <c:pt idx="5">
                        <c:v>0</c:v>
                      </c:pt>
                    </c:numCache>
                  </c:numRef>
                </c:yVal>
                <c:smooth val="0"/>
                <c:extLst xmlns:c15="http://schemas.microsoft.com/office/drawing/2012/chart">
                  <c:ext xmlns:c16="http://schemas.microsoft.com/office/drawing/2014/chart" uri="{C3380CC4-5D6E-409C-BE32-E72D297353CC}">
                    <c16:uniqueId val="{00000009-6360-4F4B-8299-8A9FC9B6C26F}"/>
                  </c:ext>
                </c:extLst>
              </c15:ser>
            </c15:filteredScatterSeries>
            <c15:filteredScatterSeries>
              <c15:ser>
                <c:idx val="10"/>
                <c:order val="10"/>
                <c:tx>
                  <c:strRef>
                    <c:extLst xmlns:c15="http://schemas.microsoft.com/office/drawing/2012/chart">
                      <c:ext xmlns:c15="http://schemas.microsoft.com/office/drawing/2012/chart" uri="{02D57815-91ED-43cb-92C2-25804820EDAC}">
                        <c15:formulaRef>
                          <c15:sqref>Sheet3!$D$13</c15:sqref>
                        </c15:formulaRef>
                      </c:ext>
                    </c:extLst>
                    <c:strCache>
                      <c:ptCount val="1"/>
                      <c:pt idx="0">
                        <c:v>Cured Deep DLQ</c:v>
                      </c:pt>
                    </c:strCache>
                  </c:strRef>
                </c:tx>
                <c:spPr>
                  <a:ln w="19050" cap="rnd">
                    <a:solidFill>
                      <a:schemeClr val="accent5">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Sheet3!$E$13:$J$13</c15:sqref>
                        </c15:formulaRef>
                      </c:ext>
                    </c:extLst>
                    <c:numCache>
                      <c:formatCode>General</c:formatCode>
                      <c:ptCount val="6"/>
                      <c:pt idx="0">
                        <c:v>0</c:v>
                      </c:pt>
                      <c:pt idx="1">
                        <c:v>30</c:v>
                      </c:pt>
                      <c:pt idx="2">
                        <c:v>60</c:v>
                      </c:pt>
                      <c:pt idx="3">
                        <c:v>90</c:v>
                      </c:pt>
                      <c:pt idx="4">
                        <c:v>60</c:v>
                      </c:pt>
                      <c:pt idx="5">
                        <c:v>0</c:v>
                      </c:pt>
                    </c:numCache>
                  </c:numRef>
                </c:yVal>
                <c:smooth val="0"/>
                <c:extLst xmlns:c15="http://schemas.microsoft.com/office/drawing/2012/chart">
                  <c:ext xmlns:c16="http://schemas.microsoft.com/office/drawing/2014/chart" uri="{C3380CC4-5D6E-409C-BE32-E72D297353CC}">
                    <c16:uniqueId val="{0000000A-6360-4F4B-8299-8A9FC9B6C26F}"/>
                  </c:ext>
                </c:extLst>
              </c15:ser>
            </c15:filteredScatterSeries>
            <c15:filteredScatterSeries>
              <c15:ser>
                <c:idx val="11"/>
                <c:order val="11"/>
                <c:tx>
                  <c:strRef>
                    <c:extLst xmlns:c15="http://schemas.microsoft.com/office/drawing/2012/chart">
                      <c:ext xmlns:c15="http://schemas.microsoft.com/office/drawing/2012/chart" uri="{02D57815-91ED-43cb-92C2-25804820EDAC}">
                        <c15:formulaRef>
                          <c15:sqref>Sheet3!$D$14</c15:sqref>
                        </c15:formulaRef>
                      </c:ext>
                    </c:extLst>
                    <c:strCache>
                      <c:ptCount val="1"/>
                      <c:pt idx="0">
                        <c:v>Perpetual Early DLQ</c:v>
                      </c:pt>
                    </c:strCache>
                  </c:strRef>
                </c:tx>
                <c:spPr>
                  <a:ln w="19050" cap="rnd">
                    <a:solidFill>
                      <a:schemeClr val="accent6">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Sheet3!$E$14:$J$14</c15:sqref>
                        </c15:formulaRef>
                      </c:ext>
                    </c:extLst>
                    <c:numCache>
                      <c:formatCode>General</c:formatCode>
                      <c:ptCount val="6"/>
                      <c:pt idx="0">
                        <c:v>30</c:v>
                      </c:pt>
                      <c:pt idx="1">
                        <c:v>30</c:v>
                      </c:pt>
                      <c:pt idx="2">
                        <c:v>30</c:v>
                      </c:pt>
                      <c:pt idx="3">
                        <c:v>30</c:v>
                      </c:pt>
                      <c:pt idx="4">
                        <c:v>30</c:v>
                      </c:pt>
                      <c:pt idx="5">
                        <c:v>30</c:v>
                      </c:pt>
                    </c:numCache>
                  </c:numRef>
                </c:yVal>
                <c:smooth val="0"/>
                <c:extLst xmlns:c15="http://schemas.microsoft.com/office/drawing/2012/chart">
                  <c:ext xmlns:c16="http://schemas.microsoft.com/office/drawing/2014/chart" uri="{C3380CC4-5D6E-409C-BE32-E72D297353CC}">
                    <c16:uniqueId val="{0000000B-6360-4F4B-8299-8A9FC9B6C26F}"/>
                  </c:ext>
                </c:extLst>
              </c15:ser>
            </c15:filteredScatterSeries>
            <c15:filteredScatterSeries>
              <c15:ser>
                <c:idx val="12"/>
                <c:order val="12"/>
                <c:tx>
                  <c:strRef>
                    <c:extLst xmlns:c15="http://schemas.microsoft.com/office/drawing/2012/chart">
                      <c:ext xmlns:c15="http://schemas.microsoft.com/office/drawing/2012/chart" uri="{02D57815-91ED-43cb-92C2-25804820EDAC}">
                        <c15:formulaRef>
                          <c15:sqref>Sheet3!$D$15</c15:sqref>
                        </c15:formulaRef>
                      </c:ext>
                    </c:extLst>
                    <c:strCache>
                      <c:ptCount val="1"/>
                      <c:pt idx="0">
                        <c:v>Perpetual Early DLQ</c:v>
                      </c:pt>
                    </c:strCache>
                  </c:strRef>
                </c:tx>
                <c:spPr>
                  <a:ln w="19050" cap="rnd">
                    <a:solidFill>
                      <a:schemeClr val="accent1">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Sheet3!$E$15:$J$15</c15:sqref>
                        </c15:formulaRef>
                      </c:ext>
                    </c:extLst>
                    <c:numCache>
                      <c:formatCode>General</c:formatCode>
                      <c:ptCount val="6"/>
                      <c:pt idx="0">
                        <c:v>30</c:v>
                      </c:pt>
                      <c:pt idx="1">
                        <c:v>30</c:v>
                      </c:pt>
                      <c:pt idx="2">
                        <c:v>0</c:v>
                      </c:pt>
                      <c:pt idx="3">
                        <c:v>30</c:v>
                      </c:pt>
                      <c:pt idx="4">
                        <c:v>30</c:v>
                      </c:pt>
                      <c:pt idx="5">
                        <c:v>30</c:v>
                      </c:pt>
                    </c:numCache>
                  </c:numRef>
                </c:yVal>
                <c:smooth val="0"/>
                <c:extLst xmlns:c15="http://schemas.microsoft.com/office/drawing/2012/chart">
                  <c:ext xmlns:c16="http://schemas.microsoft.com/office/drawing/2014/chart" uri="{C3380CC4-5D6E-409C-BE32-E72D297353CC}">
                    <c16:uniqueId val="{0000000C-6360-4F4B-8299-8A9FC9B6C26F}"/>
                  </c:ext>
                </c:extLst>
              </c15:ser>
            </c15:filteredScatterSeries>
            <c15:filteredScatterSeries>
              <c15:ser>
                <c:idx val="13"/>
                <c:order val="13"/>
                <c:tx>
                  <c:strRef>
                    <c:extLst xmlns:c15="http://schemas.microsoft.com/office/drawing/2012/chart">
                      <c:ext xmlns:c15="http://schemas.microsoft.com/office/drawing/2012/chart" uri="{02D57815-91ED-43cb-92C2-25804820EDAC}">
                        <c15:formulaRef>
                          <c15:sqref>Sheet3!$D$16</c15:sqref>
                        </c15:formulaRef>
                      </c:ext>
                    </c:extLst>
                    <c:strCache>
                      <c:ptCount val="1"/>
                      <c:pt idx="0">
                        <c:v>Early DLQ</c:v>
                      </c:pt>
                    </c:strCache>
                  </c:strRef>
                </c:tx>
                <c:spPr>
                  <a:ln w="19050" cap="rnd">
                    <a:solidFill>
                      <a:schemeClr val="accent2">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Sheet3!$E$16:$J$16</c15:sqref>
                        </c15:formulaRef>
                      </c:ext>
                    </c:extLst>
                    <c:numCache>
                      <c:formatCode>General</c:formatCode>
                      <c:ptCount val="6"/>
                      <c:pt idx="0">
                        <c:v>0</c:v>
                      </c:pt>
                      <c:pt idx="1">
                        <c:v>0</c:v>
                      </c:pt>
                      <c:pt idx="2">
                        <c:v>0</c:v>
                      </c:pt>
                      <c:pt idx="3">
                        <c:v>0</c:v>
                      </c:pt>
                      <c:pt idx="4">
                        <c:v>0</c:v>
                      </c:pt>
                      <c:pt idx="5">
                        <c:v>30</c:v>
                      </c:pt>
                    </c:numCache>
                  </c:numRef>
                </c:yVal>
                <c:smooth val="0"/>
                <c:extLst xmlns:c15="http://schemas.microsoft.com/office/drawing/2012/chart">
                  <c:ext xmlns:c16="http://schemas.microsoft.com/office/drawing/2014/chart" uri="{C3380CC4-5D6E-409C-BE32-E72D297353CC}">
                    <c16:uniqueId val="{0000000D-6360-4F4B-8299-8A9FC9B6C26F}"/>
                  </c:ext>
                </c:extLst>
              </c15:ser>
            </c15:filteredScatterSeries>
            <c15:filteredScatterSeries>
              <c15:ser>
                <c:idx val="14"/>
                <c:order val="14"/>
                <c:tx>
                  <c:strRef>
                    <c:extLst xmlns:c15="http://schemas.microsoft.com/office/drawing/2012/chart">
                      <c:ext xmlns:c15="http://schemas.microsoft.com/office/drawing/2012/chart" uri="{02D57815-91ED-43cb-92C2-25804820EDAC}">
                        <c15:formulaRef>
                          <c15:sqref>Sheet3!$D$17</c15:sqref>
                        </c15:formulaRef>
                      </c:ext>
                    </c:extLst>
                    <c:strCache>
                      <c:ptCount val="1"/>
                      <c:pt idx="0">
                        <c:v>Perpetual Deep DLQ</c:v>
                      </c:pt>
                    </c:strCache>
                  </c:strRef>
                </c:tx>
                <c:spPr>
                  <a:ln w="19050" cap="rnd">
                    <a:solidFill>
                      <a:schemeClr val="accent3">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Sheet3!$E$17:$J$17</c15:sqref>
                        </c15:formulaRef>
                      </c:ext>
                    </c:extLst>
                    <c:numCache>
                      <c:formatCode>General</c:formatCode>
                      <c:ptCount val="6"/>
                      <c:pt idx="0">
                        <c:v>0</c:v>
                      </c:pt>
                      <c:pt idx="1">
                        <c:v>30</c:v>
                      </c:pt>
                      <c:pt idx="2">
                        <c:v>60</c:v>
                      </c:pt>
                      <c:pt idx="3">
                        <c:v>60</c:v>
                      </c:pt>
                      <c:pt idx="4">
                        <c:v>30</c:v>
                      </c:pt>
                      <c:pt idx="5">
                        <c:v>30</c:v>
                      </c:pt>
                    </c:numCache>
                  </c:numRef>
                </c:yVal>
                <c:smooth val="0"/>
                <c:extLst xmlns:c15="http://schemas.microsoft.com/office/drawing/2012/chart">
                  <c:ext xmlns:c16="http://schemas.microsoft.com/office/drawing/2014/chart" uri="{C3380CC4-5D6E-409C-BE32-E72D297353CC}">
                    <c16:uniqueId val="{0000000E-6360-4F4B-8299-8A9FC9B6C26F}"/>
                  </c:ext>
                </c:extLst>
              </c15:ser>
            </c15:filteredScatterSeries>
            <c15:filteredScatterSeries>
              <c15:ser>
                <c:idx val="15"/>
                <c:order val="15"/>
                <c:tx>
                  <c:strRef>
                    <c:extLst xmlns:c15="http://schemas.microsoft.com/office/drawing/2012/chart">
                      <c:ext xmlns:c15="http://schemas.microsoft.com/office/drawing/2012/chart" uri="{02D57815-91ED-43cb-92C2-25804820EDAC}">
                        <c15:formulaRef>
                          <c15:sqref>Sheet3!$D$18</c15:sqref>
                        </c15:formulaRef>
                      </c:ext>
                    </c:extLst>
                    <c:strCache>
                      <c:ptCount val="1"/>
                      <c:pt idx="0">
                        <c:v>Perpetual Deep DLQ</c:v>
                      </c:pt>
                    </c:strCache>
                  </c:strRef>
                </c:tx>
                <c:spPr>
                  <a:ln w="19050" cap="rnd">
                    <a:solidFill>
                      <a:schemeClr val="accent4">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Sheet3!$E$18:$J$18</c15:sqref>
                        </c15:formulaRef>
                      </c:ext>
                    </c:extLst>
                    <c:numCache>
                      <c:formatCode>General</c:formatCode>
                      <c:ptCount val="6"/>
                      <c:pt idx="0">
                        <c:v>0</c:v>
                      </c:pt>
                      <c:pt idx="1">
                        <c:v>30</c:v>
                      </c:pt>
                      <c:pt idx="2">
                        <c:v>60</c:v>
                      </c:pt>
                      <c:pt idx="3">
                        <c:v>60</c:v>
                      </c:pt>
                      <c:pt idx="4">
                        <c:v>60</c:v>
                      </c:pt>
                      <c:pt idx="5">
                        <c:v>30</c:v>
                      </c:pt>
                    </c:numCache>
                  </c:numRef>
                </c:yVal>
                <c:smooth val="0"/>
                <c:extLst xmlns:c15="http://schemas.microsoft.com/office/drawing/2012/chart">
                  <c:ext xmlns:c16="http://schemas.microsoft.com/office/drawing/2014/chart" uri="{C3380CC4-5D6E-409C-BE32-E72D297353CC}">
                    <c16:uniqueId val="{0000000F-6360-4F4B-8299-8A9FC9B6C26F}"/>
                  </c:ext>
                </c:extLst>
              </c15:ser>
            </c15:filteredScatterSeries>
            <c15:filteredScatterSeries>
              <c15:ser>
                <c:idx val="16"/>
                <c:order val="16"/>
                <c:tx>
                  <c:strRef>
                    <c:extLst xmlns:c15="http://schemas.microsoft.com/office/drawing/2012/chart">
                      <c:ext xmlns:c15="http://schemas.microsoft.com/office/drawing/2012/chart" uri="{02D57815-91ED-43cb-92C2-25804820EDAC}">
                        <c15:formulaRef>
                          <c15:sqref>Sheet3!$D$19</c15:sqref>
                        </c15:formulaRef>
                      </c:ext>
                    </c:extLst>
                    <c:strCache>
                      <c:ptCount val="1"/>
                      <c:pt idx="0">
                        <c:v>Perpetual Deep DLQ</c:v>
                      </c:pt>
                    </c:strCache>
                  </c:strRef>
                </c:tx>
                <c:spPr>
                  <a:ln w="19050" cap="rnd">
                    <a:solidFill>
                      <a:schemeClr val="accent5">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Sheet3!$E$19:$J$19</c15:sqref>
                        </c15:formulaRef>
                      </c:ext>
                    </c:extLst>
                    <c:numCache>
                      <c:formatCode>General</c:formatCode>
                      <c:ptCount val="6"/>
                      <c:pt idx="0">
                        <c:v>0</c:v>
                      </c:pt>
                      <c:pt idx="1">
                        <c:v>30</c:v>
                      </c:pt>
                      <c:pt idx="2">
                        <c:v>60</c:v>
                      </c:pt>
                      <c:pt idx="3">
                        <c:v>90</c:v>
                      </c:pt>
                      <c:pt idx="4">
                        <c:v>30</c:v>
                      </c:pt>
                      <c:pt idx="5">
                        <c:v>30</c:v>
                      </c:pt>
                    </c:numCache>
                  </c:numRef>
                </c:yVal>
                <c:smooth val="0"/>
                <c:extLst xmlns:c15="http://schemas.microsoft.com/office/drawing/2012/chart">
                  <c:ext xmlns:c16="http://schemas.microsoft.com/office/drawing/2014/chart" uri="{C3380CC4-5D6E-409C-BE32-E72D297353CC}">
                    <c16:uniqueId val="{00000010-6360-4F4B-8299-8A9FC9B6C26F}"/>
                  </c:ext>
                </c:extLst>
              </c15:ser>
            </c15:filteredScatterSeries>
            <c15:filteredScatterSeries>
              <c15:ser>
                <c:idx val="17"/>
                <c:order val="17"/>
                <c:tx>
                  <c:strRef>
                    <c:extLst xmlns:c15="http://schemas.microsoft.com/office/drawing/2012/chart">
                      <c:ext xmlns:c15="http://schemas.microsoft.com/office/drawing/2012/chart" uri="{02D57815-91ED-43cb-92C2-25804820EDAC}">
                        <c15:formulaRef>
                          <c15:sqref>Sheet3!$D$20</c15:sqref>
                        </c15:formulaRef>
                      </c:ext>
                    </c:extLst>
                    <c:strCache>
                      <c:ptCount val="1"/>
                      <c:pt idx="0">
                        <c:v>Perpetual Deep DLQ</c:v>
                      </c:pt>
                    </c:strCache>
                  </c:strRef>
                </c:tx>
                <c:spPr>
                  <a:ln w="19050" cap="rnd">
                    <a:solidFill>
                      <a:schemeClr val="accent6">
                        <a:lumMod val="80000"/>
                        <a:lumOff val="2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Sheet3!$E$20:$J$20</c15:sqref>
                        </c15:formulaRef>
                      </c:ext>
                    </c:extLst>
                    <c:numCache>
                      <c:formatCode>General</c:formatCode>
                      <c:ptCount val="6"/>
                      <c:pt idx="0">
                        <c:v>0</c:v>
                      </c:pt>
                      <c:pt idx="1">
                        <c:v>30</c:v>
                      </c:pt>
                      <c:pt idx="2">
                        <c:v>60</c:v>
                      </c:pt>
                      <c:pt idx="3">
                        <c:v>60</c:v>
                      </c:pt>
                      <c:pt idx="4">
                        <c:v>90</c:v>
                      </c:pt>
                      <c:pt idx="5">
                        <c:v>30</c:v>
                      </c:pt>
                    </c:numCache>
                  </c:numRef>
                </c:yVal>
                <c:smooth val="0"/>
                <c:extLst xmlns:c15="http://schemas.microsoft.com/office/drawing/2012/chart">
                  <c:ext xmlns:c16="http://schemas.microsoft.com/office/drawing/2014/chart" uri="{C3380CC4-5D6E-409C-BE32-E72D297353CC}">
                    <c16:uniqueId val="{00000011-6360-4F4B-8299-8A9FC9B6C26F}"/>
                  </c:ext>
                </c:extLst>
              </c15:ser>
            </c15:filteredScatterSeries>
            <c15:filteredScatterSeries>
              <c15:ser>
                <c:idx val="18"/>
                <c:order val="18"/>
                <c:tx>
                  <c:strRef>
                    <c:extLst xmlns:c15="http://schemas.microsoft.com/office/drawing/2012/chart">
                      <c:ext xmlns:c15="http://schemas.microsoft.com/office/drawing/2012/chart" uri="{02D57815-91ED-43cb-92C2-25804820EDAC}">
                        <c15:formulaRef>
                          <c15:sqref>Sheet3!$D$21</c15:sqref>
                        </c15:formulaRef>
                      </c:ext>
                    </c:extLst>
                    <c:strCache>
                      <c:ptCount val="1"/>
                      <c:pt idx="0">
                        <c:v>Perpetual Deep DLQ</c:v>
                      </c:pt>
                    </c:strCache>
                  </c:strRef>
                </c:tx>
                <c:spPr>
                  <a:ln w="19050" cap="rnd">
                    <a:solidFill>
                      <a:schemeClr val="accent1">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Sheet3!$E$21:$J$21</c15:sqref>
                        </c15:formulaRef>
                      </c:ext>
                    </c:extLst>
                    <c:numCache>
                      <c:formatCode>General</c:formatCode>
                      <c:ptCount val="6"/>
                      <c:pt idx="0">
                        <c:v>0</c:v>
                      </c:pt>
                      <c:pt idx="1">
                        <c:v>30</c:v>
                      </c:pt>
                      <c:pt idx="2">
                        <c:v>60</c:v>
                      </c:pt>
                      <c:pt idx="3">
                        <c:v>60</c:v>
                      </c:pt>
                      <c:pt idx="4">
                        <c:v>30</c:v>
                      </c:pt>
                      <c:pt idx="5">
                        <c:v>60</c:v>
                      </c:pt>
                    </c:numCache>
                  </c:numRef>
                </c:yVal>
                <c:smooth val="0"/>
                <c:extLst xmlns:c15="http://schemas.microsoft.com/office/drawing/2012/chart">
                  <c:ext xmlns:c16="http://schemas.microsoft.com/office/drawing/2014/chart" uri="{C3380CC4-5D6E-409C-BE32-E72D297353CC}">
                    <c16:uniqueId val="{00000012-6360-4F4B-8299-8A9FC9B6C26F}"/>
                  </c:ext>
                </c:extLst>
              </c15:ser>
            </c15:filteredScatterSeries>
            <c15:filteredScatterSeries>
              <c15:ser>
                <c:idx val="19"/>
                <c:order val="19"/>
                <c:tx>
                  <c:strRef>
                    <c:extLst xmlns:c15="http://schemas.microsoft.com/office/drawing/2012/chart">
                      <c:ext xmlns:c15="http://schemas.microsoft.com/office/drawing/2012/chart" uri="{02D57815-91ED-43cb-92C2-25804820EDAC}">
                        <c15:formulaRef>
                          <c15:sqref>Sheet3!$D$22</c15:sqref>
                        </c15:formulaRef>
                      </c:ext>
                    </c:extLst>
                    <c:strCache>
                      <c:ptCount val="1"/>
                      <c:pt idx="0">
                        <c:v>Perpetual Deep DLQ</c:v>
                      </c:pt>
                    </c:strCache>
                  </c:strRef>
                </c:tx>
                <c:spPr>
                  <a:ln w="19050" cap="rnd">
                    <a:solidFill>
                      <a:schemeClr val="accent2">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Sheet3!$E$22:$J$22</c15:sqref>
                        </c15:formulaRef>
                      </c:ext>
                    </c:extLst>
                    <c:numCache>
                      <c:formatCode>General</c:formatCode>
                      <c:ptCount val="6"/>
                      <c:pt idx="0">
                        <c:v>0</c:v>
                      </c:pt>
                      <c:pt idx="1">
                        <c:v>30</c:v>
                      </c:pt>
                      <c:pt idx="2">
                        <c:v>60</c:v>
                      </c:pt>
                      <c:pt idx="3">
                        <c:v>60</c:v>
                      </c:pt>
                      <c:pt idx="4">
                        <c:v>60</c:v>
                      </c:pt>
                      <c:pt idx="5">
                        <c:v>60</c:v>
                      </c:pt>
                    </c:numCache>
                  </c:numRef>
                </c:yVal>
                <c:smooth val="0"/>
                <c:extLst xmlns:c15="http://schemas.microsoft.com/office/drawing/2012/chart">
                  <c:ext xmlns:c16="http://schemas.microsoft.com/office/drawing/2014/chart" uri="{C3380CC4-5D6E-409C-BE32-E72D297353CC}">
                    <c16:uniqueId val="{00000013-6360-4F4B-8299-8A9FC9B6C26F}"/>
                  </c:ext>
                </c:extLst>
              </c15:ser>
            </c15:filteredScatterSeries>
            <c15:filteredScatterSeries>
              <c15:ser>
                <c:idx val="20"/>
                <c:order val="20"/>
                <c:tx>
                  <c:strRef>
                    <c:extLst xmlns:c15="http://schemas.microsoft.com/office/drawing/2012/chart">
                      <c:ext xmlns:c15="http://schemas.microsoft.com/office/drawing/2012/chart" uri="{02D57815-91ED-43cb-92C2-25804820EDAC}">
                        <c15:formulaRef>
                          <c15:sqref>Sheet3!$D$23</c15:sqref>
                        </c15:formulaRef>
                      </c:ext>
                    </c:extLst>
                    <c:strCache>
                      <c:ptCount val="1"/>
                      <c:pt idx="0">
                        <c:v>Perpetual Deep DLQ</c:v>
                      </c:pt>
                    </c:strCache>
                  </c:strRef>
                </c:tx>
                <c:spPr>
                  <a:ln w="19050" cap="rnd">
                    <a:solidFill>
                      <a:schemeClr val="accent3">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Sheet3!$E$23:$J$23</c15:sqref>
                        </c15:formulaRef>
                      </c:ext>
                    </c:extLst>
                    <c:numCache>
                      <c:formatCode>General</c:formatCode>
                      <c:ptCount val="6"/>
                      <c:pt idx="0">
                        <c:v>0</c:v>
                      </c:pt>
                      <c:pt idx="1">
                        <c:v>30</c:v>
                      </c:pt>
                      <c:pt idx="2">
                        <c:v>60</c:v>
                      </c:pt>
                      <c:pt idx="3">
                        <c:v>90</c:v>
                      </c:pt>
                      <c:pt idx="4">
                        <c:v>30</c:v>
                      </c:pt>
                      <c:pt idx="5">
                        <c:v>60</c:v>
                      </c:pt>
                    </c:numCache>
                  </c:numRef>
                </c:yVal>
                <c:smooth val="0"/>
                <c:extLst xmlns:c15="http://schemas.microsoft.com/office/drawing/2012/chart">
                  <c:ext xmlns:c16="http://schemas.microsoft.com/office/drawing/2014/chart" uri="{C3380CC4-5D6E-409C-BE32-E72D297353CC}">
                    <c16:uniqueId val="{00000014-6360-4F4B-8299-8A9FC9B6C26F}"/>
                  </c:ext>
                </c:extLst>
              </c15:ser>
            </c15:filteredScatterSeries>
            <c15:filteredScatterSeries>
              <c15:ser>
                <c:idx val="21"/>
                <c:order val="21"/>
                <c:tx>
                  <c:strRef>
                    <c:extLst xmlns:c15="http://schemas.microsoft.com/office/drawing/2012/chart">
                      <c:ext xmlns:c15="http://schemas.microsoft.com/office/drawing/2012/chart" uri="{02D57815-91ED-43cb-92C2-25804820EDAC}">
                        <c15:formulaRef>
                          <c15:sqref>Sheet3!$D$24</c15:sqref>
                        </c15:formulaRef>
                      </c:ext>
                    </c:extLst>
                    <c:strCache>
                      <c:ptCount val="1"/>
                      <c:pt idx="0">
                        <c:v>Perpetual Deep DLQ</c:v>
                      </c:pt>
                    </c:strCache>
                  </c:strRef>
                </c:tx>
                <c:spPr>
                  <a:ln w="19050" cap="rnd">
                    <a:solidFill>
                      <a:schemeClr val="accent4">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Sheet3!$E$24:$J$24</c15:sqref>
                        </c15:formulaRef>
                      </c:ext>
                    </c:extLst>
                    <c:numCache>
                      <c:formatCode>General</c:formatCode>
                      <c:ptCount val="6"/>
                      <c:pt idx="0">
                        <c:v>0</c:v>
                      </c:pt>
                      <c:pt idx="1">
                        <c:v>30</c:v>
                      </c:pt>
                      <c:pt idx="2">
                        <c:v>60</c:v>
                      </c:pt>
                      <c:pt idx="3">
                        <c:v>60</c:v>
                      </c:pt>
                      <c:pt idx="4">
                        <c:v>90</c:v>
                      </c:pt>
                      <c:pt idx="5">
                        <c:v>60</c:v>
                      </c:pt>
                    </c:numCache>
                  </c:numRef>
                </c:yVal>
                <c:smooth val="0"/>
                <c:extLst xmlns:c15="http://schemas.microsoft.com/office/drawing/2012/chart">
                  <c:ext xmlns:c16="http://schemas.microsoft.com/office/drawing/2014/chart" uri="{C3380CC4-5D6E-409C-BE32-E72D297353CC}">
                    <c16:uniqueId val="{00000015-6360-4F4B-8299-8A9FC9B6C26F}"/>
                  </c:ext>
                </c:extLst>
              </c15:ser>
            </c15:filteredScatterSeries>
            <c15:filteredScatterSeries>
              <c15:ser>
                <c:idx val="22"/>
                <c:order val="22"/>
                <c:tx>
                  <c:strRef>
                    <c:extLst xmlns:c15="http://schemas.microsoft.com/office/drawing/2012/chart">
                      <c:ext xmlns:c15="http://schemas.microsoft.com/office/drawing/2012/chart" uri="{02D57815-91ED-43cb-92C2-25804820EDAC}">
                        <c15:formulaRef>
                          <c15:sqref>Sheet3!$D$25</c15:sqref>
                        </c15:formulaRef>
                      </c:ext>
                    </c:extLst>
                    <c:strCache>
                      <c:ptCount val="1"/>
                      <c:pt idx="0">
                        <c:v>Perpetual Deep DLQ</c:v>
                      </c:pt>
                    </c:strCache>
                  </c:strRef>
                </c:tx>
                <c:spPr>
                  <a:ln w="19050" cap="rnd">
                    <a:solidFill>
                      <a:schemeClr val="accent5">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Sheet3!$E$25:$J$25</c15:sqref>
                        </c15:formulaRef>
                      </c:ext>
                    </c:extLst>
                    <c:numCache>
                      <c:formatCode>General</c:formatCode>
                      <c:ptCount val="6"/>
                      <c:pt idx="0">
                        <c:v>0</c:v>
                      </c:pt>
                      <c:pt idx="1">
                        <c:v>30</c:v>
                      </c:pt>
                      <c:pt idx="2">
                        <c:v>60</c:v>
                      </c:pt>
                      <c:pt idx="3">
                        <c:v>90</c:v>
                      </c:pt>
                      <c:pt idx="4">
                        <c:v>60</c:v>
                      </c:pt>
                      <c:pt idx="5">
                        <c:v>90</c:v>
                      </c:pt>
                    </c:numCache>
                  </c:numRef>
                </c:yVal>
                <c:smooth val="0"/>
                <c:extLst xmlns:c15="http://schemas.microsoft.com/office/drawing/2012/chart">
                  <c:ext xmlns:c16="http://schemas.microsoft.com/office/drawing/2014/chart" uri="{C3380CC4-5D6E-409C-BE32-E72D297353CC}">
                    <c16:uniqueId val="{00000016-6360-4F4B-8299-8A9FC9B6C26F}"/>
                  </c:ext>
                </c:extLst>
              </c15:ser>
            </c15:filteredScatterSeries>
            <c15:filteredScatterSeries>
              <c15:ser>
                <c:idx val="23"/>
                <c:order val="23"/>
                <c:tx>
                  <c:strRef>
                    <c:extLst xmlns:c15="http://schemas.microsoft.com/office/drawing/2012/chart">
                      <c:ext xmlns:c15="http://schemas.microsoft.com/office/drawing/2012/chart" uri="{02D57815-91ED-43cb-92C2-25804820EDAC}">
                        <c15:formulaRef>
                          <c15:sqref>Sheet3!$D$26</c15:sqref>
                        </c15:formulaRef>
                      </c:ext>
                    </c:extLst>
                    <c:strCache>
                      <c:ptCount val="1"/>
                      <c:pt idx="0">
                        <c:v>Perpetual Deep DLQ</c:v>
                      </c:pt>
                    </c:strCache>
                  </c:strRef>
                </c:tx>
                <c:spPr>
                  <a:ln w="19050" cap="rnd">
                    <a:solidFill>
                      <a:schemeClr val="accent6">
                        <a:lumMod val="8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Sheet3!$E$26:$J$26</c15:sqref>
                        </c15:formulaRef>
                      </c:ext>
                    </c:extLst>
                    <c:numCache>
                      <c:formatCode>General</c:formatCode>
                      <c:ptCount val="6"/>
                      <c:pt idx="0">
                        <c:v>0</c:v>
                      </c:pt>
                      <c:pt idx="1">
                        <c:v>30</c:v>
                      </c:pt>
                      <c:pt idx="2">
                        <c:v>60</c:v>
                      </c:pt>
                      <c:pt idx="3">
                        <c:v>60</c:v>
                      </c:pt>
                      <c:pt idx="4">
                        <c:v>60</c:v>
                      </c:pt>
                      <c:pt idx="5">
                        <c:v>90</c:v>
                      </c:pt>
                    </c:numCache>
                  </c:numRef>
                </c:yVal>
                <c:smooth val="0"/>
                <c:extLst xmlns:c15="http://schemas.microsoft.com/office/drawing/2012/chart">
                  <c:ext xmlns:c16="http://schemas.microsoft.com/office/drawing/2014/chart" uri="{C3380CC4-5D6E-409C-BE32-E72D297353CC}">
                    <c16:uniqueId val="{00000017-6360-4F4B-8299-8A9FC9B6C26F}"/>
                  </c:ext>
                </c:extLst>
              </c15:ser>
            </c15:filteredScatterSeries>
            <c15:filteredScatterSeries>
              <c15:ser>
                <c:idx val="24"/>
                <c:order val="24"/>
                <c:tx>
                  <c:strRef>
                    <c:extLst xmlns:c15="http://schemas.microsoft.com/office/drawing/2012/chart">
                      <c:ext xmlns:c15="http://schemas.microsoft.com/office/drawing/2012/chart" uri="{02D57815-91ED-43cb-92C2-25804820EDAC}">
                        <c15:formulaRef>
                          <c15:sqref>Sheet3!$D$27</c15:sqref>
                        </c15:formulaRef>
                      </c:ext>
                    </c:extLst>
                    <c:strCache>
                      <c:ptCount val="1"/>
                      <c:pt idx="0">
                        <c:v>Rolling DLQ</c:v>
                      </c:pt>
                    </c:strCache>
                  </c:strRef>
                </c:tx>
                <c:spPr>
                  <a:ln w="19050" cap="rnd">
                    <a:solidFill>
                      <a:schemeClr val="accent1">
                        <a:lumMod val="60000"/>
                        <a:lumOff val="4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Sheet3!$E$27:$J$27</c15:sqref>
                        </c15:formulaRef>
                      </c:ext>
                    </c:extLst>
                    <c:numCache>
                      <c:formatCode>General</c:formatCode>
                      <c:ptCount val="6"/>
                      <c:pt idx="0">
                        <c:v>0</c:v>
                      </c:pt>
                      <c:pt idx="1">
                        <c:v>0</c:v>
                      </c:pt>
                      <c:pt idx="2">
                        <c:v>0</c:v>
                      </c:pt>
                      <c:pt idx="3">
                        <c:v>0</c:v>
                      </c:pt>
                      <c:pt idx="4">
                        <c:v>30</c:v>
                      </c:pt>
                      <c:pt idx="5">
                        <c:v>60</c:v>
                      </c:pt>
                    </c:numCache>
                  </c:numRef>
                </c:yVal>
                <c:smooth val="0"/>
                <c:extLst xmlns:c15="http://schemas.microsoft.com/office/drawing/2012/chart">
                  <c:ext xmlns:c16="http://schemas.microsoft.com/office/drawing/2014/chart" uri="{C3380CC4-5D6E-409C-BE32-E72D297353CC}">
                    <c16:uniqueId val="{00000018-6360-4F4B-8299-8A9FC9B6C26F}"/>
                  </c:ext>
                </c:extLst>
              </c15:ser>
            </c15:filteredScatterSeries>
            <c15:filteredScatterSeries>
              <c15:ser>
                <c:idx val="25"/>
                <c:order val="25"/>
                <c:tx>
                  <c:strRef>
                    <c:extLst xmlns:c15="http://schemas.microsoft.com/office/drawing/2012/chart">
                      <c:ext xmlns:c15="http://schemas.microsoft.com/office/drawing/2012/chart" uri="{02D57815-91ED-43cb-92C2-25804820EDAC}">
                        <c15:formulaRef>
                          <c15:sqref>Sheet3!$D$28</c15:sqref>
                        </c15:formulaRef>
                      </c:ext>
                    </c:extLst>
                    <c:strCache>
                      <c:ptCount val="1"/>
                      <c:pt idx="0">
                        <c:v>Rolling DLQ</c:v>
                      </c:pt>
                    </c:strCache>
                  </c:strRef>
                </c:tx>
                <c:spPr>
                  <a:ln w="19050" cap="rnd">
                    <a:solidFill>
                      <a:schemeClr val="accent2">
                        <a:lumMod val="60000"/>
                        <a:lumOff val="4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Sheet3!$E$2:$J$2</c15:sqref>
                        </c15:formulaRef>
                      </c:ext>
                    </c:extLst>
                    <c:strCache>
                      <c:ptCount val="6"/>
                      <c:pt idx="0">
                        <c:v>Month_1</c:v>
                      </c:pt>
                      <c:pt idx="1">
                        <c:v>Month_2</c:v>
                      </c:pt>
                      <c:pt idx="2">
                        <c:v>Month_3</c:v>
                      </c:pt>
                      <c:pt idx="3">
                        <c:v>Month_4</c:v>
                      </c:pt>
                      <c:pt idx="4">
                        <c:v>Month_5</c:v>
                      </c:pt>
                      <c:pt idx="5">
                        <c:v>Month_6</c:v>
                      </c:pt>
                    </c:strCache>
                  </c:strRef>
                </c:xVal>
                <c:yVal>
                  <c:numRef>
                    <c:extLst xmlns:c15="http://schemas.microsoft.com/office/drawing/2012/chart">
                      <c:ext xmlns:c15="http://schemas.microsoft.com/office/drawing/2012/chart" uri="{02D57815-91ED-43cb-92C2-25804820EDAC}">
                        <c15:formulaRef>
                          <c15:sqref>Sheet3!$E$28:$J$28</c15:sqref>
                        </c15:formulaRef>
                      </c:ext>
                    </c:extLst>
                    <c:numCache>
                      <c:formatCode>General</c:formatCode>
                      <c:ptCount val="6"/>
                      <c:pt idx="0">
                        <c:v>0</c:v>
                      </c:pt>
                      <c:pt idx="1">
                        <c:v>0</c:v>
                      </c:pt>
                      <c:pt idx="2">
                        <c:v>0</c:v>
                      </c:pt>
                      <c:pt idx="3">
                        <c:v>30</c:v>
                      </c:pt>
                      <c:pt idx="4">
                        <c:v>60</c:v>
                      </c:pt>
                      <c:pt idx="5">
                        <c:v>90</c:v>
                      </c:pt>
                    </c:numCache>
                  </c:numRef>
                </c:yVal>
                <c:smooth val="0"/>
                <c:extLst xmlns:c15="http://schemas.microsoft.com/office/drawing/2012/chart">
                  <c:ext xmlns:c16="http://schemas.microsoft.com/office/drawing/2014/chart" uri="{C3380CC4-5D6E-409C-BE32-E72D297353CC}">
                    <c16:uniqueId val="{00000019-6360-4F4B-8299-8A9FC9B6C26F}"/>
                  </c:ext>
                </c:extLst>
              </c15:ser>
            </c15:filteredScatterSeries>
          </c:ext>
        </c:extLst>
      </c:scatterChart>
      <c:valAx>
        <c:axId val="471988392"/>
        <c:scaling>
          <c:orientation val="minMax"/>
          <c:max val="6"/>
          <c:min val="1"/>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h-TH"/>
          </a:p>
        </c:txPr>
        <c:crossAx val="471990360"/>
        <c:crosses val="autoZero"/>
        <c:crossBetween val="midCat"/>
        <c:majorUnit val="1"/>
      </c:valAx>
      <c:valAx>
        <c:axId val="471990360"/>
        <c:scaling>
          <c:orientation val="minMax"/>
          <c:max val="9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DPD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th-TH"/>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h-TH"/>
          </a:p>
        </c:txPr>
        <c:crossAx val="471988392"/>
        <c:crosses val="autoZero"/>
        <c:crossBetween val="midCat"/>
        <c:majorUnit val="30"/>
      </c:valAx>
      <c:spPr>
        <a:noFill/>
        <a:ln>
          <a:noFill/>
        </a:ln>
        <a:effectLst/>
      </c:spPr>
    </c:plotArea>
    <c:plotVisOnly val="1"/>
    <c:dispBlanksAs val="gap"/>
    <c:showDLblsOverMax val="0"/>
  </c:chart>
  <c:spPr>
    <a:solidFill>
      <a:schemeClr val="bg1"/>
    </a:solidFill>
    <a:ln>
      <a:noFill/>
    </a:ln>
    <a:effectLst/>
  </c:spPr>
  <c:txPr>
    <a:bodyPr/>
    <a:lstStyle/>
    <a:p>
      <a:pPr>
        <a:defRPr/>
      </a:pPr>
      <a:endParaRPr lang="th-TH"/>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t>Delinquency Class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th-TH"/>
        </a:p>
      </c:txPr>
    </c:title>
    <c:autoTitleDeleted val="0"/>
    <c:plotArea>
      <c:layout/>
      <c:barChart>
        <c:barDir val="col"/>
        <c:grouping val="clustered"/>
        <c:varyColors val="0"/>
        <c:ser>
          <c:idx val="0"/>
          <c:order val="0"/>
          <c:tx>
            <c:strRef>
              <c:f>'DLQ class'!$Y$3</c:f>
              <c:strCache>
                <c:ptCount val="1"/>
                <c:pt idx="0">
                  <c:v>Frequency</c:v>
                </c:pt>
              </c:strCache>
            </c:strRef>
          </c:tx>
          <c:spPr>
            <a:solidFill>
              <a:schemeClr val="accent1"/>
            </a:solidFill>
            <a:ln>
              <a:noFill/>
            </a:ln>
            <a:effectLst/>
          </c:spPr>
          <c:invertIfNegative val="0"/>
          <c:cat>
            <c:strRef>
              <c:f>'DLQ class'!$X$4:$X$12</c:f>
              <c:strCache>
                <c:ptCount val="9"/>
                <c:pt idx="0">
                  <c:v>Clean</c:v>
                </c:pt>
                <c:pt idx="1">
                  <c:v>Forgetful DLQ</c:v>
                </c:pt>
                <c:pt idx="2">
                  <c:v>Cured Early DLQ</c:v>
                </c:pt>
                <c:pt idx="3">
                  <c:v>Early DLQ</c:v>
                </c:pt>
                <c:pt idx="4">
                  <c:v>Cured Deep DLQ</c:v>
                </c:pt>
                <c:pt idx="5">
                  <c:v>Perpetual Early DLQ</c:v>
                </c:pt>
                <c:pt idx="6">
                  <c:v>Perpetual Deep DLQ</c:v>
                </c:pt>
                <c:pt idx="7">
                  <c:v>Rolling DLQ</c:v>
                </c:pt>
                <c:pt idx="8">
                  <c:v>NPL</c:v>
                </c:pt>
              </c:strCache>
            </c:strRef>
          </c:cat>
          <c:val>
            <c:numRef>
              <c:f>'DLQ class'!$Y$4:$Y$12</c:f>
              <c:numCache>
                <c:formatCode>General</c:formatCode>
                <c:ptCount val="9"/>
                <c:pt idx="0">
                  <c:v>7871</c:v>
                </c:pt>
                <c:pt idx="1">
                  <c:v>19</c:v>
                </c:pt>
                <c:pt idx="2">
                  <c:v>4</c:v>
                </c:pt>
                <c:pt idx="3">
                  <c:v>52</c:v>
                </c:pt>
                <c:pt idx="4">
                  <c:v>1</c:v>
                </c:pt>
                <c:pt idx="5">
                  <c:v>15</c:v>
                </c:pt>
                <c:pt idx="6">
                  <c:v>2</c:v>
                </c:pt>
                <c:pt idx="7">
                  <c:v>0</c:v>
                </c:pt>
                <c:pt idx="8">
                  <c:v>0</c:v>
                </c:pt>
              </c:numCache>
            </c:numRef>
          </c:val>
          <c:extLst>
            <c:ext xmlns:c16="http://schemas.microsoft.com/office/drawing/2014/chart" uri="{C3380CC4-5D6E-409C-BE32-E72D297353CC}">
              <c16:uniqueId val="{00000000-C9DF-4187-8939-0D83B7AF7879}"/>
            </c:ext>
          </c:extLst>
        </c:ser>
        <c:dLbls>
          <c:showLegendKey val="0"/>
          <c:showVal val="0"/>
          <c:showCatName val="0"/>
          <c:showSerName val="0"/>
          <c:showPercent val="0"/>
          <c:showBubbleSize val="0"/>
        </c:dLbls>
        <c:gapWidth val="219"/>
        <c:overlap val="-27"/>
        <c:axId val="747969544"/>
        <c:axId val="747969216"/>
      </c:barChart>
      <c:lineChart>
        <c:grouping val="stacked"/>
        <c:varyColors val="0"/>
        <c:ser>
          <c:idx val="1"/>
          <c:order val="1"/>
          <c:tx>
            <c:strRef>
              <c:f>'DLQ class'!$Z$3</c:f>
              <c:strCache>
                <c:ptCount val="1"/>
                <c:pt idx="0">
                  <c:v>bad rate</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'DLQ class'!$X$4:$X$12</c:f>
              <c:strCache>
                <c:ptCount val="9"/>
                <c:pt idx="0">
                  <c:v>Clean</c:v>
                </c:pt>
                <c:pt idx="1">
                  <c:v>Forgetful DLQ</c:v>
                </c:pt>
                <c:pt idx="2">
                  <c:v>Cured Early DLQ</c:v>
                </c:pt>
                <c:pt idx="3">
                  <c:v>Early DLQ</c:v>
                </c:pt>
                <c:pt idx="4">
                  <c:v>Cured Deep DLQ</c:v>
                </c:pt>
                <c:pt idx="5">
                  <c:v>Perpetual Early DLQ</c:v>
                </c:pt>
                <c:pt idx="6">
                  <c:v>Perpetual Deep DLQ</c:v>
                </c:pt>
                <c:pt idx="7">
                  <c:v>Rolling DLQ</c:v>
                </c:pt>
                <c:pt idx="8">
                  <c:v>NPL</c:v>
                </c:pt>
              </c:strCache>
            </c:strRef>
          </c:cat>
          <c:val>
            <c:numRef>
              <c:f>'DLQ class'!$Z$4:$Z$12</c:f>
              <c:numCache>
                <c:formatCode>0.00%</c:formatCode>
                <c:ptCount val="9"/>
                <c:pt idx="0">
                  <c:v>8.6393088552915772E-3</c:v>
                </c:pt>
                <c:pt idx="1">
                  <c:v>0.36842105263157893</c:v>
                </c:pt>
                <c:pt idx="2">
                  <c:v>0.5</c:v>
                </c:pt>
                <c:pt idx="3">
                  <c:v>0.38461538461538464</c:v>
                </c:pt>
                <c:pt idx="4">
                  <c:v>0</c:v>
                </c:pt>
                <c:pt idx="5">
                  <c:v>0.6</c:v>
                </c:pt>
                <c:pt idx="6">
                  <c:v>1</c:v>
                </c:pt>
                <c:pt idx="7">
                  <c:v>0</c:v>
                </c:pt>
                <c:pt idx="8">
                  <c:v>0</c:v>
                </c:pt>
              </c:numCache>
            </c:numRef>
          </c:val>
          <c:smooth val="0"/>
          <c:extLst>
            <c:ext xmlns:c16="http://schemas.microsoft.com/office/drawing/2014/chart" uri="{C3380CC4-5D6E-409C-BE32-E72D297353CC}">
              <c16:uniqueId val="{00000001-C9DF-4187-8939-0D83B7AF7879}"/>
            </c:ext>
          </c:extLst>
        </c:ser>
        <c:dLbls>
          <c:showLegendKey val="0"/>
          <c:showVal val="0"/>
          <c:showCatName val="0"/>
          <c:showSerName val="0"/>
          <c:showPercent val="0"/>
          <c:showBubbleSize val="0"/>
        </c:dLbls>
        <c:marker val="1"/>
        <c:smooth val="0"/>
        <c:axId val="752152600"/>
        <c:axId val="752152928"/>
      </c:lineChart>
      <c:catAx>
        <c:axId val="747969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th-TH"/>
          </a:p>
        </c:txPr>
        <c:crossAx val="747969216"/>
        <c:crosses val="autoZero"/>
        <c:auto val="1"/>
        <c:lblAlgn val="ctr"/>
        <c:lblOffset val="100"/>
        <c:noMultiLvlLbl val="0"/>
      </c:catAx>
      <c:valAx>
        <c:axId val="74796921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th-TH"/>
          </a:p>
        </c:txPr>
        <c:crossAx val="747969544"/>
        <c:crosses val="autoZero"/>
        <c:crossBetween val="between"/>
      </c:valAx>
      <c:valAx>
        <c:axId val="752152928"/>
        <c:scaling>
          <c:orientation val="minMax"/>
          <c:max val="1"/>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th-TH"/>
          </a:p>
        </c:txPr>
        <c:crossAx val="752152600"/>
        <c:crosses val="max"/>
        <c:crossBetween val="between"/>
      </c:valAx>
      <c:catAx>
        <c:axId val="752152600"/>
        <c:scaling>
          <c:orientation val="minMax"/>
        </c:scaling>
        <c:delete val="1"/>
        <c:axPos val="b"/>
        <c:numFmt formatCode="General" sourceLinked="1"/>
        <c:majorTickMark val="out"/>
        <c:minorTickMark val="none"/>
        <c:tickLblPos val="nextTo"/>
        <c:crossAx val="75215292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th-TH"/>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t>Current Debt Burden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th-TH"/>
        </a:p>
      </c:txPr>
    </c:title>
    <c:autoTitleDeleted val="0"/>
    <c:plotArea>
      <c:layout/>
      <c:barChart>
        <c:barDir val="col"/>
        <c:grouping val="clustered"/>
        <c:varyColors val="0"/>
        <c:ser>
          <c:idx val="0"/>
          <c:order val="0"/>
          <c:tx>
            <c:strRef>
              <c:f>current_debt_burden!$T$3</c:f>
              <c:strCache>
                <c:ptCount val="1"/>
                <c:pt idx="0">
                  <c:v>Frequency</c:v>
                </c:pt>
              </c:strCache>
            </c:strRef>
          </c:tx>
          <c:spPr>
            <a:solidFill>
              <a:schemeClr val="accent1"/>
            </a:solidFill>
            <a:ln>
              <a:noFill/>
            </a:ln>
            <a:effectLst/>
          </c:spPr>
          <c:invertIfNegative val="0"/>
          <c:cat>
            <c:strRef>
              <c:f>current_debt_burden!$S$4:$S$7</c:f>
              <c:strCache>
                <c:ptCount val="4"/>
                <c:pt idx="0">
                  <c:v>(-∞ , 0.1]</c:v>
                </c:pt>
                <c:pt idx="1">
                  <c:v>(0.1 , 0.2]</c:v>
                </c:pt>
                <c:pt idx="2">
                  <c:v>(0.2 , 0.3]</c:v>
                </c:pt>
                <c:pt idx="3">
                  <c:v>(0.3 , ∞)</c:v>
                </c:pt>
              </c:strCache>
            </c:strRef>
          </c:cat>
          <c:val>
            <c:numRef>
              <c:f>current_debt_burden!$T$4:$T$7</c:f>
              <c:numCache>
                <c:formatCode>General</c:formatCode>
                <c:ptCount val="4"/>
                <c:pt idx="0">
                  <c:v>1217</c:v>
                </c:pt>
                <c:pt idx="1">
                  <c:v>2628</c:v>
                </c:pt>
                <c:pt idx="2">
                  <c:v>1678</c:v>
                </c:pt>
                <c:pt idx="3">
                  <c:v>2441</c:v>
                </c:pt>
              </c:numCache>
            </c:numRef>
          </c:val>
          <c:extLst>
            <c:ext xmlns:c16="http://schemas.microsoft.com/office/drawing/2014/chart" uri="{C3380CC4-5D6E-409C-BE32-E72D297353CC}">
              <c16:uniqueId val="{00000000-7589-4643-B45A-24448D9D41AF}"/>
            </c:ext>
          </c:extLst>
        </c:ser>
        <c:dLbls>
          <c:showLegendKey val="0"/>
          <c:showVal val="0"/>
          <c:showCatName val="0"/>
          <c:showSerName val="0"/>
          <c:showPercent val="0"/>
          <c:showBubbleSize val="0"/>
        </c:dLbls>
        <c:gapWidth val="219"/>
        <c:overlap val="-27"/>
        <c:axId val="747969544"/>
        <c:axId val="747969216"/>
      </c:barChart>
      <c:lineChart>
        <c:grouping val="stacked"/>
        <c:varyColors val="0"/>
        <c:ser>
          <c:idx val="1"/>
          <c:order val="1"/>
          <c:tx>
            <c:strRef>
              <c:f>current_debt_burden!$U$3</c:f>
              <c:strCache>
                <c:ptCount val="1"/>
                <c:pt idx="0">
                  <c:v>bad rate</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current_debt_burden!$S$4:$S$7</c:f>
              <c:strCache>
                <c:ptCount val="4"/>
                <c:pt idx="0">
                  <c:v>(-∞ , 0.1]</c:v>
                </c:pt>
                <c:pt idx="1">
                  <c:v>(0.1 , 0.2]</c:v>
                </c:pt>
                <c:pt idx="2">
                  <c:v>(0.2 , 0.3]</c:v>
                </c:pt>
                <c:pt idx="3">
                  <c:v>(0.3 , ∞)</c:v>
                </c:pt>
              </c:strCache>
            </c:strRef>
          </c:cat>
          <c:val>
            <c:numRef>
              <c:f>current_debt_burden!$U$4:$U$7</c:f>
              <c:numCache>
                <c:formatCode>0.00%</c:formatCode>
                <c:ptCount val="4"/>
                <c:pt idx="0">
                  <c:v>5.7518488085456041E-3</c:v>
                </c:pt>
                <c:pt idx="1">
                  <c:v>8.3713850837138504E-3</c:v>
                </c:pt>
                <c:pt idx="2">
                  <c:v>1.6686531585220502E-2</c:v>
                </c:pt>
                <c:pt idx="3">
                  <c:v>2.0893076607947564E-2</c:v>
                </c:pt>
              </c:numCache>
            </c:numRef>
          </c:val>
          <c:smooth val="0"/>
          <c:extLst>
            <c:ext xmlns:c16="http://schemas.microsoft.com/office/drawing/2014/chart" uri="{C3380CC4-5D6E-409C-BE32-E72D297353CC}">
              <c16:uniqueId val="{00000001-7589-4643-B45A-24448D9D41AF}"/>
            </c:ext>
          </c:extLst>
        </c:ser>
        <c:dLbls>
          <c:showLegendKey val="0"/>
          <c:showVal val="0"/>
          <c:showCatName val="0"/>
          <c:showSerName val="0"/>
          <c:showPercent val="0"/>
          <c:showBubbleSize val="0"/>
        </c:dLbls>
        <c:marker val="1"/>
        <c:smooth val="0"/>
        <c:axId val="752152600"/>
        <c:axId val="752152928"/>
      </c:lineChart>
      <c:catAx>
        <c:axId val="747969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th-TH"/>
          </a:p>
        </c:txPr>
        <c:crossAx val="747969216"/>
        <c:crosses val="autoZero"/>
        <c:auto val="1"/>
        <c:lblAlgn val="ctr"/>
        <c:lblOffset val="100"/>
        <c:noMultiLvlLbl val="0"/>
      </c:catAx>
      <c:valAx>
        <c:axId val="74796921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th-TH"/>
          </a:p>
        </c:txPr>
        <c:crossAx val="747969544"/>
        <c:crosses val="autoZero"/>
        <c:crossBetween val="between"/>
      </c:valAx>
      <c:valAx>
        <c:axId val="752152928"/>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th-TH"/>
          </a:p>
        </c:txPr>
        <c:crossAx val="752152600"/>
        <c:crosses val="max"/>
        <c:crossBetween val="between"/>
        <c:majorUnit val="1.0000000000000002E-2"/>
      </c:valAx>
      <c:catAx>
        <c:axId val="752152600"/>
        <c:scaling>
          <c:orientation val="minMax"/>
        </c:scaling>
        <c:delete val="1"/>
        <c:axPos val="b"/>
        <c:numFmt formatCode="General" sourceLinked="1"/>
        <c:majorTickMark val="out"/>
        <c:minorTickMark val="none"/>
        <c:tickLblPos val="nextTo"/>
        <c:crossAx val="75215292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th-TH"/>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solidFill>
                <a:latin typeface="Arial" panose="020B0604020202020204" pitchFamily="34" charset="0"/>
                <a:ea typeface="+mn-ea"/>
                <a:cs typeface="Arial" panose="020B0604020202020204" pitchFamily="34" charset="0"/>
              </a:defRPr>
            </a:pPr>
            <a:r>
              <a:rPr lang="en-US" dirty="0"/>
              <a:t>KBANK CN Lending </a:t>
            </a:r>
            <a:r>
              <a:rPr lang="en-US" dirty="0" smtClean="0"/>
              <a:t>Portfolio in 2025 (MRMB)</a:t>
            </a:r>
            <a:endParaRPr lang="en-US" dirty="0"/>
          </a:p>
        </c:rich>
      </c:tx>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solidFill>
              <a:latin typeface="Arial" panose="020B0604020202020204" pitchFamily="34" charset="0"/>
              <a:ea typeface="+mn-ea"/>
              <a:cs typeface="Arial" panose="020B0604020202020204" pitchFamily="34" charset="0"/>
            </a:defRPr>
          </a:pPr>
          <a:endParaRPr lang="th-TH"/>
        </a:p>
      </c:txPr>
    </c:title>
    <c:autoTitleDeleted val="0"/>
    <c:plotArea>
      <c:layout>
        <c:manualLayout>
          <c:layoutTarget val="inner"/>
          <c:xMode val="edge"/>
          <c:yMode val="edge"/>
          <c:x val="0.16837664041994752"/>
          <c:y val="0.19996981627296587"/>
          <c:w val="0.65213604549431325"/>
          <c:h val="0.65213604549431325"/>
        </c:manualLayout>
      </c:layout>
      <c:doughnutChart>
        <c:varyColors val="1"/>
        <c:ser>
          <c:idx val="0"/>
          <c:order val="0"/>
          <c:tx>
            <c:strRef>
              <c:f>Sheet1!$B$1</c:f>
              <c:strCache>
                <c:ptCount val="1"/>
                <c:pt idx="0">
                  <c:v>KBANK CN Lending Portfolio</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3-A9B1-41F2-BE0B-A6C49A42066E}"/>
              </c:ext>
            </c:extLst>
          </c:dPt>
          <c:dPt>
            <c:idx val="1"/>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3-4842-4958-91FF-4D0D8ADD7D36}"/>
              </c:ext>
            </c:extLst>
          </c:dPt>
          <c:dLbls>
            <c:dLbl>
              <c:idx val="0"/>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Arial" panose="020B0604020202020204" pitchFamily="34" charset="0"/>
                      <a:ea typeface="+mn-ea"/>
                      <a:cs typeface="Arial" panose="020B0604020202020204" pitchFamily="34" charset="0"/>
                    </a:defRPr>
                  </a:pPr>
                  <a:endParaRPr lang="th-TH"/>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3-A9B1-41F2-BE0B-A6C49A42066E}"/>
                </c:ext>
              </c:extLst>
            </c:dLbl>
            <c:dLbl>
              <c:idx val="1"/>
              <c:layout>
                <c:manualLayout>
                  <c:x val="-3.3333333333333333E-2"/>
                  <c:y val="5.5555555555555552E-2"/>
                </c:manualLayout>
              </c:layout>
              <c:showLegendKey val="0"/>
              <c:showVal val="0"/>
              <c:showCatName val="1"/>
              <c:showSerName val="0"/>
              <c:showPercent val="1"/>
              <c:showBubbleSize val="0"/>
              <c:extLst>
                <c:ext xmlns:c15="http://schemas.microsoft.com/office/drawing/2012/chart" uri="{CE6537A1-D6FC-4f65-9D91-7224C49458BB}">
                  <c15:layout>
                    <c:manualLayout>
                      <c:w val="0.25150787401574803"/>
                      <c:h val="0.24840244969378827"/>
                    </c:manualLayout>
                  </c15:layout>
                </c:ext>
                <c:ext xmlns:c16="http://schemas.microsoft.com/office/drawing/2014/chart" uri="{C3380CC4-5D6E-409C-BE32-E72D297353CC}">
                  <c16:uniqueId val="{00000003-4842-4958-91FF-4D0D8ADD7D36}"/>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Arial" panose="020B0604020202020204" pitchFamily="34" charset="0"/>
                    <a:ea typeface="+mn-ea"/>
                    <a:cs typeface="Arial" panose="020B0604020202020204" pitchFamily="34" charset="0"/>
                  </a:defRPr>
                </a:pPr>
                <a:endParaRPr lang="th-TH"/>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Sheet1!$A$2:$A$3</c:f>
              <c:strCache>
                <c:ptCount val="2"/>
                <c:pt idx="0">
                  <c:v>Corporate</c:v>
                </c:pt>
                <c:pt idx="1">
                  <c:v>Retail</c:v>
                </c:pt>
              </c:strCache>
            </c:strRef>
          </c:cat>
          <c:val>
            <c:numRef>
              <c:f>Sheet1!$B$2:$B$3</c:f>
              <c:numCache>
                <c:formatCode>General</c:formatCode>
                <c:ptCount val="2"/>
                <c:pt idx="0">
                  <c:v>30</c:v>
                </c:pt>
                <c:pt idx="1">
                  <c:v>53</c:v>
                </c:pt>
              </c:numCache>
            </c:numRef>
          </c:val>
          <c:extLst>
            <c:ext xmlns:c16="http://schemas.microsoft.com/office/drawing/2014/chart" uri="{C3380CC4-5D6E-409C-BE32-E72D297353CC}">
              <c16:uniqueId val="{00000000-A9B1-41F2-BE0B-A6C49A42066E}"/>
            </c:ext>
          </c:extLst>
        </c:ser>
        <c:dLbls>
          <c:showLegendKey val="0"/>
          <c:showVal val="1"/>
          <c:showCatName val="0"/>
          <c:showSerName val="0"/>
          <c:showPercent val="0"/>
          <c:showBubbleSize val="0"/>
          <c:showLeaderLines val="0"/>
        </c:dLbls>
        <c:firstSliceAng val="0"/>
        <c:holeSize val="75"/>
      </c:doughnut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th-TH"/>
        </a:p>
      </c:txPr>
    </c:legend>
    <c:plotVisOnly val="1"/>
    <c:dispBlanksAs val="gap"/>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th-TH"/>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t>Current LTV</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th-TH"/>
        </a:p>
      </c:txPr>
    </c:title>
    <c:autoTitleDeleted val="0"/>
    <c:plotArea>
      <c:layout/>
      <c:barChart>
        <c:barDir val="col"/>
        <c:grouping val="clustered"/>
        <c:varyColors val="0"/>
        <c:ser>
          <c:idx val="0"/>
          <c:order val="0"/>
          <c:tx>
            <c:strRef>
              <c:f>LTV_current!$T$3</c:f>
              <c:strCache>
                <c:ptCount val="1"/>
                <c:pt idx="0">
                  <c:v>Frequency</c:v>
                </c:pt>
              </c:strCache>
            </c:strRef>
          </c:tx>
          <c:spPr>
            <a:solidFill>
              <a:schemeClr val="accent1"/>
            </a:solidFill>
            <a:ln>
              <a:noFill/>
            </a:ln>
            <a:effectLst/>
          </c:spPr>
          <c:invertIfNegative val="0"/>
          <c:cat>
            <c:strRef>
              <c:f>LTV_current!$S$4:$S$8</c:f>
              <c:strCache>
                <c:ptCount val="5"/>
                <c:pt idx="0">
                  <c:v>(-∞ , 0.5]</c:v>
                </c:pt>
                <c:pt idx="1">
                  <c:v>(0.5 , 0.65]</c:v>
                </c:pt>
                <c:pt idx="2">
                  <c:v>(0.65 , 0.8]</c:v>
                </c:pt>
                <c:pt idx="3">
                  <c:v>(0.8 , 1]</c:v>
                </c:pt>
                <c:pt idx="4">
                  <c:v>(1 , ∞)</c:v>
                </c:pt>
              </c:strCache>
            </c:strRef>
          </c:cat>
          <c:val>
            <c:numRef>
              <c:f>LTV_current!$T$4:$T$8</c:f>
              <c:numCache>
                <c:formatCode>General</c:formatCode>
                <c:ptCount val="5"/>
                <c:pt idx="0">
                  <c:v>568</c:v>
                </c:pt>
                <c:pt idx="1">
                  <c:v>1205</c:v>
                </c:pt>
                <c:pt idx="2">
                  <c:v>2978</c:v>
                </c:pt>
                <c:pt idx="3">
                  <c:v>3105</c:v>
                </c:pt>
                <c:pt idx="4">
                  <c:v>108</c:v>
                </c:pt>
              </c:numCache>
            </c:numRef>
          </c:val>
          <c:extLst>
            <c:ext xmlns:c16="http://schemas.microsoft.com/office/drawing/2014/chart" uri="{C3380CC4-5D6E-409C-BE32-E72D297353CC}">
              <c16:uniqueId val="{00000000-697D-4CF0-83E7-B7D628ACAEFD}"/>
            </c:ext>
          </c:extLst>
        </c:ser>
        <c:dLbls>
          <c:showLegendKey val="0"/>
          <c:showVal val="0"/>
          <c:showCatName val="0"/>
          <c:showSerName val="0"/>
          <c:showPercent val="0"/>
          <c:showBubbleSize val="0"/>
        </c:dLbls>
        <c:gapWidth val="219"/>
        <c:overlap val="-27"/>
        <c:axId val="747969544"/>
        <c:axId val="747969216"/>
      </c:barChart>
      <c:lineChart>
        <c:grouping val="stacked"/>
        <c:varyColors val="0"/>
        <c:ser>
          <c:idx val="1"/>
          <c:order val="1"/>
          <c:tx>
            <c:strRef>
              <c:f>LTV_current!$U$3</c:f>
              <c:strCache>
                <c:ptCount val="1"/>
                <c:pt idx="0">
                  <c:v>bad rate</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LTV_current!$S$4:$S$8</c:f>
              <c:strCache>
                <c:ptCount val="5"/>
                <c:pt idx="0">
                  <c:v>(-∞ , 0.5]</c:v>
                </c:pt>
                <c:pt idx="1">
                  <c:v>(0.5 , 0.65]</c:v>
                </c:pt>
                <c:pt idx="2">
                  <c:v>(0.65 , 0.8]</c:v>
                </c:pt>
                <c:pt idx="3">
                  <c:v>(0.8 , 1]</c:v>
                </c:pt>
                <c:pt idx="4">
                  <c:v>(1 , ∞)</c:v>
                </c:pt>
              </c:strCache>
            </c:strRef>
          </c:cat>
          <c:val>
            <c:numRef>
              <c:f>LTV_current!$U$4:$U$8</c:f>
              <c:numCache>
                <c:formatCode>0.00%</c:formatCode>
                <c:ptCount val="5"/>
                <c:pt idx="0">
                  <c:v>0</c:v>
                </c:pt>
                <c:pt idx="1">
                  <c:v>4.1493775933609959E-3</c:v>
                </c:pt>
                <c:pt idx="2">
                  <c:v>1.0409670920080591E-2</c:v>
                </c:pt>
                <c:pt idx="3">
                  <c:v>2.0933977455716585E-2</c:v>
                </c:pt>
                <c:pt idx="4">
                  <c:v>6.4814814814814811E-2</c:v>
                </c:pt>
              </c:numCache>
            </c:numRef>
          </c:val>
          <c:smooth val="0"/>
          <c:extLst>
            <c:ext xmlns:c16="http://schemas.microsoft.com/office/drawing/2014/chart" uri="{C3380CC4-5D6E-409C-BE32-E72D297353CC}">
              <c16:uniqueId val="{00000001-697D-4CF0-83E7-B7D628ACAEFD}"/>
            </c:ext>
          </c:extLst>
        </c:ser>
        <c:dLbls>
          <c:showLegendKey val="0"/>
          <c:showVal val="0"/>
          <c:showCatName val="0"/>
          <c:showSerName val="0"/>
          <c:showPercent val="0"/>
          <c:showBubbleSize val="0"/>
        </c:dLbls>
        <c:marker val="1"/>
        <c:smooth val="0"/>
        <c:axId val="752152600"/>
        <c:axId val="752152928"/>
      </c:lineChart>
      <c:catAx>
        <c:axId val="747969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th-TH"/>
          </a:p>
        </c:txPr>
        <c:crossAx val="747969216"/>
        <c:crosses val="autoZero"/>
        <c:auto val="1"/>
        <c:lblAlgn val="ctr"/>
        <c:lblOffset val="100"/>
        <c:noMultiLvlLbl val="0"/>
      </c:catAx>
      <c:valAx>
        <c:axId val="74796921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th-TH"/>
          </a:p>
        </c:txPr>
        <c:crossAx val="747969544"/>
        <c:crosses val="autoZero"/>
        <c:crossBetween val="between"/>
      </c:valAx>
      <c:valAx>
        <c:axId val="752152928"/>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th-TH"/>
          </a:p>
        </c:txPr>
        <c:crossAx val="752152600"/>
        <c:crosses val="max"/>
        <c:crossBetween val="between"/>
      </c:valAx>
      <c:catAx>
        <c:axId val="752152600"/>
        <c:scaling>
          <c:orientation val="minMax"/>
        </c:scaling>
        <c:delete val="1"/>
        <c:axPos val="b"/>
        <c:numFmt formatCode="General" sourceLinked="1"/>
        <c:majorTickMark val="out"/>
        <c:minorTickMark val="none"/>
        <c:tickLblPos val="nextTo"/>
        <c:crossAx val="75215292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th-TH"/>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057190219643597"/>
          <c:y val="2.0521197030116362E-2"/>
          <c:w val="0.85174298667212056"/>
          <c:h val="0.8635172668356943"/>
        </c:manualLayout>
      </c:layout>
      <c:areaChart>
        <c:grouping val="stacked"/>
        <c:varyColors val="0"/>
        <c:ser>
          <c:idx val="1"/>
          <c:order val="1"/>
          <c:tx>
            <c:strRef>
              <c:f>Shimiao!$A$9</c:f>
              <c:strCache>
                <c:ptCount val="1"/>
                <c:pt idx="0">
                  <c:v>M1: (1~30 days overdue)</c:v>
                </c:pt>
              </c:strCache>
            </c:strRef>
          </c:tx>
          <c:spPr>
            <a:solidFill>
              <a:srgbClr val="BFD7F3"/>
            </a:solidFill>
            <a:ln>
              <a:noFill/>
            </a:ln>
            <a:effectLst/>
          </c:spPr>
          <c:cat>
            <c:strLit>
              <c:ptCount val="3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extLst>
                <c:ext xmlns:c15="http://schemas.microsoft.com/office/drawing/2012/chart" uri="{02D57815-91ED-43cb-92C2-25804820EDAC}">
                  <c15:autoCat val="1"/>
                </c:ext>
              </c:extLst>
            </c:strLit>
          </c:cat>
          <c:val>
            <c:numRef>
              <c:f>Shimiao!$B$9:$AW$9</c:f>
              <c:numCache>
                <c:formatCode>_(* #,##0_);_(* \(#,##0\);_(* "-"??_);_(@_)</c:formatCode>
                <c:ptCount val="32"/>
                <c:pt idx="0">
                  <c:v>127600</c:v>
                </c:pt>
                <c:pt idx="1">
                  <c:v>121866.67</c:v>
                </c:pt>
                <c:pt idx="2">
                  <c:v>68150</c:v>
                </c:pt>
                <c:pt idx="3">
                  <c:v>319556.17</c:v>
                </c:pt>
                <c:pt idx="4">
                  <c:v>533734.99</c:v>
                </c:pt>
                <c:pt idx="5">
                  <c:v>677129.98</c:v>
                </c:pt>
                <c:pt idx="6">
                  <c:v>1579161.43</c:v>
                </c:pt>
                <c:pt idx="7">
                  <c:v>2553759.4700000002</c:v>
                </c:pt>
                <c:pt idx="8">
                  <c:v>802070.64</c:v>
                </c:pt>
                <c:pt idx="9">
                  <c:v>1767199.03</c:v>
                </c:pt>
                <c:pt idx="10">
                  <c:v>1743969.53</c:v>
                </c:pt>
                <c:pt idx="11">
                  <c:v>1175648.22</c:v>
                </c:pt>
                <c:pt idx="12">
                  <c:v>1486013.1</c:v>
                </c:pt>
                <c:pt idx="13">
                  <c:v>2074160.05</c:v>
                </c:pt>
                <c:pt idx="14">
                  <c:v>2808510.13</c:v>
                </c:pt>
                <c:pt idx="15" formatCode="_(* #,##0.00_);_(* \(#,##0.00\);_(* &quot;-&quot;??_);_(@_)">
                  <c:v>4214388.62</c:v>
                </c:pt>
                <c:pt idx="16" formatCode="_(* #,##0.00_);_(* \(#,##0.00\);_(* &quot;-&quot;??_);_(@_)">
                  <c:v>6424329.6299999999</c:v>
                </c:pt>
                <c:pt idx="17" formatCode="_(* #,##0.00_);_(* \(#,##0.00\);_(* &quot;-&quot;??_);_(@_)">
                  <c:v>6084578.2599999998</c:v>
                </c:pt>
                <c:pt idx="18" formatCode="_(* #,##0.00_);_(* \(#,##0.00\);_(* &quot;-&quot;??_);_(@_)">
                  <c:v>7855575.7199999997</c:v>
                </c:pt>
                <c:pt idx="19">
                  <c:v>9019427.3200000003</c:v>
                </c:pt>
                <c:pt idx="20">
                  <c:v>8916216.5899999999</c:v>
                </c:pt>
                <c:pt idx="21">
                  <c:v>11141032.119999999</c:v>
                </c:pt>
                <c:pt idx="22">
                  <c:v>9734400.3100000005</c:v>
                </c:pt>
                <c:pt idx="23">
                  <c:v>11040286.289999999</c:v>
                </c:pt>
                <c:pt idx="24">
                  <c:v>12167588.060000001</c:v>
                </c:pt>
                <c:pt idx="25">
                  <c:v>13227609.710000001</c:v>
                </c:pt>
                <c:pt idx="26">
                  <c:v>14546999.18</c:v>
                </c:pt>
                <c:pt idx="27">
                  <c:v>15277370.59</c:v>
                </c:pt>
                <c:pt idx="28">
                  <c:v>17038989.420000002</c:v>
                </c:pt>
                <c:pt idx="29">
                  <c:v>20704274.02</c:v>
                </c:pt>
                <c:pt idx="30">
                  <c:v>14903526.199999999</c:v>
                </c:pt>
                <c:pt idx="31">
                  <c:v>14634688.949999999</c:v>
                </c:pt>
              </c:numCache>
            </c:numRef>
          </c:val>
          <c:extLst>
            <c:ext xmlns:c16="http://schemas.microsoft.com/office/drawing/2014/chart" uri="{C3380CC4-5D6E-409C-BE32-E72D297353CC}">
              <c16:uniqueId val="{00000000-9903-48C8-866F-D5FEA0045F80}"/>
            </c:ext>
          </c:extLst>
        </c:ser>
        <c:ser>
          <c:idx val="2"/>
          <c:order val="2"/>
          <c:tx>
            <c:strRef>
              <c:f>Shimiao!$A$10</c:f>
              <c:strCache>
                <c:ptCount val="1"/>
                <c:pt idx="0">
                  <c:v>M2: (31~60 days overdue)</c:v>
                </c:pt>
              </c:strCache>
            </c:strRef>
          </c:tx>
          <c:spPr>
            <a:solidFill>
              <a:schemeClr val="accent3"/>
            </a:solidFill>
            <a:ln>
              <a:noFill/>
            </a:ln>
            <a:effectLst/>
          </c:spPr>
          <c:cat>
            <c:strLit>
              <c:ptCount val="3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extLst>
                <c:ext xmlns:c15="http://schemas.microsoft.com/office/drawing/2012/chart" uri="{02D57815-91ED-43cb-92C2-25804820EDAC}">
                  <c15:autoCat val="1"/>
                </c:ext>
              </c:extLst>
            </c:strLit>
          </c:cat>
          <c:val>
            <c:numRef>
              <c:f>Shimiao!$B$10:$AW$10</c:f>
              <c:numCache>
                <c:formatCode>_(* #,##0_);_(* \(#,##0\);_(* "-"??_);_(@_)</c:formatCode>
                <c:ptCount val="32"/>
                <c:pt idx="0">
                  <c:v>0</c:v>
                </c:pt>
                <c:pt idx="1">
                  <c:v>7500</c:v>
                </c:pt>
                <c:pt idx="2">
                  <c:v>16800</c:v>
                </c:pt>
                <c:pt idx="3">
                  <c:v>30200</c:v>
                </c:pt>
                <c:pt idx="4">
                  <c:v>86589.02</c:v>
                </c:pt>
                <c:pt idx="5">
                  <c:v>82750.009999999995</c:v>
                </c:pt>
                <c:pt idx="6">
                  <c:v>104466.68</c:v>
                </c:pt>
                <c:pt idx="7">
                  <c:v>375032.22</c:v>
                </c:pt>
                <c:pt idx="8">
                  <c:v>297684.57</c:v>
                </c:pt>
                <c:pt idx="9">
                  <c:v>408324.08</c:v>
                </c:pt>
                <c:pt idx="10">
                  <c:v>426236.84</c:v>
                </c:pt>
                <c:pt idx="11">
                  <c:v>512656.61</c:v>
                </c:pt>
                <c:pt idx="12">
                  <c:v>525482.57999999996</c:v>
                </c:pt>
                <c:pt idx="13">
                  <c:v>646065.04</c:v>
                </c:pt>
                <c:pt idx="14">
                  <c:v>947632.21</c:v>
                </c:pt>
                <c:pt idx="15" formatCode="_(* #,##0.00_);_(* \(#,##0.00\);_(* &quot;-&quot;??_);_(@_)">
                  <c:v>1232355.72</c:v>
                </c:pt>
                <c:pt idx="16" formatCode="_(* #,##0.00_);_(* \(#,##0.00\);_(* &quot;-&quot;??_);_(@_)">
                  <c:v>1454011.95</c:v>
                </c:pt>
                <c:pt idx="17" formatCode="_(* #,##0.00_);_(* \(#,##0.00\);_(* &quot;-&quot;??_);_(@_)">
                  <c:v>3004762.94</c:v>
                </c:pt>
                <c:pt idx="18" formatCode="_(* #,##0.00_);_(* \(#,##0.00\);_(* &quot;-&quot;??_);_(@_)">
                  <c:v>3147415.44</c:v>
                </c:pt>
                <c:pt idx="19">
                  <c:v>4026669.04</c:v>
                </c:pt>
                <c:pt idx="20">
                  <c:v>4662468.88</c:v>
                </c:pt>
                <c:pt idx="21">
                  <c:v>4868721.26</c:v>
                </c:pt>
                <c:pt idx="22">
                  <c:v>4881183.6100000003</c:v>
                </c:pt>
                <c:pt idx="23">
                  <c:v>4745013.88</c:v>
                </c:pt>
                <c:pt idx="24">
                  <c:v>5582955.4800000004</c:v>
                </c:pt>
                <c:pt idx="25">
                  <c:v>6004054.4900000002</c:v>
                </c:pt>
                <c:pt idx="26">
                  <c:v>6764969.4400000004</c:v>
                </c:pt>
                <c:pt idx="27">
                  <c:v>6579054.4800000004</c:v>
                </c:pt>
                <c:pt idx="28">
                  <c:v>7771300.1699999999</c:v>
                </c:pt>
                <c:pt idx="29">
                  <c:v>8552888.9800000004</c:v>
                </c:pt>
                <c:pt idx="30">
                  <c:v>10032634.16</c:v>
                </c:pt>
                <c:pt idx="31">
                  <c:v>7921529.71</c:v>
                </c:pt>
              </c:numCache>
            </c:numRef>
          </c:val>
          <c:extLst>
            <c:ext xmlns:c16="http://schemas.microsoft.com/office/drawing/2014/chart" uri="{C3380CC4-5D6E-409C-BE32-E72D297353CC}">
              <c16:uniqueId val="{00000001-9903-48C8-866F-D5FEA0045F80}"/>
            </c:ext>
          </c:extLst>
        </c:ser>
        <c:ser>
          <c:idx val="3"/>
          <c:order val="3"/>
          <c:tx>
            <c:strRef>
              <c:f>Shimiao!$A$11</c:f>
              <c:strCache>
                <c:ptCount val="1"/>
                <c:pt idx="0">
                  <c:v>M3: (61~90 days overdue)</c:v>
                </c:pt>
              </c:strCache>
            </c:strRef>
          </c:tx>
          <c:spPr>
            <a:solidFill>
              <a:srgbClr val="CC99FF"/>
            </a:solidFill>
            <a:ln>
              <a:noFill/>
            </a:ln>
            <a:effectLst/>
          </c:spPr>
          <c:cat>
            <c:strLit>
              <c:ptCount val="3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extLst>
                <c:ext xmlns:c15="http://schemas.microsoft.com/office/drawing/2012/chart" uri="{02D57815-91ED-43cb-92C2-25804820EDAC}">
                  <c15:autoCat val="1"/>
                </c:ext>
              </c:extLst>
            </c:strLit>
          </c:cat>
          <c:val>
            <c:numRef>
              <c:f>Shimiao!$B$11:$AW$11</c:f>
              <c:numCache>
                <c:formatCode>_(* #,##0_);_(* \(#,##0\);_(* "-"??_);_(@_)</c:formatCode>
                <c:ptCount val="32"/>
                <c:pt idx="0">
                  <c:v>0</c:v>
                </c:pt>
                <c:pt idx="1">
                  <c:v>0</c:v>
                </c:pt>
                <c:pt idx="2">
                  <c:v>7500</c:v>
                </c:pt>
                <c:pt idx="3">
                  <c:v>16800</c:v>
                </c:pt>
                <c:pt idx="4">
                  <c:v>30200</c:v>
                </c:pt>
                <c:pt idx="5">
                  <c:v>71266.66</c:v>
                </c:pt>
                <c:pt idx="6">
                  <c:v>44150.01</c:v>
                </c:pt>
                <c:pt idx="7">
                  <c:v>104466.68</c:v>
                </c:pt>
                <c:pt idx="8">
                  <c:v>246505.42</c:v>
                </c:pt>
                <c:pt idx="9">
                  <c:v>200084.56</c:v>
                </c:pt>
                <c:pt idx="10">
                  <c:v>345556.24</c:v>
                </c:pt>
                <c:pt idx="11">
                  <c:v>267647.84000000003</c:v>
                </c:pt>
                <c:pt idx="12">
                  <c:v>306948.37</c:v>
                </c:pt>
                <c:pt idx="13">
                  <c:v>455023.02</c:v>
                </c:pt>
                <c:pt idx="14">
                  <c:v>391842.47</c:v>
                </c:pt>
                <c:pt idx="15" formatCode="_(* #,##0.00_);_(* \(#,##0.00\);_(* &quot;-&quot;??_);_(@_)">
                  <c:v>770469.91</c:v>
                </c:pt>
                <c:pt idx="16" formatCode="_(* #,##0.00_);_(* \(#,##0.00\);_(* &quot;-&quot;??_);_(@_)">
                  <c:v>907768.06</c:v>
                </c:pt>
                <c:pt idx="17" formatCode="_(* #,##0.00_);_(* \(#,##0.00\);_(* &quot;-&quot;??_);_(@_)">
                  <c:v>1201486.01</c:v>
                </c:pt>
                <c:pt idx="18" formatCode="_(* #,##0.00_);_(* \(#,##0.00\);_(* &quot;-&quot;??_);_(@_)">
                  <c:v>2176664.2200000002</c:v>
                </c:pt>
                <c:pt idx="19">
                  <c:v>2645248.04</c:v>
                </c:pt>
                <c:pt idx="20">
                  <c:v>3294274.16</c:v>
                </c:pt>
                <c:pt idx="21">
                  <c:v>3921426.96</c:v>
                </c:pt>
                <c:pt idx="22">
                  <c:v>3968632.73</c:v>
                </c:pt>
                <c:pt idx="23">
                  <c:v>4364317.9400000004</c:v>
                </c:pt>
                <c:pt idx="24">
                  <c:v>4407574.78</c:v>
                </c:pt>
                <c:pt idx="25">
                  <c:v>5056980.26</c:v>
                </c:pt>
                <c:pt idx="26">
                  <c:v>5317924</c:v>
                </c:pt>
                <c:pt idx="27">
                  <c:v>5666528.9400000004</c:v>
                </c:pt>
                <c:pt idx="28">
                  <c:v>5964263.1399999997</c:v>
                </c:pt>
                <c:pt idx="29">
                  <c:v>6733612.0499999998</c:v>
                </c:pt>
                <c:pt idx="30">
                  <c:v>7087713.6100000003</c:v>
                </c:pt>
                <c:pt idx="31">
                  <c:v>8329115.8099999996</c:v>
                </c:pt>
              </c:numCache>
            </c:numRef>
          </c:val>
          <c:extLst>
            <c:ext xmlns:c16="http://schemas.microsoft.com/office/drawing/2014/chart" uri="{C3380CC4-5D6E-409C-BE32-E72D297353CC}">
              <c16:uniqueId val="{00000002-9903-48C8-866F-D5FEA0045F80}"/>
            </c:ext>
          </c:extLst>
        </c:ser>
        <c:ser>
          <c:idx val="4"/>
          <c:order val="4"/>
          <c:tx>
            <c:strRef>
              <c:f>Shimiao!$A$12</c:f>
              <c:strCache>
                <c:ptCount val="1"/>
                <c:pt idx="0">
                  <c:v>M4: (91~120 days overdue)</c:v>
                </c:pt>
              </c:strCache>
            </c:strRef>
          </c:tx>
          <c:spPr>
            <a:solidFill>
              <a:srgbClr val="FF9966"/>
            </a:solidFill>
            <a:ln>
              <a:noFill/>
            </a:ln>
            <a:effectLst/>
          </c:spPr>
          <c:cat>
            <c:strLit>
              <c:ptCount val="3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extLst>
                <c:ext xmlns:c15="http://schemas.microsoft.com/office/drawing/2012/chart" uri="{02D57815-91ED-43cb-92C2-25804820EDAC}">
                  <c15:autoCat val="1"/>
                </c:ext>
              </c:extLst>
            </c:strLit>
          </c:cat>
          <c:val>
            <c:numRef>
              <c:f>Shimiao!$B$12:$AW$12</c:f>
              <c:numCache>
                <c:formatCode>_(* #,##0_);_(* \(#,##0\);_(* "-"??_);_(@_)</c:formatCode>
                <c:ptCount val="32"/>
                <c:pt idx="0">
                  <c:v>0</c:v>
                </c:pt>
                <c:pt idx="1">
                  <c:v>0</c:v>
                </c:pt>
                <c:pt idx="2">
                  <c:v>0</c:v>
                </c:pt>
                <c:pt idx="3">
                  <c:v>7500</c:v>
                </c:pt>
                <c:pt idx="4">
                  <c:v>16800</c:v>
                </c:pt>
                <c:pt idx="5">
                  <c:v>30200</c:v>
                </c:pt>
                <c:pt idx="6">
                  <c:v>71266.66</c:v>
                </c:pt>
                <c:pt idx="7">
                  <c:v>44150.01</c:v>
                </c:pt>
                <c:pt idx="8">
                  <c:v>104466.68</c:v>
                </c:pt>
                <c:pt idx="9">
                  <c:v>219280.44</c:v>
                </c:pt>
                <c:pt idx="10">
                  <c:v>201584.56</c:v>
                </c:pt>
                <c:pt idx="11">
                  <c:v>327756.24</c:v>
                </c:pt>
                <c:pt idx="12">
                  <c:v>219074.54</c:v>
                </c:pt>
                <c:pt idx="13">
                  <c:v>281206.33</c:v>
                </c:pt>
                <c:pt idx="14">
                  <c:v>419753.84</c:v>
                </c:pt>
                <c:pt idx="15" formatCode="_(* #,##0.00_);_(* \(#,##0.00\);_(* &quot;-&quot;??_);_(@_)">
                  <c:v>329028.38</c:v>
                </c:pt>
                <c:pt idx="16" formatCode="_(* #,##0.00_);_(* \(#,##0.00\);_(* &quot;-&quot;??_);_(@_)">
                  <c:v>750337.74</c:v>
                </c:pt>
                <c:pt idx="17" formatCode="_(* #,##0.00_);_(* \(#,##0.00\);_(* &quot;-&quot;??_);_(@_)">
                  <c:v>813768.07</c:v>
                </c:pt>
                <c:pt idx="18" formatCode="_(* #,##0.00_);_(* \(#,##0.00\);_(* &quot;-&quot;??_);_(@_)">
                  <c:v>1029572.3</c:v>
                </c:pt>
                <c:pt idx="19">
                  <c:v>1806460.8</c:v>
                </c:pt>
                <c:pt idx="20">
                  <c:v>2197100.2000000002</c:v>
                </c:pt>
                <c:pt idx="21">
                  <c:v>2523483.23</c:v>
                </c:pt>
                <c:pt idx="22">
                  <c:v>3266955.74</c:v>
                </c:pt>
                <c:pt idx="23">
                  <c:v>3549925.19</c:v>
                </c:pt>
                <c:pt idx="24">
                  <c:v>3894578.67</c:v>
                </c:pt>
                <c:pt idx="25">
                  <c:v>3878327.89</c:v>
                </c:pt>
                <c:pt idx="26">
                  <c:v>4185942.63</c:v>
                </c:pt>
                <c:pt idx="27">
                  <c:v>4468701.7300000004</c:v>
                </c:pt>
                <c:pt idx="28">
                  <c:v>4905590.5199999996</c:v>
                </c:pt>
                <c:pt idx="29">
                  <c:v>5366142.09</c:v>
                </c:pt>
                <c:pt idx="30">
                  <c:v>5678816.9400000004</c:v>
                </c:pt>
                <c:pt idx="31">
                  <c:v>6169395.8399999999</c:v>
                </c:pt>
              </c:numCache>
            </c:numRef>
          </c:val>
          <c:extLst>
            <c:ext xmlns:c16="http://schemas.microsoft.com/office/drawing/2014/chart" uri="{C3380CC4-5D6E-409C-BE32-E72D297353CC}">
              <c16:uniqueId val="{00000003-9903-48C8-866F-D5FEA0045F80}"/>
            </c:ext>
          </c:extLst>
        </c:ser>
        <c:ser>
          <c:idx val="5"/>
          <c:order val="5"/>
          <c:tx>
            <c:strRef>
              <c:f>Shimiao!$A$13</c:f>
              <c:strCache>
                <c:ptCount val="1"/>
                <c:pt idx="0">
                  <c:v>M5: (121~150 days overdue)</c:v>
                </c:pt>
              </c:strCache>
            </c:strRef>
          </c:tx>
          <c:spPr>
            <a:solidFill>
              <a:schemeClr val="accent6">
                <a:lumMod val="60000"/>
                <a:lumOff val="40000"/>
              </a:schemeClr>
            </a:solidFill>
            <a:ln>
              <a:noFill/>
            </a:ln>
            <a:effectLst/>
          </c:spPr>
          <c:cat>
            <c:strLit>
              <c:ptCount val="3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extLst>
                <c:ext xmlns:c15="http://schemas.microsoft.com/office/drawing/2012/chart" uri="{02D57815-91ED-43cb-92C2-25804820EDAC}">
                  <c15:autoCat val="1"/>
                </c:ext>
              </c:extLst>
            </c:strLit>
          </c:cat>
          <c:val>
            <c:numRef>
              <c:f>Shimiao!$B$13:$AW$13</c:f>
              <c:numCache>
                <c:formatCode>_(* #,##0_);_(* \(#,##0\);_(* "-"??_);_(@_)</c:formatCode>
                <c:ptCount val="32"/>
                <c:pt idx="0">
                  <c:v>0</c:v>
                </c:pt>
                <c:pt idx="1">
                  <c:v>0</c:v>
                </c:pt>
                <c:pt idx="2">
                  <c:v>0</c:v>
                </c:pt>
                <c:pt idx="3">
                  <c:v>0</c:v>
                </c:pt>
                <c:pt idx="4">
                  <c:v>7500</c:v>
                </c:pt>
                <c:pt idx="5">
                  <c:v>16800</c:v>
                </c:pt>
                <c:pt idx="6">
                  <c:v>30200</c:v>
                </c:pt>
                <c:pt idx="7">
                  <c:v>71266.66</c:v>
                </c:pt>
                <c:pt idx="8">
                  <c:v>44150.01</c:v>
                </c:pt>
                <c:pt idx="9">
                  <c:v>104466.68</c:v>
                </c:pt>
                <c:pt idx="10">
                  <c:v>219280.44</c:v>
                </c:pt>
                <c:pt idx="11">
                  <c:v>212327.4</c:v>
                </c:pt>
                <c:pt idx="12">
                  <c:v>260092.18</c:v>
                </c:pt>
                <c:pt idx="13">
                  <c:v>217365.54</c:v>
                </c:pt>
                <c:pt idx="14">
                  <c:v>236856.09</c:v>
                </c:pt>
                <c:pt idx="15" formatCode="_(* #,##0.00_);_(* \(#,##0.00\);_(* &quot;-&quot;??_);_(@_)">
                  <c:v>443643.61</c:v>
                </c:pt>
                <c:pt idx="16" formatCode="_(* #,##0.00_);_(* \(#,##0.00\);_(* &quot;-&quot;??_);_(@_)">
                  <c:v>337532.04</c:v>
                </c:pt>
                <c:pt idx="17" formatCode="_(* #,##0.00_);_(* \(#,##0.00\);_(* &quot;-&quot;??_);_(@_)">
                  <c:v>662758.93999999994</c:v>
                </c:pt>
                <c:pt idx="18" formatCode="_(* #,##0.00_);_(* \(#,##0.00\);_(* &quot;-&quot;??_);_(@_)">
                  <c:v>779615.93</c:v>
                </c:pt>
                <c:pt idx="19">
                  <c:v>962746.82</c:v>
                </c:pt>
                <c:pt idx="20">
                  <c:v>1706036.13</c:v>
                </c:pt>
                <c:pt idx="21">
                  <c:v>1835876.77</c:v>
                </c:pt>
                <c:pt idx="22">
                  <c:v>2261524.71</c:v>
                </c:pt>
                <c:pt idx="23">
                  <c:v>2938952.86</c:v>
                </c:pt>
                <c:pt idx="24">
                  <c:v>3155248.69</c:v>
                </c:pt>
                <c:pt idx="25">
                  <c:v>3539856.4</c:v>
                </c:pt>
                <c:pt idx="26">
                  <c:v>3437970.35</c:v>
                </c:pt>
                <c:pt idx="27">
                  <c:v>2955641.47</c:v>
                </c:pt>
                <c:pt idx="28">
                  <c:v>4224107.74</c:v>
                </c:pt>
                <c:pt idx="29">
                  <c:v>4847219.0199999996</c:v>
                </c:pt>
                <c:pt idx="30">
                  <c:v>4964908.04</c:v>
                </c:pt>
                <c:pt idx="31">
                  <c:v>5193632.66</c:v>
                </c:pt>
              </c:numCache>
            </c:numRef>
          </c:val>
          <c:extLst>
            <c:ext xmlns:c16="http://schemas.microsoft.com/office/drawing/2014/chart" uri="{C3380CC4-5D6E-409C-BE32-E72D297353CC}">
              <c16:uniqueId val="{00000004-9903-48C8-866F-D5FEA0045F80}"/>
            </c:ext>
          </c:extLst>
        </c:ser>
        <c:ser>
          <c:idx val="6"/>
          <c:order val="6"/>
          <c:tx>
            <c:strRef>
              <c:f>Shimiao!$A$14</c:f>
              <c:strCache>
                <c:ptCount val="1"/>
                <c:pt idx="0">
                  <c:v>M6: (151~180 days overdue)</c:v>
                </c:pt>
              </c:strCache>
            </c:strRef>
          </c:tx>
          <c:spPr>
            <a:solidFill>
              <a:schemeClr val="accent4">
                <a:lumMod val="40000"/>
                <a:lumOff val="60000"/>
              </a:schemeClr>
            </a:solidFill>
            <a:ln>
              <a:noFill/>
            </a:ln>
            <a:effectLst/>
          </c:spPr>
          <c:cat>
            <c:strLit>
              <c:ptCount val="3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extLst>
                <c:ext xmlns:c15="http://schemas.microsoft.com/office/drawing/2012/chart" uri="{02D57815-91ED-43cb-92C2-25804820EDAC}">
                  <c15:autoCat val="1"/>
                </c:ext>
              </c:extLst>
            </c:strLit>
          </c:cat>
          <c:val>
            <c:numRef>
              <c:f>Shimiao!$B$14:$AW$14</c:f>
              <c:numCache>
                <c:formatCode>_(* #,##0_);_(* \(#,##0\);_(* "-"??_);_(@_)</c:formatCode>
                <c:ptCount val="32"/>
                <c:pt idx="0">
                  <c:v>0</c:v>
                </c:pt>
                <c:pt idx="1">
                  <c:v>0</c:v>
                </c:pt>
                <c:pt idx="2">
                  <c:v>0</c:v>
                </c:pt>
                <c:pt idx="3">
                  <c:v>0</c:v>
                </c:pt>
                <c:pt idx="4">
                  <c:v>0</c:v>
                </c:pt>
                <c:pt idx="5">
                  <c:v>7500</c:v>
                </c:pt>
                <c:pt idx="6">
                  <c:v>16800</c:v>
                </c:pt>
                <c:pt idx="7">
                  <c:v>30200</c:v>
                </c:pt>
                <c:pt idx="8">
                  <c:v>71266.66</c:v>
                </c:pt>
                <c:pt idx="9">
                  <c:v>44150.01</c:v>
                </c:pt>
                <c:pt idx="10">
                  <c:v>104466.68</c:v>
                </c:pt>
                <c:pt idx="11">
                  <c:v>189384.02</c:v>
                </c:pt>
                <c:pt idx="12">
                  <c:v>182784.56</c:v>
                </c:pt>
                <c:pt idx="13">
                  <c:v>220442.18</c:v>
                </c:pt>
                <c:pt idx="14">
                  <c:v>197805.22</c:v>
                </c:pt>
                <c:pt idx="15" formatCode="_(* #,##0.00_);_(* \(#,##0.00\);_(* &quot;-&quot;??_);_(@_)">
                  <c:v>252027.62</c:v>
                </c:pt>
                <c:pt idx="16" formatCode="_(* #,##0.00_);_(* \(#,##0.00\);_(* &quot;-&quot;??_);_(@_)">
                  <c:v>390092.04</c:v>
                </c:pt>
                <c:pt idx="17" formatCode="_(* #,##0.00_);_(* \(#,##0.00\);_(* &quot;-&quot;??_);_(@_)">
                  <c:v>321113.74</c:v>
                </c:pt>
                <c:pt idx="18" formatCode="_(* #,##0.00_);_(* \(#,##0.00\);_(* &quot;-&quot;??_);_(@_)">
                  <c:v>620212.47999999998</c:v>
                </c:pt>
                <c:pt idx="19">
                  <c:v>742603.02</c:v>
                </c:pt>
                <c:pt idx="20">
                  <c:v>887256.69</c:v>
                </c:pt>
                <c:pt idx="21">
                  <c:v>1628267.44</c:v>
                </c:pt>
                <c:pt idx="22">
                  <c:v>1717985.05</c:v>
                </c:pt>
                <c:pt idx="23">
                  <c:v>2157315.92</c:v>
                </c:pt>
                <c:pt idx="24">
                  <c:v>2870557.47</c:v>
                </c:pt>
                <c:pt idx="25">
                  <c:v>3039616.6</c:v>
                </c:pt>
                <c:pt idx="26">
                  <c:v>3382288.31</c:v>
                </c:pt>
                <c:pt idx="27">
                  <c:v>2777694.48</c:v>
                </c:pt>
                <c:pt idx="28">
                  <c:v>2784050.6</c:v>
                </c:pt>
                <c:pt idx="29">
                  <c:v>4062329.95</c:v>
                </c:pt>
                <c:pt idx="30">
                  <c:v>4452078.68</c:v>
                </c:pt>
                <c:pt idx="31">
                  <c:v>4476917.8600000003</c:v>
                </c:pt>
              </c:numCache>
            </c:numRef>
          </c:val>
          <c:extLst>
            <c:ext xmlns:c16="http://schemas.microsoft.com/office/drawing/2014/chart" uri="{C3380CC4-5D6E-409C-BE32-E72D297353CC}">
              <c16:uniqueId val="{00000005-9903-48C8-866F-D5FEA0045F80}"/>
            </c:ext>
          </c:extLst>
        </c:ser>
        <c:ser>
          <c:idx val="7"/>
          <c:order val="7"/>
          <c:tx>
            <c:strRef>
              <c:f>Shimiao!$A$15</c:f>
              <c:strCache>
                <c:ptCount val="1"/>
                <c:pt idx="0">
                  <c:v>M6+: (180+ days overdue)</c:v>
                </c:pt>
              </c:strCache>
            </c:strRef>
          </c:tx>
          <c:spPr>
            <a:solidFill>
              <a:schemeClr val="accent2">
                <a:lumMod val="40000"/>
                <a:lumOff val="60000"/>
              </a:schemeClr>
            </a:solidFill>
            <a:ln>
              <a:noFill/>
            </a:ln>
            <a:effectLst/>
          </c:spPr>
          <c:cat>
            <c:strLit>
              <c:ptCount val="3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extLst>
                <c:ext xmlns:c15="http://schemas.microsoft.com/office/drawing/2012/chart" uri="{02D57815-91ED-43cb-92C2-25804820EDAC}">
                  <c15:autoCat val="1"/>
                </c:ext>
              </c:extLst>
            </c:strLit>
          </c:cat>
          <c:val>
            <c:numRef>
              <c:f>Shimiao!$B$15:$AW$15</c:f>
              <c:numCache>
                <c:formatCode>_(* #,##0_);_(* \(#,##0\);_(* "-"??_);_(@_)</c:formatCode>
                <c:ptCount val="32"/>
                <c:pt idx="0">
                  <c:v>0</c:v>
                </c:pt>
                <c:pt idx="1">
                  <c:v>0</c:v>
                </c:pt>
                <c:pt idx="2">
                  <c:v>0</c:v>
                </c:pt>
                <c:pt idx="3">
                  <c:v>0</c:v>
                </c:pt>
                <c:pt idx="4">
                  <c:v>0</c:v>
                </c:pt>
                <c:pt idx="5">
                  <c:v>0</c:v>
                </c:pt>
                <c:pt idx="6">
                  <c:v>7500</c:v>
                </c:pt>
                <c:pt idx="7">
                  <c:v>24300</c:v>
                </c:pt>
                <c:pt idx="8">
                  <c:v>54500</c:v>
                </c:pt>
                <c:pt idx="9">
                  <c:v>85966.66</c:v>
                </c:pt>
                <c:pt idx="10">
                  <c:v>130116.67</c:v>
                </c:pt>
                <c:pt idx="11">
                  <c:v>249708.35</c:v>
                </c:pt>
                <c:pt idx="12">
                  <c:v>398259.04</c:v>
                </c:pt>
                <c:pt idx="13">
                  <c:v>546576.93999999994</c:v>
                </c:pt>
                <c:pt idx="14">
                  <c:v>714404.28</c:v>
                </c:pt>
                <c:pt idx="15" formatCode="_(* #,##0.00_);_(* \(#,##0.00\);_(* &quot;-&quot;??_);_(@_)">
                  <c:v>888745.98</c:v>
                </c:pt>
                <c:pt idx="16" formatCode="_(* #,##0.00_);_(* \(#,##0.00\);_(* &quot;-&quot;??_);_(@_)">
                  <c:v>1166542.1200000001</c:v>
                </c:pt>
                <c:pt idx="17" formatCode="_(* #,##0.00_);_(* \(#,##0.00\);_(* &quot;-&quot;??_);_(@_)">
                  <c:v>1459663.87</c:v>
                </c:pt>
                <c:pt idx="18" formatCode="_(* #,##0.00_);_(* \(#,##0.00\);_(* &quot;-&quot;??_);_(@_)">
                  <c:v>1717434.82</c:v>
                </c:pt>
                <c:pt idx="19">
                  <c:v>2263256.2400000002</c:v>
                </c:pt>
                <c:pt idx="20">
                  <c:v>2992613.41</c:v>
                </c:pt>
                <c:pt idx="21">
                  <c:v>3754497.86</c:v>
                </c:pt>
                <c:pt idx="22">
                  <c:v>5039796.82</c:v>
                </c:pt>
                <c:pt idx="23">
                  <c:v>6707588.6500000004</c:v>
                </c:pt>
                <c:pt idx="24">
                  <c:v>8763094.0899999999</c:v>
                </c:pt>
                <c:pt idx="25">
                  <c:v>11500414.550000001</c:v>
                </c:pt>
                <c:pt idx="26">
                  <c:v>14348623.619999999</c:v>
                </c:pt>
                <c:pt idx="27">
                  <c:v>15440981.17</c:v>
                </c:pt>
                <c:pt idx="28">
                  <c:v>18055321.579999998</c:v>
                </c:pt>
                <c:pt idx="29">
                  <c:v>20628812.460000001</c:v>
                </c:pt>
                <c:pt idx="30">
                  <c:v>24490554.57</c:v>
                </c:pt>
                <c:pt idx="31">
                  <c:v>28500999.02</c:v>
                </c:pt>
              </c:numCache>
            </c:numRef>
          </c:val>
          <c:extLst>
            <c:ext xmlns:c16="http://schemas.microsoft.com/office/drawing/2014/chart" uri="{C3380CC4-5D6E-409C-BE32-E72D297353CC}">
              <c16:uniqueId val="{00000006-9903-48C8-866F-D5FEA0045F80}"/>
            </c:ext>
          </c:extLst>
        </c:ser>
        <c:dLbls>
          <c:showLegendKey val="0"/>
          <c:showVal val="0"/>
          <c:showCatName val="0"/>
          <c:showSerName val="0"/>
          <c:showPercent val="0"/>
          <c:showBubbleSize val="0"/>
        </c:dLbls>
        <c:axId val="625350576"/>
        <c:axId val="625357136"/>
      </c:areaChart>
      <c:lineChart>
        <c:grouping val="standard"/>
        <c:varyColors val="0"/>
        <c:ser>
          <c:idx val="0"/>
          <c:order val="0"/>
          <c:tx>
            <c:strRef>
              <c:f>Shimiao!$A$8</c:f>
              <c:strCache>
                <c:ptCount val="1"/>
                <c:pt idx="0">
                  <c:v>Current (normal loan)</c:v>
                </c:pt>
              </c:strCache>
            </c:strRef>
          </c:tx>
          <c:spPr>
            <a:ln w="19050" cap="rnd">
              <a:solidFill>
                <a:schemeClr val="accent1"/>
              </a:solidFill>
              <a:round/>
            </a:ln>
            <a:effectLst/>
          </c:spPr>
          <c:marker>
            <c:symbol val="circle"/>
            <c:size val="4"/>
            <c:spPr>
              <a:solidFill>
                <a:schemeClr val="accent1"/>
              </a:solidFill>
              <a:ln w="19050">
                <a:solidFill>
                  <a:schemeClr val="accent1"/>
                </a:solidFill>
              </a:ln>
              <a:effectLst/>
            </c:spPr>
          </c:marker>
          <c:cat>
            <c:numRef>
              <c:f>Shimiao!$B$3:$AW$3</c:f>
              <c:numCache>
                <c:formatCode>[$-409]mmm\-yy;@</c:formatCode>
                <c:ptCount val="32"/>
                <c:pt idx="0">
                  <c:v>43008</c:v>
                </c:pt>
                <c:pt idx="1">
                  <c:v>43039</c:v>
                </c:pt>
                <c:pt idx="2">
                  <c:v>43069</c:v>
                </c:pt>
                <c:pt idx="3">
                  <c:v>43100</c:v>
                </c:pt>
                <c:pt idx="4">
                  <c:v>43131</c:v>
                </c:pt>
                <c:pt idx="5">
                  <c:v>43159</c:v>
                </c:pt>
                <c:pt idx="6">
                  <c:v>43190</c:v>
                </c:pt>
                <c:pt idx="7">
                  <c:v>43220</c:v>
                </c:pt>
                <c:pt idx="8">
                  <c:v>43251</c:v>
                </c:pt>
                <c:pt idx="9">
                  <c:v>43281</c:v>
                </c:pt>
                <c:pt idx="10">
                  <c:v>43312</c:v>
                </c:pt>
                <c:pt idx="11">
                  <c:v>43343</c:v>
                </c:pt>
                <c:pt idx="12">
                  <c:v>43373</c:v>
                </c:pt>
                <c:pt idx="13">
                  <c:v>43404</c:v>
                </c:pt>
                <c:pt idx="14">
                  <c:v>43434</c:v>
                </c:pt>
                <c:pt idx="15">
                  <c:v>43465</c:v>
                </c:pt>
                <c:pt idx="16">
                  <c:v>43496</c:v>
                </c:pt>
                <c:pt idx="17">
                  <c:v>43524</c:v>
                </c:pt>
                <c:pt idx="18">
                  <c:v>43555</c:v>
                </c:pt>
                <c:pt idx="19">
                  <c:v>43585</c:v>
                </c:pt>
                <c:pt idx="20">
                  <c:v>43616</c:v>
                </c:pt>
                <c:pt idx="21">
                  <c:v>43646</c:v>
                </c:pt>
                <c:pt idx="22">
                  <c:v>43677</c:v>
                </c:pt>
                <c:pt idx="23">
                  <c:v>43708</c:v>
                </c:pt>
                <c:pt idx="24">
                  <c:v>43738</c:v>
                </c:pt>
                <c:pt idx="25">
                  <c:v>43769</c:v>
                </c:pt>
                <c:pt idx="26">
                  <c:v>43799</c:v>
                </c:pt>
                <c:pt idx="27">
                  <c:v>43830</c:v>
                </c:pt>
                <c:pt idx="28">
                  <c:v>43861</c:v>
                </c:pt>
                <c:pt idx="29">
                  <c:v>43890</c:v>
                </c:pt>
                <c:pt idx="30">
                  <c:v>43921</c:v>
                </c:pt>
                <c:pt idx="31">
                  <c:v>43951</c:v>
                </c:pt>
              </c:numCache>
            </c:numRef>
          </c:cat>
          <c:val>
            <c:numRef>
              <c:f>Shimiao!$B$8:$AW$8</c:f>
              <c:numCache>
                <c:formatCode>_(* #,##0_);_(* \(#,##0\);_(* "-"??_);_(@_)</c:formatCode>
                <c:ptCount val="32"/>
                <c:pt idx="0">
                  <c:v>47670603.340000004</c:v>
                </c:pt>
                <c:pt idx="1">
                  <c:v>47598105.75</c:v>
                </c:pt>
                <c:pt idx="2">
                  <c:v>64791279.289999999</c:v>
                </c:pt>
                <c:pt idx="3">
                  <c:v>88275962.359999999</c:v>
                </c:pt>
                <c:pt idx="4">
                  <c:v>105171732.31</c:v>
                </c:pt>
                <c:pt idx="5">
                  <c:v>111528854.94</c:v>
                </c:pt>
                <c:pt idx="6">
                  <c:v>186369875.43000001</c:v>
                </c:pt>
                <c:pt idx="7">
                  <c:v>236066069.75999999</c:v>
                </c:pt>
                <c:pt idx="8">
                  <c:v>272773589.04000002</c:v>
                </c:pt>
                <c:pt idx="9">
                  <c:v>345090942.39999998</c:v>
                </c:pt>
                <c:pt idx="10">
                  <c:v>501025312.33999997</c:v>
                </c:pt>
                <c:pt idx="11">
                  <c:v>579464568.98000002</c:v>
                </c:pt>
                <c:pt idx="12">
                  <c:v>651834866.98000002</c:v>
                </c:pt>
                <c:pt idx="13">
                  <c:v>730345299.94000006</c:v>
                </c:pt>
                <c:pt idx="14">
                  <c:v>860156404.03999996</c:v>
                </c:pt>
                <c:pt idx="15" formatCode="_(* #,##0.00_);_(* \(#,##0.00\);_(* &quot;-&quot;??_);_(@_)">
                  <c:v>1080434332.22</c:v>
                </c:pt>
                <c:pt idx="16" formatCode="_(* #,##0.00_);_(* \(#,##0.00\);_(* &quot;-&quot;??_);_(@_)">
                  <c:v>1229361183.3099999</c:v>
                </c:pt>
                <c:pt idx="17" formatCode="_(* #,##0.00_);_(* \(#,##0.00\);_(* &quot;-&quot;??_);_(@_)">
                  <c:v>1383999168.9300001</c:v>
                </c:pt>
                <c:pt idx="18" formatCode="_(* #,##0.00_);_(* \(#,##0.00\);_(* &quot;-&quot;??_);_(@_)">
                  <c:v>1563412323.8699999</c:v>
                </c:pt>
                <c:pt idx="19">
                  <c:v>1616459219.1500001</c:v>
                </c:pt>
                <c:pt idx="20">
                  <c:v>1659989309.75</c:v>
                </c:pt>
                <c:pt idx="21">
                  <c:v>1736756865.02</c:v>
                </c:pt>
                <c:pt idx="22">
                  <c:v>1847168031.8800001</c:v>
                </c:pt>
                <c:pt idx="23">
                  <c:v>1825497135.72</c:v>
                </c:pt>
                <c:pt idx="24">
                  <c:v>1801048043.4100001</c:v>
                </c:pt>
                <c:pt idx="25">
                  <c:v>1782540011.1700001</c:v>
                </c:pt>
                <c:pt idx="26">
                  <c:v>1752009841.04</c:v>
                </c:pt>
                <c:pt idx="27">
                  <c:v>1582511936.24</c:v>
                </c:pt>
                <c:pt idx="28">
                  <c:v>1471920246.8599999</c:v>
                </c:pt>
                <c:pt idx="29">
                  <c:v>1348154732.6600001</c:v>
                </c:pt>
                <c:pt idx="30">
                  <c:v>1247257374.8699999</c:v>
                </c:pt>
                <c:pt idx="31">
                  <c:v>1166475924.79</c:v>
                </c:pt>
              </c:numCache>
            </c:numRef>
          </c:val>
          <c:smooth val="0"/>
          <c:extLst>
            <c:ext xmlns:c16="http://schemas.microsoft.com/office/drawing/2014/chart" uri="{C3380CC4-5D6E-409C-BE32-E72D297353CC}">
              <c16:uniqueId val="{00000007-9903-48C8-866F-D5FEA0045F80}"/>
            </c:ext>
          </c:extLst>
        </c:ser>
        <c:ser>
          <c:idx val="8"/>
          <c:order val="8"/>
          <c:tx>
            <c:strRef>
              <c:f>Shimiao!$A$39</c:f>
              <c:strCache>
                <c:ptCount val="1"/>
                <c:pt idx="0">
                  <c:v>Disbursement (Accumulate)</c:v>
                </c:pt>
              </c:strCache>
            </c:strRef>
          </c:tx>
          <c:spPr>
            <a:ln w="19050" cap="rnd">
              <a:solidFill>
                <a:sysClr val="windowText" lastClr="000000">
                  <a:lumMod val="65000"/>
                  <a:lumOff val="35000"/>
                </a:sysClr>
              </a:solidFill>
              <a:round/>
            </a:ln>
            <a:effectLst/>
          </c:spPr>
          <c:marker>
            <c:symbol val="circle"/>
            <c:size val="4"/>
            <c:spPr>
              <a:solidFill>
                <a:schemeClr val="accent3">
                  <a:lumMod val="60000"/>
                </a:schemeClr>
              </a:solidFill>
              <a:ln w="19050">
                <a:solidFill>
                  <a:sysClr val="windowText" lastClr="000000">
                    <a:lumMod val="65000"/>
                    <a:lumOff val="35000"/>
                  </a:sysClr>
                </a:solidFill>
              </a:ln>
              <a:effectLst/>
            </c:spPr>
          </c:marker>
          <c:cat>
            <c:numRef>
              <c:f>Shimiao!$B$3:$AW$3</c:f>
              <c:numCache>
                <c:formatCode>[$-409]mmm\-yy;@</c:formatCode>
                <c:ptCount val="32"/>
                <c:pt idx="0">
                  <c:v>43008</c:v>
                </c:pt>
                <c:pt idx="1">
                  <c:v>43039</c:v>
                </c:pt>
                <c:pt idx="2">
                  <c:v>43069</c:v>
                </c:pt>
                <c:pt idx="3">
                  <c:v>43100</c:v>
                </c:pt>
                <c:pt idx="4">
                  <c:v>43131</c:v>
                </c:pt>
                <c:pt idx="5">
                  <c:v>43159</c:v>
                </c:pt>
                <c:pt idx="6">
                  <c:v>43190</c:v>
                </c:pt>
                <c:pt idx="7">
                  <c:v>43220</c:v>
                </c:pt>
                <c:pt idx="8">
                  <c:v>43251</c:v>
                </c:pt>
                <c:pt idx="9">
                  <c:v>43281</c:v>
                </c:pt>
                <c:pt idx="10">
                  <c:v>43312</c:v>
                </c:pt>
                <c:pt idx="11">
                  <c:v>43343</c:v>
                </c:pt>
                <c:pt idx="12">
                  <c:v>43373</c:v>
                </c:pt>
                <c:pt idx="13">
                  <c:v>43404</c:v>
                </c:pt>
                <c:pt idx="14">
                  <c:v>43434</c:v>
                </c:pt>
                <c:pt idx="15">
                  <c:v>43465</c:v>
                </c:pt>
                <c:pt idx="16">
                  <c:v>43496</c:v>
                </c:pt>
                <c:pt idx="17">
                  <c:v>43524</c:v>
                </c:pt>
                <c:pt idx="18">
                  <c:v>43555</c:v>
                </c:pt>
                <c:pt idx="19">
                  <c:v>43585</c:v>
                </c:pt>
                <c:pt idx="20">
                  <c:v>43616</c:v>
                </c:pt>
                <c:pt idx="21">
                  <c:v>43646</c:v>
                </c:pt>
                <c:pt idx="22">
                  <c:v>43677</c:v>
                </c:pt>
                <c:pt idx="23">
                  <c:v>43708</c:v>
                </c:pt>
                <c:pt idx="24">
                  <c:v>43738</c:v>
                </c:pt>
                <c:pt idx="25">
                  <c:v>43769</c:v>
                </c:pt>
                <c:pt idx="26">
                  <c:v>43799</c:v>
                </c:pt>
                <c:pt idx="27">
                  <c:v>43830</c:v>
                </c:pt>
                <c:pt idx="28">
                  <c:v>43861</c:v>
                </c:pt>
                <c:pt idx="29">
                  <c:v>43890</c:v>
                </c:pt>
                <c:pt idx="30">
                  <c:v>43921</c:v>
                </c:pt>
                <c:pt idx="31">
                  <c:v>43951</c:v>
                </c:pt>
              </c:numCache>
            </c:numRef>
          </c:cat>
          <c:val>
            <c:numRef>
              <c:f>Shimiao!$B$39:$AW$39</c:f>
              <c:numCache>
                <c:formatCode>_(* #,##0.00_);_(* \(#,##0.00\);_(* "-"??_);_(@_)</c:formatCode>
                <c:ptCount val="32"/>
                <c:pt idx="0">
                  <c:v>48639860.259999998</c:v>
                </c:pt>
                <c:pt idx="1">
                  <c:v>49785940.259999998</c:v>
                </c:pt>
                <c:pt idx="2">
                  <c:v>68831583.25999999</c:v>
                </c:pt>
                <c:pt idx="3">
                  <c:v>95794649.25999999</c:v>
                </c:pt>
                <c:pt idx="4">
                  <c:v>117222023.25999999</c:v>
                </c:pt>
                <c:pt idx="5">
                  <c:v>128006754.25999999</c:v>
                </c:pt>
                <c:pt idx="6">
                  <c:v>213017602.25999999</c:v>
                </c:pt>
                <c:pt idx="7">
                  <c:v>273824222.25999999</c:v>
                </c:pt>
                <c:pt idx="8">
                  <c:v>324859991.25999999</c:v>
                </c:pt>
                <c:pt idx="9">
                  <c:v>420669184.25999999</c:v>
                </c:pt>
                <c:pt idx="10">
                  <c:v>598978757.25999999</c:v>
                </c:pt>
                <c:pt idx="11">
                  <c:v>710096603.25999999</c:v>
                </c:pt>
                <c:pt idx="12">
                  <c:v>844061320.65999997</c:v>
                </c:pt>
                <c:pt idx="13">
                  <c:v>987030239.65999997</c:v>
                </c:pt>
                <c:pt idx="14">
                  <c:v>1183399022.1599998</c:v>
                </c:pt>
                <c:pt idx="15">
                  <c:v>1512792735.0999999</c:v>
                </c:pt>
                <c:pt idx="16">
                  <c:v>1805859476.5</c:v>
                </c:pt>
                <c:pt idx="17">
                  <c:v>2111993022.78</c:v>
                </c:pt>
                <c:pt idx="18">
                  <c:v>2507010536.7799997</c:v>
                </c:pt>
                <c:pt idx="19">
                  <c:v>2793511620.0799999</c:v>
                </c:pt>
                <c:pt idx="20">
                  <c:v>3061889360.0799999</c:v>
                </c:pt>
                <c:pt idx="21">
                  <c:v>3383177135.5799999</c:v>
                </c:pt>
                <c:pt idx="22">
                  <c:v>3739748020.5799999</c:v>
                </c:pt>
                <c:pt idx="23">
                  <c:v>3963041272.5799999</c:v>
                </c:pt>
                <c:pt idx="24">
                  <c:v>4183654326.98</c:v>
                </c:pt>
                <c:pt idx="25">
                  <c:v>4409862062.9799995</c:v>
                </c:pt>
                <c:pt idx="26">
                  <c:v>4625921719.9799995</c:v>
                </c:pt>
                <c:pt idx="27">
                  <c:v>4673839147.9799995</c:v>
                </c:pt>
                <c:pt idx="28">
                  <c:v>4792244031.9799995</c:v>
                </c:pt>
                <c:pt idx="29">
                  <c:v>4886772662.9799995</c:v>
                </c:pt>
                <c:pt idx="30">
                  <c:v>5010786956.3799992</c:v>
                </c:pt>
                <c:pt idx="31">
                  <c:v>5115759120.3799992</c:v>
                </c:pt>
              </c:numCache>
            </c:numRef>
          </c:val>
          <c:smooth val="0"/>
          <c:extLst>
            <c:ext xmlns:c16="http://schemas.microsoft.com/office/drawing/2014/chart" uri="{C3380CC4-5D6E-409C-BE32-E72D297353CC}">
              <c16:uniqueId val="{00000008-9903-48C8-866F-D5FEA0045F80}"/>
            </c:ext>
          </c:extLst>
        </c:ser>
        <c:dLbls>
          <c:showLegendKey val="0"/>
          <c:showVal val="0"/>
          <c:showCatName val="0"/>
          <c:showSerName val="0"/>
          <c:showPercent val="0"/>
          <c:showBubbleSize val="0"/>
        </c:dLbls>
        <c:marker val="1"/>
        <c:smooth val="0"/>
        <c:axId val="671921984"/>
        <c:axId val="671913128"/>
      </c:lineChart>
      <c:dateAx>
        <c:axId val="671921984"/>
        <c:scaling>
          <c:orientation val="minMax"/>
        </c:scaling>
        <c:delete val="0"/>
        <c:axPos val="b"/>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00" b="0" i="0" u="none" strike="noStrike" kern="1200" baseline="0">
                <a:solidFill>
                  <a:schemeClr val="tx1">
                    <a:lumMod val="65000"/>
                    <a:lumOff val="35000"/>
                  </a:schemeClr>
                </a:solidFill>
                <a:latin typeface="+mn-lt"/>
                <a:ea typeface="+mn-ea"/>
                <a:cs typeface="+mn-cs"/>
              </a:defRPr>
            </a:pPr>
            <a:endParaRPr lang="th-TH"/>
          </a:p>
        </c:txPr>
        <c:crossAx val="671913128"/>
        <c:crosses val="autoZero"/>
        <c:auto val="1"/>
        <c:lblOffset val="100"/>
        <c:baseTimeUnit val="months"/>
      </c:dateAx>
      <c:valAx>
        <c:axId val="671913128"/>
        <c:scaling>
          <c:orientation val="minMax"/>
        </c:scaling>
        <c:delete val="0"/>
        <c:axPos val="l"/>
        <c:numFmt formatCode="0.###,,\ &quot;M&quot;" sourceLinked="0"/>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th-TH"/>
          </a:p>
        </c:txPr>
        <c:crossAx val="671921984"/>
        <c:crosses val="autoZero"/>
        <c:crossBetween val="between"/>
      </c:valAx>
      <c:valAx>
        <c:axId val="625357136"/>
        <c:scaling>
          <c:orientation val="minMax"/>
          <c:max val="100000000"/>
        </c:scaling>
        <c:delete val="0"/>
        <c:axPos val="r"/>
        <c:numFmt formatCode="0.###,,\ &quot;M&quot;" sourceLinked="0"/>
        <c:majorTickMark val="out"/>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th-TH"/>
          </a:p>
        </c:txPr>
        <c:crossAx val="625350576"/>
        <c:crosses val="max"/>
        <c:crossBetween val="between"/>
        <c:majorUnit val="20000000"/>
      </c:valAx>
      <c:catAx>
        <c:axId val="625350576"/>
        <c:scaling>
          <c:orientation val="minMax"/>
        </c:scaling>
        <c:delete val="1"/>
        <c:axPos val="b"/>
        <c:numFmt formatCode="General" sourceLinked="1"/>
        <c:majorTickMark val="out"/>
        <c:minorTickMark val="none"/>
        <c:tickLblPos val="nextTo"/>
        <c:crossAx val="625357136"/>
        <c:crosses val="autoZero"/>
        <c:auto val="1"/>
        <c:lblAlgn val="ctr"/>
        <c:lblOffset val="100"/>
        <c:noMultiLvlLbl val="0"/>
      </c:catAx>
      <c:spPr>
        <a:noFill/>
        <a:ln>
          <a:noFill/>
        </a:ln>
        <a:effectLst/>
      </c:spPr>
    </c:plotArea>
    <c:plotVisOnly val="1"/>
    <c:dispBlanksAs val="zero"/>
    <c:showDLblsOverMax val="0"/>
  </c:chart>
  <c:spPr>
    <a:noFill/>
    <a:ln w="9525" cap="flat" cmpd="sng" algn="ctr">
      <a:noFill/>
      <a:round/>
    </a:ln>
    <a:effectLst/>
  </c:spPr>
  <c:txPr>
    <a:bodyPr/>
    <a:lstStyle/>
    <a:p>
      <a:pPr>
        <a:defRPr/>
      </a:pPr>
      <a:endParaRPr lang="th-TH"/>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599290257210406E-2"/>
          <c:y val="2.6053564664069197E-2"/>
          <c:w val="0.88708757564273533"/>
          <c:h val="0.85565684028714173"/>
        </c:manualLayout>
      </c:layout>
      <c:areaChart>
        <c:grouping val="standard"/>
        <c:varyColors val="0"/>
        <c:ser>
          <c:idx val="0"/>
          <c:order val="0"/>
          <c:tx>
            <c:strRef>
              <c:f>'Shi_Vintage M3+'!$A$2</c:f>
              <c:strCache>
                <c:ptCount val="1"/>
                <c:pt idx="0">
                  <c:v>30/09/2017</c:v>
                </c:pt>
              </c:strCache>
            </c:strRef>
          </c:tx>
          <c:spPr>
            <a:solidFill>
              <a:schemeClr val="accent3">
                <a:tint val="34000"/>
              </a:schemeClr>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M3+'!$C$2:$Z$2</c:f>
              <c:numCache>
                <c:formatCode>0.00%</c:formatCode>
                <c:ptCount val="24"/>
                <c:pt idx="0">
                  <c:v>0</c:v>
                </c:pt>
                <c:pt idx="1">
                  <c:v>0</c:v>
                </c:pt>
                <c:pt idx="2">
                  <c:v>0</c:v>
                </c:pt>
                <c:pt idx="3">
                  <c:v>0</c:v>
                </c:pt>
                <c:pt idx="4">
                  <c:v>0</c:v>
                </c:pt>
                <c:pt idx="5">
                  <c:v>3.6438906832298099E-2</c:v>
                </c:pt>
                <c:pt idx="6">
                  <c:v>3.6438906832298099E-2</c:v>
                </c:pt>
                <c:pt idx="7">
                  <c:v>3.6438906832298099E-2</c:v>
                </c:pt>
                <c:pt idx="8">
                  <c:v>3.6438906832298099E-2</c:v>
                </c:pt>
                <c:pt idx="9">
                  <c:v>3.6438906832298099E-2</c:v>
                </c:pt>
                <c:pt idx="10">
                  <c:v>3.6438906832298099E-2</c:v>
                </c:pt>
                <c:pt idx="11">
                  <c:v>3.6438906832298099E-2</c:v>
                </c:pt>
                <c:pt idx="12">
                  <c:v>3.6438906832298099E-2</c:v>
                </c:pt>
                <c:pt idx="13">
                  <c:v>3.6438906832298099E-2</c:v>
                </c:pt>
                <c:pt idx="14">
                  <c:v>3.6438906832298099E-2</c:v>
                </c:pt>
                <c:pt idx="15">
                  <c:v>3.6438906832298099E-2</c:v>
                </c:pt>
                <c:pt idx="16">
                  <c:v>3.6438906832298099E-2</c:v>
                </c:pt>
                <c:pt idx="17">
                  <c:v>3.6438906832298099E-2</c:v>
                </c:pt>
                <c:pt idx="18">
                  <c:v>3.6438906832298099E-2</c:v>
                </c:pt>
                <c:pt idx="19">
                  <c:v>3.6438906832298099E-2</c:v>
                </c:pt>
                <c:pt idx="20">
                  <c:v>3.6438906832298099E-2</c:v>
                </c:pt>
                <c:pt idx="21">
                  <c:v>3.6438906832298099E-2</c:v>
                </c:pt>
                <c:pt idx="22">
                  <c:v>3.6438906832298099E-2</c:v>
                </c:pt>
                <c:pt idx="23">
                  <c:v>3.6438906832298099E-2</c:v>
                </c:pt>
              </c:numCache>
            </c:numRef>
          </c:val>
          <c:extLst>
            <c:ext xmlns:c16="http://schemas.microsoft.com/office/drawing/2014/chart" uri="{C3380CC4-5D6E-409C-BE32-E72D297353CC}">
              <c16:uniqueId val="{00000000-B481-4013-90B5-F156F7B26A67}"/>
            </c:ext>
          </c:extLst>
        </c:ser>
        <c:ser>
          <c:idx val="1"/>
          <c:order val="1"/>
          <c:tx>
            <c:strRef>
              <c:f>'Shi_Vintage M3+'!$A$3</c:f>
              <c:strCache>
                <c:ptCount val="1"/>
                <c:pt idx="0">
                  <c:v>31/10/2017</c:v>
                </c:pt>
              </c:strCache>
            </c:strRef>
          </c:tx>
          <c:spPr>
            <a:solidFill>
              <a:schemeClr val="accent3">
                <a:tint val="38000"/>
              </a:schemeClr>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M3+'!$C$3:$Z$3</c:f>
              <c:numCache>
                <c:formatCode>0.00%</c:formatCode>
                <c:ptCount val="24"/>
                <c:pt idx="0">
                  <c:v>0</c:v>
                </c:pt>
                <c:pt idx="1">
                  <c:v>0</c:v>
                </c:pt>
                <c:pt idx="2">
                  <c:v>0</c:v>
                </c:pt>
                <c:pt idx="3">
                  <c:v>0</c:v>
                </c:pt>
                <c:pt idx="4">
                  <c:v>0</c:v>
                </c:pt>
                <c:pt idx="5">
                  <c:v>0</c:v>
                </c:pt>
                <c:pt idx="6">
                  <c:v>0</c:v>
                </c:pt>
                <c:pt idx="7">
                  <c:v>0</c:v>
                </c:pt>
                <c:pt idx="8">
                  <c:v>3.06261343012704E-2</c:v>
                </c:pt>
                <c:pt idx="9">
                  <c:v>3.06261343012704E-2</c:v>
                </c:pt>
                <c:pt idx="10">
                  <c:v>3.06261343012704E-2</c:v>
                </c:pt>
                <c:pt idx="11">
                  <c:v>3.06261343012704E-2</c:v>
                </c:pt>
                <c:pt idx="12">
                  <c:v>3.06261343012704E-2</c:v>
                </c:pt>
                <c:pt idx="13">
                  <c:v>3.06261343012704E-2</c:v>
                </c:pt>
                <c:pt idx="14">
                  <c:v>3.06261343012704E-2</c:v>
                </c:pt>
                <c:pt idx="15">
                  <c:v>3.06261343012704E-2</c:v>
                </c:pt>
                <c:pt idx="16">
                  <c:v>3.06261343012704E-2</c:v>
                </c:pt>
                <c:pt idx="17">
                  <c:v>3.06261343012704E-2</c:v>
                </c:pt>
                <c:pt idx="18">
                  <c:v>3.06261343012704E-2</c:v>
                </c:pt>
                <c:pt idx="19">
                  <c:v>3.06261343012704E-2</c:v>
                </c:pt>
                <c:pt idx="20">
                  <c:v>3.06261343012704E-2</c:v>
                </c:pt>
                <c:pt idx="21">
                  <c:v>3.06261343012704E-2</c:v>
                </c:pt>
                <c:pt idx="22">
                  <c:v>3.06261343012704E-2</c:v>
                </c:pt>
                <c:pt idx="23">
                  <c:v>3.06261343012704E-2</c:v>
                </c:pt>
              </c:numCache>
            </c:numRef>
          </c:val>
          <c:extLst>
            <c:ext xmlns:c16="http://schemas.microsoft.com/office/drawing/2014/chart" uri="{C3380CC4-5D6E-409C-BE32-E72D297353CC}">
              <c16:uniqueId val="{00000001-B481-4013-90B5-F156F7B26A67}"/>
            </c:ext>
          </c:extLst>
        </c:ser>
        <c:ser>
          <c:idx val="2"/>
          <c:order val="2"/>
          <c:tx>
            <c:strRef>
              <c:f>'Shi_Vintage M3+'!$A$4</c:f>
              <c:strCache>
                <c:ptCount val="1"/>
                <c:pt idx="0">
                  <c:v>30/11/2017</c:v>
                </c:pt>
              </c:strCache>
            </c:strRef>
          </c:tx>
          <c:spPr>
            <a:solidFill>
              <a:schemeClr val="accent3">
                <a:tint val="42000"/>
              </a:schemeClr>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M3+'!$C$4:$Z$4</c:f>
              <c:numCache>
                <c:formatCode>0.00%</c:formatCode>
                <c:ptCount val="24"/>
                <c:pt idx="0">
                  <c:v>0</c:v>
                </c:pt>
                <c:pt idx="1">
                  <c:v>0</c:v>
                </c:pt>
                <c:pt idx="2">
                  <c:v>0</c:v>
                </c:pt>
                <c:pt idx="3">
                  <c:v>0</c:v>
                </c:pt>
                <c:pt idx="4">
                  <c:v>0</c:v>
                </c:pt>
                <c:pt idx="5">
                  <c:v>0</c:v>
                </c:pt>
                <c:pt idx="6">
                  <c:v>9.8185185976656193E-4</c:v>
                </c:pt>
                <c:pt idx="7">
                  <c:v>4.1269281378423402E-3</c:v>
                </c:pt>
                <c:pt idx="8">
                  <c:v>6.87821356307056E-3</c:v>
                </c:pt>
                <c:pt idx="9">
                  <c:v>4.31258424827137E-3</c:v>
                </c:pt>
                <c:pt idx="10">
                  <c:v>4.31258424827137E-3</c:v>
                </c:pt>
                <c:pt idx="11">
                  <c:v>5.1981915233841099E-3</c:v>
                </c:pt>
                <c:pt idx="12">
                  <c:v>5.1981915233841099E-3</c:v>
                </c:pt>
                <c:pt idx="13">
                  <c:v>5.1746942857219301E-3</c:v>
                </c:pt>
                <c:pt idx="14">
                  <c:v>5.1746942857219301E-3</c:v>
                </c:pt>
                <c:pt idx="15">
                  <c:v>5.1746942857219301E-3</c:v>
                </c:pt>
                <c:pt idx="16">
                  <c:v>5.1746942857219301E-3</c:v>
                </c:pt>
                <c:pt idx="17">
                  <c:v>5.1746942857219301E-3</c:v>
                </c:pt>
                <c:pt idx="18">
                  <c:v>5.1746942857219301E-3</c:v>
                </c:pt>
                <c:pt idx="19">
                  <c:v>5.1746942857219301E-3</c:v>
                </c:pt>
                <c:pt idx="20">
                  <c:v>5.1746942857219301E-3</c:v>
                </c:pt>
                <c:pt idx="21">
                  <c:v>5.1746942857219301E-3</c:v>
                </c:pt>
                <c:pt idx="22">
                  <c:v>5.1665359893598699E-3</c:v>
                </c:pt>
                <c:pt idx="23">
                  <c:v>5.1665359893598699E-3</c:v>
                </c:pt>
              </c:numCache>
            </c:numRef>
          </c:val>
          <c:extLst>
            <c:ext xmlns:c16="http://schemas.microsoft.com/office/drawing/2014/chart" uri="{C3380CC4-5D6E-409C-BE32-E72D297353CC}">
              <c16:uniqueId val="{00000002-B481-4013-90B5-F156F7B26A67}"/>
            </c:ext>
          </c:extLst>
        </c:ser>
        <c:ser>
          <c:idx val="3"/>
          <c:order val="3"/>
          <c:tx>
            <c:strRef>
              <c:f>'Shi_Vintage M3+'!$A$5</c:f>
              <c:strCache>
                <c:ptCount val="1"/>
                <c:pt idx="0">
                  <c:v>31/12/2017</c:v>
                </c:pt>
              </c:strCache>
            </c:strRef>
          </c:tx>
          <c:spPr>
            <a:solidFill>
              <a:schemeClr val="accent3">
                <a:tint val="46000"/>
              </a:schemeClr>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M3+'!$C$5:$Z$5</c:f>
              <c:numCache>
                <c:formatCode>0.00%</c:formatCode>
                <c:ptCount val="24"/>
                <c:pt idx="0">
                  <c:v>0</c:v>
                </c:pt>
                <c:pt idx="1">
                  <c:v>0</c:v>
                </c:pt>
                <c:pt idx="2">
                  <c:v>0</c:v>
                </c:pt>
                <c:pt idx="3">
                  <c:v>0</c:v>
                </c:pt>
                <c:pt idx="4">
                  <c:v>3.2637237916489199E-4</c:v>
                </c:pt>
                <c:pt idx="5">
                  <c:v>3.2637237916489199E-4</c:v>
                </c:pt>
                <c:pt idx="6">
                  <c:v>1.06071023228589E-3</c:v>
                </c:pt>
                <c:pt idx="7">
                  <c:v>2.1585082349314401E-3</c:v>
                </c:pt>
                <c:pt idx="8">
                  <c:v>4.0555528811152203E-3</c:v>
                </c:pt>
                <c:pt idx="9">
                  <c:v>3.3690953395285198E-3</c:v>
                </c:pt>
                <c:pt idx="10">
                  <c:v>3.3038089956090302E-3</c:v>
                </c:pt>
                <c:pt idx="11">
                  <c:v>3.23840397082438E-3</c:v>
                </c:pt>
                <c:pt idx="12">
                  <c:v>3.1353481833260302E-3</c:v>
                </c:pt>
                <c:pt idx="13">
                  <c:v>3.06553861493348E-3</c:v>
                </c:pt>
                <c:pt idx="14">
                  <c:v>2.9943523485051701E-3</c:v>
                </c:pt>
                <c:pt idx="15">
                  <c:v>2.89284608805244E-3</c:v>
                </c:pt>
                <c:pt idx="16">
                  <c:v>2.89284608805244E-3</c:v>
                </c:pt>
                <c:pt idx="17">
                  <c:v>2.89284608805244E-3</c:v>
                </c:pt>
                <c:pt idx="18">
                  <c:v>2.2065183536620001E-3</c:v>
                </c:pt>
                <c:pt idx="19">
                  <c:v>2.2065183536620001E-3</c:v>
                </c:pt>
                <c:pt idx="20">
                  <c:v>2.2065183536620001E-3</c:v>
                </c:pt>
                <c:pt idx="21">
                  <c:v>2.2065183536620001E-3</c:v>
                </c:pt>
                <c:pt idx="22">
                  <c:v>2.2065183536620001E-3</c:v>
                </c:pt>
                <c:pt idx="23">
                  <c:v>2.2065183536620001E-3</c:v>
                </c:pt>
              </c:numCache>
            </c:numRef>
          </c:val>
          <c:extLst>
            <c:ext xmlns:c16="http://schemas.microsoft.com/office/drawing/2014/chart" uri="{C3380CC4-5D6E-409C-BE32-E72D297353CC}">
              <c16:uniqueId val="{00000003-B481-4013-90B5-F156F7B26A67}"/>
            </c:ext>
          </c:extLst>
        </c:ser>
        <c:ser>
          <c:idx val="4"/>
          <c:order val="4"/>
          <c:tx>
            <c:strRef>
              <c:f>'Shi_Vintage M3+'!$A$6</c:f>
              <c:strCache>
                <c:ptCount val="1"/>
                <c:pt idx="0">
                  <c:v>31/01/2018</c:v>
                </c:pt>
              </c:strCache>
            </c:strRef>
          </c:tx>
          <c:spPr>
            <a:solidFill>
              <a:schemeClr val="accent3">
                <a:tint val="50000"/>
              </a:schemeClr>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M3+'!$C$6:$Z$6</c:f>
              <c:numCache>
                <c:formatCode>0.00%</c:formatCode>
                <c:ptCount val="24"/>
                <c:pt idx="0">
                  <c:v>0</c:v>
                </c:pt>
                <c:pt idx="1">
                  <c:v>0</c:v>
                </c:pt>
                <c:pt idx="2">
                  <c:v>0</c:v>
                </c:pt>
                <c:pt idx="3">
                  <c:v>0</c:v>
                </c:pt>
                <c:pt idx="4">
                  <c:v>1.0640594596426E-3</c:v>
                </c:pt>
                <c:pt idx="5">
                  <c:v>1.0640594596426E-3</c:v>
                </c:pt>
                <c:pt idx="6">
                  <c:v>1.0640594596426E-3</c:v>
                </c:pt>
                <c:pt idx="7">
                  <c:v>1.0640594596426E-3</c:v>
                </c:pt>
                <c:pt idx="8">
                  <c:v>2.7565846379495598E-3</c:v>
                </c:pt>
                <c:pt idx="9">
                  <c:v>2.1993530331808199E-3</c:v>
                </c:pt>
                <c:pt idx="10">
                  <c:v>2.1322099478918799E-3</c:v>
                </c:pt>
                <c:pt idx="11">
                  <c:v>2.4470978104923101E-3</c:v>
                </c:pt>
                <c:pt idx="12">
                  <c:v>1.49059002750407E-3</c:v>
                </c:pt>
                <c:pt idx="13">
                  <c:v>1.33805663727155E-3</c:v>
                </c:pt>
                <c:pt idx="14">
                  <c:v>1.18348519981963E-3</c:v>
                </c:pt>
                <c:pt idx="15">
                  <c:v>1.0640594596426E-3</c:v>
                </c:pt>
                <c:pt idx="16">
                  <c:v>1.0640594596426E-3</c:v>
                </c:pt>
                <c:pt idx="17">
                  <c:v>1.0640594596426E-3</c:v>
                </c:pt>
                <c:pt idx="18">
                  <c:v>1.0640594596426E-3</c:v>
                </c:pt>
                <c:pt idx="19">
                  <c:v>1.0640594596426E-3</c:v>
                </c:pt>
                <c:pt idx="20">
                  <c:v>1.0640594596426E-3</c:v>
                </c:pt>
                <c:pt idx="21">
                  <c:v>1.0640594596426E-3</c:v>
                </c:pt>
                <c:pt idx="22">
                  <c:v>1.0640594596426E-3</c:v>
                </c:pt>
                <c:pt idx="23">
                  <c:v>1.0640594596426E-3</c:v>
                </c:pt>
              </c:numCache>
            </c:numRef>
          </c:val>
          <c:extLst>
            <c:ext xmlns:c16="http://schemas.microsoft.com/office/drawing/2014/chart" uri="{C3380CC4-5D6E-409C-BE32-E72D297353CC}">
              <c16:uniqueId val="{00000004-B481-4013-90B5-F156F7B26A67}"/>
            </c:ext>
          </c:extLst>
        </c:ser>
        <c:ser>
          <c:idx val="5"/>
          <c:order val="5"/>
          <c:tx>
            <c:strRef>
              <c:f>'Shi_Vintage M3+'!$A$7</c:f>
              <c:strCache>
                <c:ptCount val="1"/>
                <c:pt idx="0">
                  <c:v>28/02/2018</c:v>
                </c:pt>
              </c:strCache>
            </c:strRef>
          </c:tx>
          <c:spPr>
            <a:solidFill>
              <a:schemeClr val="accent3">
                <a:tint val="54000"/>
              </a:schemeClr>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M3+'!$C$7:$Z$7</c:f>
              <c:numCache>
                <c:formatCode>0.00%</c:formatCode>
                <c:ptCount val="24"/>
                <c:pt idx="0">
                  <c:v>0</c:v>
                </c:pt>
                <c:pt idx="1">
                  <c:v>0</c:v>
                </c:pt>
                <c:pt idx="2">
                  <c:v>0</c:v>
                </c:pt>
                <c:pt idx="3">
                  <c:v>0</c:v>
                </c:pt>
                <c:pt idx="4">
                  <c:v>1.9286526478963599E-3</c:v>
                </c:pt>
                <c:pt idx="5">
                  <c:v>1.9286526478963599E-3</c:v>
                </c:pt>
                <c:pt idx="6">
                  <c:v>1.9286526478963599E-3</c:v>
                </c:pt>
                <c:pt idx="7">
                  <c:v>1.9286526478963599E-3</c:v>
                </c:pt>
                <c:pt idx="8">
                  <c:v>1.9286526478963599E-3</c:v>
                </c:pt>
                <c:pt idx="9">
                  <c:v>1.9286526478963599E-3</c:v>
                </c:pt>
                <c:pt idx="10">
                  <c:v>1.9286526478963599E-3</c:v>
                </c:pt>
                <c:pt idx="11">
                  <c:v>1.9286526478963599E-3</c:v>
                </c:pt>
                <c:pt idx="12">
                  <c:v>1.9286526478963599E-3</c:v>
                </c:pt>
                <c:pt idx="13">
                  <c:v>1.9286526478963599E-3</c:v>
                </c:pt>
                <c:pt idx="14">
                  <c:v>1.9286526478963599E-3</c:v>
                </c:pt>
                <c:pt idx="15">
                  <c:v>1.9286526478963599E-3</c:v>
                </c:pt>
                <c:pt idx="16">
                  <c:v>1.9286526478963599E-3</c:v>
                </c:pt>
                <c:pt idx="17">
                  <c:v>1.9286526478963599E-3</c:v>
                </c:pt>
                <c:pt idx="18">
                  <c:v>1.9286526478963599E-3</c:v>
                </c:pt>
                <c:pt idx="19">
                  <c:v>1.9286526478963599E-3</c:v>
                </c:pt>
                <c:pt idx="20">
                  <c:v>1.9286526478963599E-3</c:v>
                </c:pt>
                <c:pt idx="21">
                  <c:v>1.9286526478963599E-3</c:v>
                </c:pt>
                <c:pt idx="22">
                  <c:v>1.9286526478963599E-3</c:v>
                </c:pt>
                <c:pt idx="23">
                  <c:v>1.9286526478963599E-3</c:v>
                </c:pt>
              </c:numCache>
            </c:numRef>
          </c:val>
          <c:extLst>
            <c:ext xmlns:c16="http://schemas.microsoft.com/office/drawing/2014/chart" uri="{C3380CC4-5D6E-409C-BE32-E72D297353CC}">
              <c16:uniqueId val="{00000005-B481-4013-90B5-F156F7B26A67}"/>
            </c:ext>
          </c:extLst>
        </c:ser>
        <c:ser>
          <c:idx val="6"/>
          <c:order val="6"/>
          <c:tx>
            <c:strRef>
              <c:f>'Shi_Vintage M3+'!$A$8</c:f>
              <c:strCache>
                <c:ptCount val="1"/>
                <c:pt idx="0">
                  <c:v>31/03/2018</c:v>
                </c:pt>
              </c:strCache>
            </c:strRef>
          </c:tx>
          <c:spPr>
            <a:solidFill>
              <a:schemeClr val="accent3">
                <a:tint val="58000"/>
              </a:schemeClr>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M3+'!$C$8:$Z$8</c:f>
              <c:numCache>
                <c:formatCode>0.00%</c:formatCode>
                <c:ptCount val="24"/>
                <c:pt idx="0">
                  <c:v>0</c:v>
                </c:pt>
                <c:pt idx="1">
                  <c:v>0</c:v>
                </c:pt>
                <c:pt idx="2">
                  <c:v>0</c:v>
                </c:pt>
                <c:pt idx="3">
                  <c:v>2.09385042247785E-4</c:v>
                </c:pt>
                <c:pt idx="4">
                  <c:v>7.1049755908798797E-4</c:v>
                </c:pt>
                <c:pt idx="5">
                  <c:v>1.1869073462248E-3</c:v>
                </c:pt>
                <c:pt idx="6">
                  <c:v>1.6174406353410299E-3</c:v>
                </c:pt>
                <c:pt idx="7">
                  <c:v>1.7433069247821101E-3</c:v>
                </c:pt>
                <c:pt idx="8">
                  <c:v>1.74467122125402E-3</c:v>
                </c:pt>
                <c:pt idx="9">
                  <c:v>2.2382598747868001E-3</c:v>
                </c:pt>
                <c:pt idx="10">
                  <c:v>2.1695827572499899E-3</c:v>
                </c:pt>
                <c:pt idx="11">
                  <c:v>2.4946755030605E-3</c:v>
                </c:pt>
                <c:pt idx="12">
                  <c:v>2.4382248251423101E-3</c:v>
                </c:pt>
                <c:pt idx="13">
                  <c:v>2.4024256292561599E-3</c:v>
                </c:pt>
                <c:pt idx="14">
                  <c:v>2.54057341011349E-3</c:v>
                </c:pt>
                <c:pt idx="15">
                  <c:v>2.4390175475017001E-3</c:v>
                </c:pt>
                <c:pt idx="16">
                  <c:v>2.2397440383137902E-3</c:v>
                </c:pt>
                <c:pt idx="17">
                  <c:v>2.2397440383137902E-3</c:v>
                </c:pt>
                <c:pt idx="18">
                  <c:v>2.2397440383137902E-3</c:v>
                </c:pt>
                <c:pt idx="19">
                  <c:v>2.2397440383137902E-3</c:v>
                </c:pt>
                <c:pt idx="20">
                  <c:v>2.0070353844723401E-3</c:v>
                </c:pt>
                <c:pt idx="21">
                  <c:v>2.0070353844723401E-3</c:v>
                </c:pt>
                <c:pt idx="22">
                  <c:v>2.0070353844723401E-3</c:v>
                </c:pt>
                <c:pt idx="23">
                  <c:v>2.0070353844723401E-3</c:v>
                </c:pt>
              </c:numCache>
            </c:numRef>
          </c:val>
          <c:extLst>
            <c:ext xmlns:c16="http://schemas.microsoft.com/office/drawing/2014/chart" uri="{C3380CC4-5D6E-409C-BE32-E72D297353CC}">
              <c16:uniqueId val="{00000006-B481-4013-90B5-F156F7B26A67}"/>
            </c:ext>
          </c:extLst>
        </c:ser>
        <c:ser>
          <c:idx val="7"/>
          <c:order val="7"/>
          <c:tx>
            <c:strRef>
              <c:f>'Shi_Vintage M3+'!$A$9</c:f>
              <c:strCache>
                <c:ptCount val="1"/>
                <c:pt idx="0">
                  <c:v>30/04/2018</c:v>
                </c:pt>
              </c:strCache>
            </c:strRef>
          </c:tx>
          <c:spPr>
            <a:solidFill>
              <a:schemeClr val="accent3">
                <a:tint val="62000"/>
              </a:schemeClr>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M3+'!$C$9:$Z$9</c:f>
              <c:numCache>
                <c:formatCode>0.00%</c:formatCode>
                <c:ptCount val="24"/>
                <c:pt idx="0">
                  <c:v>0</c:v>
                </c:pt>
                <c:pt idx="1">
                  <c:v>0</c:v>
                </c:pt>
                <c:pt idx="2">
                  <c:v>0</c:v>
                </c:pt>
                <c:pt idx="3">
                  <c:v>0</c:v>
                </c:pt>
                <c:pt idx="4">
                  <c:v>3.2561999999999999E-4</c:v>
                </c:pt>
                <c:pt idx="5">
                  <c:v>6.1835372530161996E-4</c:v>
                </c:pt>
                <c:pt idx="6">
                  <c:v>1.9103183173147899E-3</c:v>
                </c:pt>
                <c:pt idx="7">
                  <c:v>2.94967883431113E-3</c:v>
                </c:pt>
                <c:pt idx="8">
                  <c:v>4.6929100811720801E-3</c:v>
                </c:pt>
                <c:pt idx="9">
                  <c:v>4.6764645033714998E-3</c:v>
                </c:pt>
                <c:pt idx="10">
                  <c:v>5.8325886227519304E-3</c:v>
                </c:pt>
                <c:pt idx="11">
                  <c:v>5.5069661823005404E-3</c:v>
                </c:pt>
                <c:pt idx="12">
                  <c:v>5.5069661823005404E-3</c:v>
                </c:pt>
                <c:pt idx="13">
                  <c:v>5.3754015598959396E-3</c:v>
                </c:pt>
                <c:pt idx="14">
                  <c:v>5.3754015598959396E-3</c:v>
                </c:pt>
                <c:pt idx="15">
                  <c:v>5.3754015598959396E-3</c:v>
                </c:pt>
                <c:pt idx="16">
                  <c:v>5.3754015598959396E-3</c:v>
                </c:pt>
                <c:pt idx="17">
                  <c:v>5.3754015598959396E-3</c:v>
                </c:pt>
                <c:pt idx="18">
                  <c:v>5.3754015598959396E-3</c:v>
                </c:pt>
                <c:pt idx="19">
                  <c:v>5.3754015598959396E-3</c:v>
                </c:pt>
                <c:pt idx="20">
                  <c:v>5.3754015598959396E-3</c:v>
                </c:pt>
                <c:pt idx="21">
                  <c:v>5.3754015598959396E-3</c:v>
                </c:pt>
                <c:pt idx="22">
                  <c:v>5.3754015598959396E-3</c:v>
                </c:pt>
                <c:pt idx="23">
                  <c:v>5.3754015598959396E-3</c:v>
                </c:pt>
              </c:numCache>
            </c:numRef>
          </c:val>
          <c:extLst>
            <c:ext xmlns:c16="http://schemas.microsoft.com/office/drawing/2014/chart" uri="{C3380CC4-5D6E-409C-BE32-E72D297353CC}">
              <c16:uniqueId val="{00000007-B481-4013-90B5-F156F7B26A67}"/>
            </c:ext>
          </c:extLst>
        </c:ser>
        <c:ser>
          <c:idx val="8"/>
          <c:order val="8"/>
          <c:tx>
            <c:strRef>
              <c:f>'Shi_Vintage M3+'!$A$10</c:f>
              <c:strCache>
                <c:ptCount val="1"/>
                <c:pt idx="0">
                  <c:v>31/05/2018</c:v>
                </c:pt>
              </c:strCache>
            </c:strRef>
          </c:tx>
          <c:spPr>
            <a:solidFill>
              <a:schemeClr val="accent3">
                <a:tint val="65000"/>
              </a:schemeClr>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M3+'!$C$10:$Z$10</c:f>
              <c:numCache>
                <c:formatCode>0.00%</c:formatCode>
                <c:ptCount val="24"/>
                <c:pt idx="0">
                  <c:v>0</c:v>
                </c:pt>
                <c:pt idx="1">
                  <c:v>0</c:v>
                </c:pt>
                <c:pt idx="2">
                  <c:v>0</c:v>
                </c:pt>
                <c:pt idx="3">
                  <c:v>7.3673818846542699E-4</c:v>
                </c:pt>
                <c:pt idx="4">
                  <c:v>1.46237298785485E-3</c:v>
                </c:pt>
                <c:pt idx="5">
                  <c:v>3.0970433697197698E-3</c:v>
                </c:pt>
                <c:pt idx="6">
                  <c:v>4.2060696685103302E-3</c:v>
                </c:pt>
                <c:pt idx="7">
                  <c:v>4.8356931782491596E-3</c:v>
                </c:pt>
                <c:pt idx="8">
                  <c:v>4.8356931782491596E-3</c:v>
                </c:pt>
                <c:pt idx="9">
                  <c:v>5.8483163053739797E-3</c:v>
                </c:pt>
                <c:pt idx="10">
                  <c:v>6.1140818706973904E-3</c:v>
                </c:pt>
                <c:pt idx="11">
                  <c:v>6.1140818706973904E-3</c:v>
                </c:pt>
                <c:pt idx="12">
                  <c:v>5.8973238945414898E-3</c:v>
                </c:pt>
                <c:pt idx="13">
                  <c:v>5.1958548914977599E-3</c:v>
                </c:pt>
                <c:pt idx="14">
                  <c:v>5.1958548914977599E-3</c:v>
                </c:pt>
                <c:pt idx="15">
                  <c:v>5.1958548914977599E-3</c:v>
                </c:pt>
                <c:pt idx="16">
                  <c:v>5.1958548914977599E-3</c:v>
                </c:pt>
                <c:pt idx="17">
                  <c:v>5.1958548914977599E-3</c:v>
                </c:pt>
                <c:pt idx="18">
                  <c:v>5.0730649321655101E-3</c:v>
                </c:pt>
                <c:pt idx="19">
                  <c:v>5.0730649321655101E-3</c:v>
                </c:pt>
                <c:pt idx="20">
                  <c:v>5.0730649321655101E-3</c:v>
                </c:pt>
                <c:pt idx="21">
                  <c:v>5.0730649321655101E-3</c:v>
                </c:pt>
                <c:pt idx="22">
                  <c:v>5.0536800964045402E-3</c:v>
                </c:pt>
                <c:pt idx="23">
                  <c:v>5.0423682260964803E-3</c:v>
                </c:pt>
              </c:numCache>
            </c:numRef>
          </c:val>
          <c:extLst>
            <c:ext xmlns:c16="http://schemas.microsoft.com/office/drawing/2014/chart" uri="{C3380CC4-5D6E-409C-BE32-E72D297353CC}">
              <c16:uniqueId val="{00000008-B481-4013-90B5-F156F7B26A67}"/>
            </c:ext>
          </c:extLst>
        </c:ser>
        <c:ser>
          <c:idx val="9"/>
          <c:order val="9"/>
          <c:tx>
            <c:strRef>
              <c:f>'Shi_Vintage M3+'!$A$11</c:f>
              <c:strCache>
                <c:ptCount val="1"/>
                <c:pt idx="0">
                  <c:v>30/06/2018</c:v>
                </c:pt>
              </c:strCache>
            </c:strRef>
          </c:tx>
          <c:spPr>
            <a:solidFill>
              <a:schemeClr val="accent3">
                <a:tint val="69000"/>
              </a:schemeClr>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M3+'!$C$11:$Z$11</c:f>
              <c:numCache>
                <c:formatCode>0.00%</c:formatCode>
                <c:ptCount val="24"/>
                <c:pt idx="0">
                  <c:v>0</c:v>
                </c:pt>
                <c:pt idx="1">
                  <c:v>0</c:v>
                </c:pt>
                <c:pt idx="2">
                  <c:v>0</c:v>
                </c:pt>
                <c:pt idx="3">
                  <c:v>1.0703565784130899E-3</c:v>
                </c:pt>
                <c:pt idx="4">
                  <c:v>1.0703565784130899E-3</c:v>
                </c:pt>
                <c:pt idx="5">
                  <c:v>1.7287485137256E-3</c:v>
                </c:pt>
                <c:pt idx="6">
                  <c:v>2.0813520472925799E-3</c:v>
                </c:pt>
                <c:pt idx="7">
                  <c:v>2.5844352952644101E-3</c:v>
                </c:pt>
                <c:pt idx="8">
                  <c:v>2.9885852394143401E-3</c:v>
                </c:pt>
                <c:pt idx="9">
                  <c:v>3.2663989769749898E-3</c:v>
                </c:pt>
                <c:pt idx="10">
                  <c:v>3.4568866476101098E-3</c:v>
                </c:pt>
                <c:pt idx="11">
                  <c:v>3.6789485326319299E-3</c:v>
                </c:pt>
                <c:pt idx="12">
                  <c:v>3.7055984805132399E-3</c:v>
                </c:pt>
                <c:pt idx="13">
                  <c:v>3.7884015994164499E-3</c:v>
                </c:pt>
                <c:pt idx="14">
                  <c:v>3.7481751881575701E-3</c:v>
                </c:pt>
                <c:pt idx="15">
                  <c:v>3.7287342562211099E-3</c:v>
                </c:pt>
                <c:pt idx="16">
                  <c:v>3.7045342820077802E-3</c:v>
                </c:pt>
                <c:pt idx="17">
                  <c:v>3.7045342820077802E-3</c:v>
                </c:pt>
                <c:pt idx="18">
                  <c:v>3.6898783815035299E-3</c:v>
                </c:pt>
                <c:pt idx="19">
                  <c:v>3.6846596756117101E-3</c:v>
                </c:pt>
                <c:pt idx="20">
                  <c:v>3.6700037751074598E-3</c:v>
                </c:pt>
                <c:pt idx="21">
                  <c:v>3.6553478746032199E-3</c:v>
                </c:pt>
                <c:pt idx="22">
                  <c:v>3.61138059058696E-3</c:v>
                </c:pt>
              </c:numCache>
            </c:numRef>
          </c:val>
          <c:extLst>
            <c:ext xmlns:c16="http://schemas.microsoft.com/office/drawing/2014/chart" uri="{C3380CC4-5D6E-409C-BE32-E72D297353CC}">
              <c16:uniqueId val="{00000009-B481-4013-90B5-F156F7B26A67}"/>
            </c:ext>
          </c:extLst>
        </c:ser>
        <c:ser>
          <c:idx val="10"/>
          <c:order val="10"/>
          <c:tx>
            <c:strRef>
              <c:f>'Shi_Vintage M3+'!$A$12</c:f>
              <c:strCache>
                <c:ptCount val="1"/>
                <c:pt idx="0">
                  <c:v>31/07/2018</c:v>
                </c:pt>
              </c:strCache>
            </c:strRef>
          </c:tx>
          <c:spPr>
            <a:solidFill>
              <a:schemeClr val="accent3">
                <a:tint val="73000"/>
              </a:schemeClr>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M3+'!$C$12:$Z$12</c:f>
              <c:numCache>
                <c:formatCode>0.00%</c:formatCode>
                <c:ptCount val="24"/>
                <c:pt idx="0">
                  <c:v>0</c:v>
                </c:pt>
                <c:pt idx="1">
                  <c:v>0</c:v>
                </c:pt>
                <c:pt idx="2">
                  <c:v>0</c:v>
                </c:pt>
                <c:pt idx="3">
                  <c:v>6.45113989477166E-4</c:v>
                </c:pt>
                <c:pt idx="4">
                  <c:v>8.7897148404926105E-4</c:v>
                </c:pt>
                <c:pt idx="5">
                  <c:v>1.1579619452063801E-3</c:v>
                </c:pt>
                <c:pt idx="6">
                  <c:v>1.8179377278863199E-3</c:v>
                </c:pt>
                <c:pt idx="7">
                  <c:v>2.2038220011889099E-3</c:v>
                </c:pt>
                <c:pt idx="8">
                  <c:v>2.5541025775436001E-3</c:v>
                </c:pt>
                <c:pt idx="9">
                  <c:v>2.6649391953846402E-3</c:v>
                </c:pt>
                <c:pt idx="10">
                  <c:v>2.9216910300155301E-3</c:v>
                </c:pt>
                <c:pt idx="11">
                  <c:v>3.14215025348078E-3</c:v>
                </c:pt>
                <c:pt idx="12">
                  <c:v>3.17373543371112E-3</c:v>
                </c:pt>
                <c:pt idx="13">
                  <c:v>3.1799044799462298E-3</c:v>
                </c:pt>
                <c:pt idx="14">
                  <c:v>3.1842270184786899E-3</c:v>
                </c:pt>
                <c:pt idx="15">
                  <c:v>3.17301057077849E-3</c:v>
                </c:pt>
                <c:pt idx="16">
                  <c:v>2.90104900873718E-3</c:v>
                </c:pt>
                <c:pt idx="17">
                  <c:v>2.88901992940109E-3</c:v>
                </c:pt>
                <c:pt idx="18">
                  <c:v>2.88509417270602E-3</c:v>
                </c:pt>
                <c:pt idx="19">
                  <c:v>2.8844988597443301E-3</c:v>
                </c:pt>
                <c:pt idx="20">
                  <c:v>2.8732824120441302E-3</c:v>
                </c:pt>
                <c:pt idx="21">
                  <c:v>2.8620659643439298E-3</c:v>
                </c:pt>
              </c:numCache>
            </c:numRef>
          </c:val>
          <c:extLst>
            <c:ext xmlns:c16="http://schemas.microsoft.com/office/drawing/2014/chart" uri="{C3380CC4-5D6E-409C-BE32-E72D297353CC}">
              <c16:uniqueId val="{0000000A-B481-4013-90B5-F156F7B26A67}"/>
            </c:ext>
          </c:extLst>
        </c:ser>
        <c:ser>
          <c:idx val="11"/>
          <c:order val="11"/>
          <c:tx>
            <c:strRef>
              <c:f>'Shi_Vintage M3+'!$A$13</c:f>
              <c:strCache>
                <c:ptCount val="1"/>
                <c:pt idx="0">
                  <c:v>31/08/2018</c:v>
                </c:pt>
              </c:strCache>
            </c:strRef>
          </c:tx>
          <c:spPr>
            <a:solidFill>
              <a:schemeClr val="accent3">
                <a:tint val="77000"/>
              </a:schemeClr>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M3+'!$C$13:$Z$13</c:f>
              <c:numCache>
                <c:formatCode>0.00%</c:formatCode>
                <c:ptCount val="24"/>
                <c:pt idx="0">
                  <c:v>0</c:v>
                </c:pt>
                <c:pt idx="1">
                  <c:v>0</c:v>
                </c:pt>
                <c:pt idx="2">
                  <c:v>0</c:v>
                </c:pt>
                <c:pt idx="3">
                  <c:v>8.72047141734551E-4</c:v>
                </c:pt>
                <c:pt idx="4">
                  <c:v>1.71565600722677E-3</c:v>
                </c:pt>
                <c:pt idx="5">
                  <c:v>2.2996830770099699E-3</c:v>
                </c:pt>
                <c:pt idx="6">
                  <c:v>2.4832120125870601E-3</c:v>
                </c:pt>
                <c:pt idx="7">
                  <c:v>3.1618593470575298E-3</c:v>
                </c:pt>
                <c:pt idx="8">
                  <c:v>3.41740839720741E-3</c:v>
                </c:pt>
                <c:pt idx="9">
                  <c:v>3.6376702262568999E-3</c:v>
                </c:pt>
                <c:pt idx="10">
                  <c:v>3.6632707045095099E-3</c:v>
                </c:pt>
                <c:pt idx="11">
                  <c:v>3.7166677079035499E-3</c:v>
                </c:pt>
                <c:pt idx="12">
                  <c:v>3.7166677079035499E-3</c:v>
                </c:pt>
                <c:pt idx="13">
                  <c:v>3.7166677079035499E-3</c:v>
                </c:pt>
                <c:pt idx="14">
                  <c:v>3.7300172287356901E-3</c:v>
                </c:pt>
                <c:pt idx="15">
                  <c:v>3.1792506129033398E-3</c:v>
                </c:pt>
                <c:pt idx="16">
                  <c:v>3.19940939099917E-3</c:v>
                </c:pt>
                <c:pt idx="17">
                  <c:v>2.9852223737310301E-3</c:v>
                </c:pt>
                <c:pt idx="18">
                  <c:v>2.9852223737310301E-3</c:v>
                </c:pt>
                <c:pt idx="19">
                  <c:v>3.0674658686238301E-3</c:v>
                </c:pt>
                <c:pt idx="20">
                  <c:v>3.0571855217567802E-3</c:v>
                </c:pt>
              </c:numCache>
            </c:numRef>
          </c:val>
          <c:extLst>
            <c:ext xmlns:c16="http://schemas.microsoft.com/office/drawing/2014/chart" uri="{C3380CC4-5D6E-409C-BE32-E72D297353CC}">
              <c16:uniqueId val="{0000000B-B481-4013-90B5-F156F7B26A67}"/>
            </c:ext>
          </c:extLst>
        </c:ser>
        <c:ser>
          <c:idx val="12"/>
          <c:order val="12"/>
          <c:tx>
            <c:strRef>
              <c:f>'Shi_Vintage M3+'!$A$14</c:f>
              <c:strCache>
                <c:ptCount val="1"/>
                <c:pt idx="0">
                  <c:v>30/09/2018</c:v>
                </c:pt>
              </c:strCache>
            </c:strRef>
          </c:tx>
          <c:spPr>
            <a:solidFill>
              <a:schemeClr val="accent3">
                <a:tint val="81000"/>
              </a:schemeClr>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M3+'!$C$14:$Z$14</c:f>
              <c:numCache>
                <c:formatCode>0.00%</c:formatCode>
                <c:ptCount val="24"/>
                <c:pt idx="0">
                  <c:v>0</c:v>
                </c:pt>
                <c:pt idx="1">
                  <c:v>0</c:v>
                </c:pt>
                <c:pt idx="2">
                  <c:v>1.4780011024007099E-4</c:v>
                </c:pt>
                <c:pt idx="3">
                  <c:v>2.71810725291762E-3</c:v>
                </c:pt>
                <c:pt idx="4">
                  <c:v>2.76598120155479E-3</c:v>
                </c:pt>
                <c:pt idx="5">
                  <c:v>3.9564949658901704E-3</c:v>
                </c:pt>
                <c:pt idx="6">
                  <c:v>4.3857124577489602E-3</c:v>
                </c:pt>
                <c:pt idx="7">
                  <c:v>4.7096783559519503E-3</c:v>
                </c:pt>
                <c:pt idx="8">
                  <c:v>4.9020797620851703E-3</c:v>
                </c:pt>
                <c:pt idx="9">
                  <c:v>4.98618668380813E-3</c:v>
                </c:pt>
                <c:pt idx="10">
                  <c:v>5.7982976045900204E-3</c:v>
                </c:pt>
                <c:pt idx="11">
                  <c:v>5.9726191756218298E-3</c:v>
                </c:pt>
                <c:pt idx="12">
                  <c:v>6.0634291309302601E-3</c:v>
                </c:pt>
                <c:pt idx="13">
                  <c:v>6.0614509234951696E-3</c:v>
                </c:pt>
                <c:pt idx="14">
                  <c:v>5.7780405544303401E-3</c:v>
                </c:pt>
                <c:pt idx="15">
                  <c:v>5.8742674584255803E-3</c:v>
                </c:pt>
                <c:pt idx="16">
                  <c:v>5.8742674584255803E-3</c:v>
                </c:pt>
                <c:pt idx="17">
                  <c:v>5.8677391723441904E-3</c:v>
                </c:pt>
                <c:pt idx="18">
                  <c:v>5.7998104656174099E-3</c:v>
                </c:pt>
                <c:pt idx="19">
                  <c:v>5.7931671492481998E-3</c:v>
                </c:pt>
              </c:numCache>
            </c:numRef>
          </c:val>
          <c:extLst>
            <c:ext xmlns:c16="http://schemas.microsoft.com/office/drawing/2014/chart" uri="{C3380CC4-5D6E-409C-BE32-E72D297353CC}">
              <c16:uniqueId val="{0000000C-B481-4013-90B5-F156F7B26A67}"/>
            </c:ext>
          </c:extLst>
        </c:ser>
        <c:ser>
          <c:idx val="13"/>
          <c:order val="13"/>
          <c:tx>
            <c:strRef>
              <c:f>'Shi_Vintage M3+'!$A$15</c:f>
              <c:strCache>
                <c:ptCount val="1"/>
                <c:pt idx="0">
                  <c:v>31/10/2018</c:v>
                </c:pt>
              </c:strCache>
            </c:strRef>
          </c:tx>
          <c:spPr>
            <a:solidFill>
              <a:schemeClr val="accent3">
                <a:tint val="85000"/>
              </a:schemeClr>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M3+'!$C$15:$Z$15</c:f>
              <c:numCache>
                <c:formatCode>0.00%</c:formatCode>
                <c:ptCount val="24"/>
                <c:pt idx="0">
                  <c:v>0</c:v>
                </c:pt>
                <c:pt idx="1">
                  <c:v>0</c:v>
                </c:pt>
                <c:pt idx="2">
                  <c:v>0</c:v>
                </c:pt>
                <c:pt idx="3">
                  <c:v>2.9394500772576999E-3</c:v>
                </c:pt>
                <c:pt idx="4">
                  <c:v>3.9933298369556804E-3</c:v>
                </c:pt>
                <c:pt idx="5">
                  <c:v>4.4128338132010296E-3</c:v>
                </c:pt>
                <c:pt idx="6">
                  <c:v>5.1903922558161003E-3</c:v>
                </c:pt>
                <c:pt idx="7">
                  <c:v>6.38606821948482E-3</c:v>
                </c:pt>
                <c:pt idx="8">
                  <c:v>7.3529060536577104E-3</c:v>
                </c:pt>
                <c:pt idx="9">
                  <c:v>8.0094974348935196E-3</c:v>
                </c:pt>
                <c:pt idx="10">
                  <c:v>9.0564754147717894E-3</c:v>
                </c:pt>
                <c:pt idx="11">
                  <c:v>9.1673232137958593E-3</c:v>
                </c:pt>
                <c:pt idx="12">
                  <c:v>9.2898253640709104E-3</c:v>
                </c:pt>
                <c:pt idx="13">
                  <c:v>7.2111195021345798E-3</c:v>
                </c:pt>
                <c:pt idx="14">
                  <c:v>7.2096837355257598E-3</c:v>
                </c:pt>
                <c:pt idx="15">
                  <c:v>7.3215374175137999E-3</c:v>
                </c:pt>
                <c:pt idx="16">
                  <c:v>7.3458125538460499E-3</c:v>
                </c:pt>
                <c:pt idx="17">
                  <c:v>7.3549520228239204E-3</c:v>
                </c:pt>
                <c:pt idx="18">
                  <c:v>7.1927613861303601E-3</c:v>
                </c:pt>
              </c:numCache>
            </c:numRef>
          </c:val>
          <c:extLst>
            <c:ext xmlns:c16="http://schemas.microsoft.com/office/drawing/2014/chart" uri="{C3380CC4-5D6E-409C-BE32-E72D297353CC}">
              <c16:uniqueId val="{0000000D-B481-4013-90B5-F156F7B26A67}"/>
            </c:ext>
          </c:extLst>
        </c:ser>
        <c:ser>
          <c:idx val="14"/>
          <c:order val="14"/>
          <c:tx>
            <c:strRef>
              <c:f>'Shi_Vintage M3+'!$A$16</c:f>
              <c:strCache>
                <c:ptCount val="1"/>
                <c:pt idx="0">
                  <c:v>30/11/2018</c:v>
                </c:pt>
              </c:strCache>
            </c:strRef>
          </c:tx>
          <c:spPr>
            <a:solidFill>
              <a:schemeClr val="accent3">
                <a:tint val="89000"/>
              </a:schemeClr>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M3+'!$C$16:$Z$16</c:f>
              <c:numCache>
                <c:formatCode>0.00%</c:formatCode>
                <c:ptCount val="24"/>
                <c:pt idx="0">
                  <c:v>0</c:v>
                </c:pt>
                <c:pt idx="1">
                  <c:v>0</c:v>
                </c:pt>
                <c:pt idx="2">
                  <c:v>0</c:v>
                </c:pt>
                <c:pt idx="3">
                  <c:v>1.7699684520883501E-3</c:v>
                </c:pt>
                <c:pt idx="4">
                  <c:v>2.6400618438422101E-3</c:v>
                </c:pt>
                <c:pt idx="5">
                  <c:v>3.5290233059320402E-3</c:v>
                </c:pt>
                <c:pt idx="6">
                  <c:v>4.20435254264511E-3</c:v>
                </c:pt>
                <c:pt idx="7">
                  <c:v>4.4481900273532502E-3</c:v>
                </c:pt>
                <c:pt idx="8">
                  <c:v>4.9331340637099397E-3</c:v>
                </c:pt>
                <c:pt idx="9">
                  <c:v>5.2237158928252697E-3</c:v>
                </c:pt>
                <c:pt idx="10">
                  <c:v>5.7094755883613998E-3</c:v>
                </c:pt>
                <c:pt idx="11">
                  <c:v>5.9472686296254797E-3</c:v>
                </c:pt>
                <c:pt idx="12">
                  <c:v>4.5702637587010497E-3</c:v>
                </c:pt>
                <c:pt idx="13">
                  <c:v>4.7227497578440202E-3</c:v>
                </c:pt>
                <c:pt idx="14">
                  <c:v>4.7949478425879603E-3</c:v>
                </c:pt>
                <c:pt idx="15">
                  <c:v>4.8331632855135699E-3</c:v>
                </c:pt>
                <c:pt idx="16">
                  <c:v>4.8685217570160304E-3</c:v>
                </c:pt>
                <c:pt idx="17">
                  <c:v>4.8561609837347698E-3</c:v>
                </c:pt>
              </c:numCache>
            </c:numRef>
          </c:val>
          <c:extLst>
            <c:ext xmlns:c16="http://schemas.microsoft.com/office/drawing/2014/chart" uri="{C3380CC4-5D6E-409C-BE32-E72D297353CC}">
              <c16:uniqueId val="{0000000E-B481-4013-90B5-F156F7B26A67}"/>
            </c:ext>
          </c:extLst>
        </c:ser>
        <c:ser>
          <c:idx val="15"/>
          <c:order val="15"/>
          <c:tx>
            <c:strRef>
              <c:f>'Shi_Vintage M3+'!$A$17</c:f>
              <c:strCache>
                <c:ptCount val="1"/>
                <c:pt idx="0">
                  <c:v>31/12/2018</c:v>
                </c:pt>
              </c:strCache>
            </c:strRef>
          </c:tx>
          <c:spPr>
            <a:solidFill>
              <a:schemeClr val="accent3">
                <a:tint val="93000"/>
              </a:schemeClr>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M3+'!$C$17:$Z$17</c:f>
              <c:numCache>
                <c:formatCode>0.00%</c:formatCode>
                <c:ptCount val="24"/>
                <c:pt idx="0">
                  <c:v>0</c:v>
                </c:pt>
                <c:pt idx="1">
                  <c:v>0</c:v>
                </c:pt>
                <c:pt idx="2">
                  <c:v>0</c:v>
                </c:pt>
                <c:pt idx="3">
                  <c:v>3.6457542534175302E-3</c:v>
                </c:pt>
                <c:pt idx="4">
                  <c:v>5.5414456569560702E-3</c:v>
                </c:pt>
                <c:pt idx="5">
                  <c:v>6.3350378833129098E-3</c:v>
                </c:pt>
                <c:pt idx="6">
                  <c:v>7.4423978166412103E-3</c:v>
                </c:pt>
                <c:pt idx="7">
                  <c:v>8.5058032984082696E-3</c:v>
                </c:pt>
                <c:pt idx="8">
                  <c:v>9.6820051649890403E-3</c:v>
                </c:pt>
                <c:pt idx="9">
                  <c:v>1.0105234341877999E-2</c:v>
                </c:pt>
                <c:pt idx="10">
                  <c:v>1.04949635776129E-2</c:v>
                </c:pt>
                <c:pt idx="11">
                  <c:v>9.7448079119369403E-3</c:v>
                </c:pt>
                <c:pt idx="12">
                  <c:v>1.0070618684225501E-2</c:v>
                </c:pt>
                <c:pt idx="13">
                  <c:v>1.03311609369419E-2</c:v>
                </c:pt>
                <c:pt idx="14">
                  <c:v>1.02535219323242E-2</c:v>
                </c:pt>
                <c:pt idx="15">
                  <c:v>1.01972046764955E-2</c:v>
                </c:pt>
                <c:pt idx="16">
                  <c:v>1.0126558215783499E-2</c:v>
                </c:pt>
              </c:numCache>
            </c:numRef>
          </c:val>
          <c:extLst>
            <c:ext xmlns:c16="http://schemas.microsoft.com/office/drawing/2014/chart" uri="{C3380CC4-5D6E-409C-BE32-E72D297353CC}">
              <c16:uniqueId val="{0000000F-B481-4013-90B5-F156F7B26A67}"/>
            </c:ext>
          </c:extLst>
        </c:ser>
        <c:ser>
          <c:idx val="16"/>
          <c:order val="16"/>
          <c:tx>
            <c:strRef>
              <c:f>'Shi_Vintage M3+'!$A$18</c:f>
              <c:strCache>
                <c:ptCount val="1"/>
                <c:pt idx="0">
                  <c:v>31/01/2019</c:v>
                </c:pt>
              </c:strCache>
            </c:strRef>
          </c:tx>
          <c:spPr>
            <a:solidFill>
              <a:schemeClr val="accent3">
                <a:tint val="97000"/>
              </a:schemeClr>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M3+'!$C$18:$Z$18</c:f>
              <c:numCache>
                <c:formatCode>0.00%</c:formatCode>
                <c:ptCount val="24"/>
                <c:pt idx="0">
                  <c:v>0</c:v>
                </c:pt>
                <c:pt idx="1">
                  <c:v>0</c:v>
                </c:pt>
                <c:pt idx="2">
                  <c:v>0</c:v>
                </c:pt>
                <c:pt idx="3">
                  <c:v>3.30506786738374E-3</c:v>
                </c:pt>
                <c:pt idx="4">
                  <c:v>4.8820129270390096E-3</c:v>
                </c:pt>
                <c:pt idx="5">
                  <c:v>6.61076729739077E-3</c:v>
                </c:pt>
                <c:pt idx="6">
                  <c:v>7.8967261823862395E-3</c:v>
                </c:pt>
                <c:pt idx="7">
                  <c:v>8.9450088996007697E-3</c:v>
                </c:pt>
                <c:pt idx="8">
                  <c:v>9.6427228367851892E-3</c:v>
                </c:pt>
                <c:pt idx="9">
                  <c:v>1.04150863227225E-2</c:v>
                </c:pt>
                <c:pt idx="10">
                  <c:v>1.05668882630842E-2</c:v>
                </c:pt>
                <c:pt idx="11">
                  <c:v>1.06343047495323E-2</c:v>
                </c:pt>
                <c:pt idx="12">
                  <c:v>1.0919692131261399E-2</c:v>
                </c:pt>
                <c:pt idx="13">
                  <c:v>1.10852985721975E-2</c:v>
                </c:pt>
                <c:pt idx="14">
                  <c:v>1.08574183641569E-2</c:v>
                </c:pt>
                <c:pt idx="15">
                  <c:v>1.06755968113412E-2</c:v>
                </c:pt>
              </c:numCache>
            </c:numRef>
          </c:val>
          <c:extLst>
            <c:ext xmlns:c16="http://schemas.microsoft.com/office/drawing/2014/chart" uri="{C3380CC4-5D6E-409C-BE32-E72D297353CC}">
              <c16:uniqueId val="{00000010-B481-4013-90B5-F156F7B26A67}"/>
            </c:ext>
          </c:extLst>
        </c:ser>
        <c:ser>
          <c:idx val="17"/>
          <c:order val="17"/>
          <c:tx>
            <c:strRef>
              <c:f>'Shi_Vintage M3+'!$A$19</c:f>
              <c:strCache>
                <c:ptCount val="1"/>
                <c:pt idx="0">
                  <c:v>28/02/2019</c:v>
                </c:pt>
              </c:strCache>
            </c:strRef>
          </c:tx>
          <c:spPr>
            <a:solidFill>
              <a:schemeClr val="accent3"/>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M3+'!$C$19:$Z$19</c:f>
              <c:numCache>
                <c:formatCode>0.00%</c:formatCode>
                <c:ptCount val="24"/>
                <c:pt idx="0">
                  <c:v>0</c:v>
                </c:pt>
                <c:pt idx="1">
                  <c:v>0</c:v>
                </c:pt>
                <c:pt idx="2">
                  <c:v>6.4677655358586996E-5</c:v>
                </c:pt>
                <c:pt idx="3">
                  <c:v>2.7725845152026399E-3</c:v>
                </c:pt>
                <c:pt idx="4">
                  <c:v>4.0503163245817903E-3</c:v>
                </c:pt>
                <c:pt idx="5">
                  <c:v>4.8119347516807501E-3</c:v>
                </c:pt>
                <c:pt idx="6">
                  <c:v>5.88200552301784E-3</c:v>
                </c:pt>
                <c:pt idx="7">
                  <c:v>6.5998937540547404E-3</c:v>
                </c:pt>
                <c:pt idx="8">
                  <c:v>7.7508527530980196E-3</c:v>
                </c:pt>
                <c:pt idx="9">
                  <c:v>7.7230166335235696E-3</c:v>
                </c:pt>
                <c:pt idx="10">
                  <c:v>8.2230580430984294E-3</c:v>
                </c:pt>
                <c:pt idx="11">
                  <c:v>8.7306111090335297E-3</c:v>
                </c:pt>
                <c:pt idx="12">
                  <c:v>9.5148707986933093E-3</c:v>
                </c:pt>
                <c:pt idx="13">
                  <c:v>9.8419445258843205E-3</c:v>
                </c:pt>
                <c:pt idx="14">
                  <c:v>9.6559099645236006E-3</c:v>
                </c:pt>
              </c:numCache>
            </c:numRef>
          </c:val>
          <c:extLst>
            <c:ext xmlns:c16="http://schemas.microsoft.com/office/drawing/2014/chart" uri="{C3380CC4-5D6E-409C-BE32-E72D297353CC}">
              <c16:uniqueId val="{00000011-B481-4013-90B5-F156F7B26A67}"/>
            </c:ext>
          </c:extLst>
        </c:ser>
        <c:ser>
          <c:idx val="18"/>
          <c:order val="18"/>
          <c:tx>
            <c:strRef>
              <c:f>'Shi_Vintage M3+'!$A$20</c:f>
              <c:strCache>
                <c:ptCount val="1"/>
                <c:pt idx="0">
                  <c:v>31/03/2019</c:v>
                </c:pt>
              </c:strCache>
            </c:strRef>
          </c:tx>
          <c:spPr>
            <a:solidFill>
              <a:schemeClr val="accent3">
                <a:shade val="96000"/>
              </a:schemeClr>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M3+'!$C$20:$Z$20</c:f>
              <c:numCache>
                <c:formatCode>0.00%</c:formatCode>
                <c:ptCount val="24"/>
                <c:pt idx="0">
                  <c:v>0</c:v>
                </c:pt>
                <c:pt idx="1">
                  <c:v>0</c:v>
                </c:pt>
                <c:pt idx="2">
                  <c:v>0</c:v>
                </c:pt>
                <c:pt idx="3">
                  <c:v>2.8446578447152001E-3</c:v>
                </c:pt>
                <c:pt idx="4">
                  <c:v>4.4105581100892599E-3</c:v>
                </c:pt>
                <c:pt idx="5">
                  <c:v>5.5113884646643702E-3</c:v>
                </c:pt>
                <c:pt idx="6">
                  <c:v>6.2771504607261504E-3</c:v>
                </c:pt>
                <c:pt idx="7">
                  <c:v>6.9206240561779202E-3</c:v>
                </c:pt>
                <c:pt idx="8">
                  <c:v>6.5489102085736798E-3</c:v>
                </c:pt>
                <c:pt idx="9">
                  <c:v>8.1908168000874998E-3</c:v>
                </c:pt>
                <c:pt idx="10">
                  <c:v>9.6659553176166191E-3</c:v>
                </c:pt>
                <c:pt idx="11">
                  <c:v>1.0745804956891101E-2</c:v>
                </c:pt>
                <c:pt idx="12">
                  <c:v>1.1941790737916401E-2</c:v>
                </c:pt>
                <c:pt idx="13">
                  <c:v>1.2088444868295099E-2</c:v>
                </c:pt>
              </c:numCache>
            </c:numRef>
          </c:val>
          <c:extLst>
            <c:ext xmlns:c16="http://schemas.microsoft.com/office/drawing/2014/chart" uri="{C3380CC4-5D6E-409C-BE32-E72D297353CC}">
              <c16:uniqueId val="{00000012-B481-4013-90B5-F156F7B26A67}"/>
            </c:ext>
          </c:extLst>
        </c:ser>
        <c:ser>
          <c:idx val="19"/>
          <c:order val="19"/>
          <c:tx>
            <c:strRef>
              <c:f>'Shi_Vintage M3+'!$A$21</c:f>
              <c:strCache>
                <c:ptCount val="1"/>
                <c:pt idx="0">
                  <c:v>30/04/2019</c:v>
                </c:pt>
              </c:strCache>
            </c:strRef>
          </c:tx>
          <c:spPr>
            <a:solidFill>
              <a:schemeClr val="accent3">
                <a:shade val="92000"/>
              </a:schemeClr>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M3+'!$C$21:$Z$21</c:f>
              <c:numCache>
                <c:formatCode>0.00%</c:formatCode>
                <c:ptCount val="24"/>
                <c:pt idx="0">
                  <c:v>0</c:v>
                </c:pt>
                <c:pt idx="1">
                  <c:v>0</c:v>
                </c:pt>
                <c:pt idx="2">
                  <c:v>0</c:v>
                </c:pt>
                <c:pt idx="3">
                  <c:v>3.9717127310422203E-3</c:v>
                </c:pt>
                <c:pt idx="4">
                  <c:v>5.7400378771970901E-3</c:v>
                </c:pt>
                <c:pt idx="5">
                  <c:v>7.5478335547361601E-3</c:v>
                </c:pt>
                <c:pt idx="6">
                  <c:v>8.6227940974769705E-3</c:v>
                </c:pt>
                <c:pt idx="7">
                  <c:v>8.6273193857762907E-3</c:v>
                </c:pt>
                <c:pt idx="8">
                  <c:v>1.0023576654308501E-2</c:v>
                </c:pt>
                <c:pt idx="9">
                  <c:v>1.1501921465858499E-2</c:v>
                </c:pt>
                <c:pt idx="10">
                  <c:v>1.27252405401288E-2</c:v>
                </c:pt>
                <c:pt idx="11">
                  <c:v>1.37100807953559E-2</c:v>
                </c:pt>
                <c:pt idx="12">
                  <c:v>1.42573668586194E-2</c:v>
                </c:pt>
              </c:numCache>
            </c:numRef>
          </c:val>
          <c:extLst>
            <c:ext xmlns:c16="http://schemas.microsoft.com/office/drawing/2014/chart" uri="{C3380CC4-5D6E-409C-BE32-E72D297353CC}">
              <c16:uniqueId val="{00000013-B481-4013-90B5-F156F7B26A67}"/>
            </c:ext>
          </c:extLst>
        </c:ser>
        <c:ser>
          <c:idx val="20"/>
          <c:order val="20"/>
          <c:tx>
            <c:strRef>
              <c:f>'Shi_Vintage M3+'!$A$22</c:f>
              <c:strCache>
                <c:ptCount val="1"/>
                <c:pt idx="0">
                  <c:v>31/05/2019</c:v>
                </c:pt>
              </c:strCache>
            </c:strRef>
          </c:tx>
          <c:spPr>
            <a:solidFill>
              <a:schemeClr val="accent3">
                <a:shade val="88000"/>
              </a:schemeClr>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M3+'!$C$22:$Z$22</c:f>
              <c:numCache>
                <c:formatCode>0.00%</c:formatCode>
                <c:ptCount val="24"/>
                <c:pt idx="0">
                  <c:v>0</c:v>
                </c:pt>
                <c:pt idx="1">
                  <c:v>0</c:v>
                </c:pt>
                <c:pt idx="2">
                  <c:v>1.5497300936424401E-4</c:v>
                </c:pt>
                <c:pt idx="3">
                  <c:v>4.5120821577488103E-3</c:v>
                </c:pt>
                <c:pt idx="4">
                  <c:v>5.8827444781179598E-3</c:v>
                </c:pt>
                <c:pt idx="5">
                  <c:v>7.3436089503469398E-3</c:v>
                </c:pt>
                <c:pt idx="6">
                  <c:v>7.8950130132624096E-3</c:v>
                </c:pt>
                <c:pt idx="7">
                  <c:v>8.9630944816793505E-3</c:v>
                </c:pt>
                <c:pt idx="8">
                  <c:v>1.0713896243484001E-2</c:v>
                </c:pt>
                <c:pt idx="9">
                  <c:v>1.21536712733387E-2</c:v>
                </c:pt>
                <c:pt idx="10">
                  <c:v>1.28411435383854E-2</c:v>
                </c:pt>
                <c:pt idx="11">
                  <c:v>1.30685830072691E-2</c:v>
                </c:pt>
              </c:numCache>
            </c:numRef>
          </c:val>
          <c:extLst>
            <c:ext xmlns:c16="http://schemas.microsoft.com/office/drawing/2014/chart" uri="{C3380CC4-5D6E-409C-BE32-E72D297353CC}">
              <c16:uniqueId val="{00000014-B481-4013-90B5-F156F7B26A67}"/>
            </c:ext>
          </c:extLst>
        </c:ser>
        <c:ser>
          <c:idx val="21"/>
          <c:order val="21"/>
          <c:tx>
            <c:strRef>
              <c:f>'Shi_Vintage M3+'!$A$23</c:f>
              <c:strCache>
                <c:ptCount val="1"/>
                <c:pt idx="0">
                  <c:v>30/06/2019</c:v>
                </c:pt>
              </c:strCache>
            </c:strRef>
          </c:tx>
          <c:spPr>
            <a:solidFill>
              <a:schemeClr val="accent3">
                <a:shade val="84000"/>
              </a:schemeClr>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M3+'!$C$23:$Z$23</c:f>
              <c:numCache>
                <c:formatCode>0.00%</c:formatCode>
                <c:ptCount val="24"/>
                <c:pt idx="0">
                  <c:v>0</c:v>
                </c:pt>
                <c:pt idx="1">
                  <c:v>0</c:v>
                </c:pt>
                <c:pt idx="2">
                  <c:v>2.4862066355552001E-5</c:v>
                </c:pt>
                <c:pt idx="3">
                  <c:v>4.2436698334946598E-3</c:v>
                </c:pt>
                <c:pt idx="4">
                  <c:v>6.42135745074886E-3</c:v>
                </c:pt>
                <c:pt idx="5">
                  <c:v>6.7056350833097902E-3</c:v>
                </c:pt>
                <c:pt idx="6">
                  <c:v>8.2789909157347501E-3</c:v>
                </c:pt>
                <c:pt idx="7">
                  <c:v>1.00626543204005E-2</c:v>
                </c:pt>
                <c:pt idx="8">
                  <c:v>1.11688249858777E-2</c:v>
                </c:pt>
                <c:pt idx="9">
                  <c:v>1.26127370235571E-2</c:v>
                </c:pt>
                <c:pt idx="10">
                  <c:v>1.3486924513722199E-2</c:v>
                </c:pt>
              </c:numCache>
            </c:numRef>
          </c:val>
          <c:extLst>
            <c:ext xmlns:c16="http://schemas.microsoft.com/office/drawing/2014/chart" uri="{C3380CC4-5D6E-409C-BE32-E72D297353CC}">
              <c16:uniqueId val="{00000015-B481-4013-90B5-F156F7B26A67}"/>
            </c:ext>
          </c:extLst>
        </c:ser>
        <c:ser>
          <c:idx val="22"/>
          <c:order val="22"/>
          <c:tx>
            <c:strRef>
              <c:f>'Shi_Vintage M3+'!$A$24</c:f>
              <c:strCache>
                <c:ptCount val="1"/>
                <c:pt idx="0">
                  <c:v>31/07/2019</c:v>
                </c:pt>
              </c:strCache>
            </c:strRef>
          </c:tx>
          <c:spPr>
            <a:solidFill>
              <a:schemeClr val="accent3">
                <a:shade val="80000"/>
              </a:schemeClr>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M3+'!$C$24:$Z$24</c:f>
              <c:numCache>
                <c:formatCode>0.00%</c:formatCode>
                <c:ptCount val="24"/>
                <c:pt idx="0">
                  <c:v>0</c:v>
                </c:pt>
                <c:pt idx="1">
                  <c:v>0</c:v>
                </c:pt>
                <c:pt idx="2">
                  <c:v>1.3256715678194601E-4</c:v>
                </c:pt>
                <c:pt idx="3">
                  <c:v>2.8736119287174301E-3</c:v>
                </c:pt>
                <c:pt idx="4">
                  <c:v>3.2215335640945401E-3</c:v>
                </c:pt>
                <c:pt idx="5">
                  <c:v>4.1437119813058703E-3</c:v>
                </c:pt>
                <c:pt idx="6">
                  <c:v>5.0800556663762502E-3</c:v>
                </c:pt>
                <c:pt idx="7">
                  <c:v>6.0825543180266202E-3</c:v>
                </c:pt>
                <c:pt idx="8">
                  <c:v>6.84675465418896E-3</c:v>
                </c:pt>
                <c:pt idx="9">
                  <c:v>7.65350489610699E-3</c:v>
                </c:pt>
              </c:numCache>
            </c:numRef>
          </c:val>
          <c:extLst>
            <c:ext xmlns:c16="http://schemas.microsoft.com/office/drawing/2014/chart" uri="{C3380CC4-5D6E-409C-BE32-E72D297353CC}">
              <c16:uniqueId val="{00000016-B481-4013-90B5-F156F7B26A67}"/>
            </c:ext>
          </c:extLst>
        </c:ser>
        <c:ser>
          <c:idx val="23"/>
          <c:order val="23"/>
          <c:tx>
            <c:strRef>
              <c:f>'Shi_Vintage M3+'!$A$25</c:f>
              <c:strCache>
                <c:ptCount val="1"/>
                <c:pt idx="0">
                  <c:v>31/08/2019</c:v>
                </c:pt>
              </c:strCache>
            </c:strRef>
          </c:tx>
          <c:spPr>
            <a:solidFill>
              <a:schemeClr val="accent3">
                <a:shade val="76000"/>
              </a:schemeClr>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M3+'!$C$25:$Z$25</c:f>
              <c:numCache>
                <c:formatCode>0.00%</c:formatCode>
                <c:ptCount val="24"/>
                <c:pt idx="0">
                  <c:v>0</c:v>
                </c:pt>
                <c:pt idx="1">
                  <c:v>0</c:v>
                </c:pt>
                <c:pt idx="2">
                  <c:v>0</c:v>
                </c:pt>
                <c:pt idx="3">
                  <c:v>4.5761723882494004E-3</c:v>
                </c:pt>
                <c:pt idx="4">
                  <c:v>7.2674986838454497E-3</c:v>
                </c:pt>
                <c:pt idx="5">
                  <c:v>8.8370992884089401E-3</c:v>
                </c:pt>
                <c:pt idx="6">
                  <c:v>9.8360044159824696E-3</c:v>
                </c:pt>
                <c:pt idx="7">
                  <c:v>1.1576247699301E-2</c:v>
                </c:pt>
                <c:pt idx="8">
                  <c:v>1.26326336292646E-2</c:v>
                </c:pt>
              </c:numCache>
            </c:numRef>
          </c:val>
          <c:extLst>
            <c:ext xmlns:c16="http://schemas.microsoft.com/office/drawing/2014/chart" uri="{C3380CC4-5D6E-409C-BE32-E72D297353CC}">
              <c16:uniqueId val="{00000017-B481-4013-90B5-F156F7B26A67}"/>
            </c:ext>
          </c:extLst>
        </c:ser>
        <c:ser>
          <c:idx val="24"/>
          <c:order val="24"/>
          <c:tx>
            <c:strRef>
              <c:f>'Shi_Vintage M3+'!$A$26</c:f>
              <c:strCache>
                <c:ptCount val="1"/>
                <c:pt idx="0">
                  <c:v>30/09/2019</c:v>
                </c:pt>
              </c:strCache>
            </c:strRef>
          </c:tx>
          <c:spPr>
            <a:solidFill>
              <a:schemeClr val="accent3">
                <a:shade val="72000"/>
              </a:schemeClr>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M3+'!$C$26:$Z$26</c:f>
              <c:numCache>
                <c:formatCode>0.00%</c:formatCode>
                <c:ptCount val="24"/>
                <c:pt idx="0">
                  <c:v>0</c:v>
                </c:pt>
                <c:pt idx="1">
                  <c:v>0</c:v>
                </c:pt>
                <c:pt idx="2">
                  <c:v>0</c:v>
                </c:pt>
                <c:pt idx="3">
                  <c:v>5.5644253629856403E-3</c:v>
                </c:pt>
                <c:pt idx="4">
                  <c:v>8.4507781258497498E-3</c:v>
                </c:pt>
                <c:pt idx="5">
                  <c:v>1.00089702240918E-2</c:v>
                </c:pt>
                <c:pt idx="6">
                  <c:v>1.2872462916798499E-2</c:v>
                </c:pt>
                <c:pt idx="7">
                  <c:v>1.3452514757218301E-2</c:v>
                </c:pt>
              </c:numCache>
            </c:numRef>
          </c:val>
          <c:extLst>
            <c:ext xmlns:c16="http://schemas.microsoft.com/office/drawing/2014/chart" uri="{C3380CC4-5D6E-409C-BE32-E72D297353CC}">
              <c16:uniqueId val="{00000018-B481-4013-90B5-F156F7B26A67}"/>
            </c:ext>
          </c:extLst>
        </c:ser>
        <c:ser>
          <c:idx val="25"/>
          <c:order val="25"/>
          <c:tx>
            <c:strRef>
              <c:f>'Shi_Vintage M3+'!$A$27</c:f>
              <c:strCache>
                <c:ptCount val="1"/>
                <c:pt idx="0">
                  <c:v>31/10/2019</c:v>
                </c:pt>
              </c:strCache>
            </c:strRef>
          </c:tx>
          <c:spPr>
            <a:solidFill>
              <a:schemeClr val="accent3">
                <a:shade val="68000"/>
              </a:schemeClr>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M3+'!$C$27:$Z$27</c:f>
              <c:numCache>
                <c:formatCode>0.00%</c:formatCode>
                <c:ptCount val="24"/>
                <c:pt idx="0">
                  <c:v>0</c:v>
                </c:pt>
                <c:pt idx="1">
                  <c:v>0</c:v>
                </c:pt>
                <c:pt idx="2">
                  <c:v>0</c:v>
                </c:pt>
                <c:pt idx="3">
                  <c:v>5.43040694528829E-3</c:v>
                </c:pt>
                <c:pt idx="4">
                  <c:v>7.8504491795304797E-3</c:v>
                </c:pt>
                <c:pt idx="5">
                  <c:v>1.07543573102308E-2</c:v>
                </c:pt>
                <c:pt idx="6">
                  <c:v>1.18223166252341E-2</c:v>
                </c:pt>
              </c:numCache>
            </c:numRef>
          </c:val>
          <c:extLst>
            <c:ext xmlns:c16="http://schemas.microsoft.com/office/drawing/2014/chart" uri="{C3380CC4-5D6E-409C-BE32-E72D297353CC}">
              <c16:uniqueId val="{00000019-B481-4013-90B5-F156F7B26A67}"/>
            </c:ext>
          </c:extLst>
        </c:ser>
        <c:ser>
          <c:idx val="26"/>
          <c:order val="26"/>
          <c:tx>
            <c:strRef>
              <c:f>'Shi_Vintage M3+'!$A$28</c:f>
              <c:strCache>
                <c:ptCount val="1"/>
                <c:pt idx="0">
                  <c:v>30/11/2019</c:v>
                </c:pt>
              </c:strCache>
            </c:strRef>
          </c:tx>
          <c:spPr>
            <a:solidFill>
              <a:schemeClr val="accent3">
                <a:shade val="65000"/>
              </a:schemeClr>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M3+'!$C$28:$Z$28</c:f>
              <c:numCache>
                <c:formatCode>0.00%</c:formatCode>
                <c:ptCount val="24"/>
                <c:pt idx="0">
                  <c:v>0</c:v>
                </c:pt>
                <c:pt idx="1">
                  <c:v>0</c:v>
                </c:pt>
                <c:pt idx="2">
                  <c:v>0</c:v>
                </c:pt>
                <c:pt idx="3">
                  <c:v>6.5714828156789602E-3</c:v>
                </c:pt>
                <c:pt idx="4">
                  <c:v>9.0752325639024793E-3</c:v>
                </c:pt>
                <c:pt idx="5">
                  <c:v>1.02981241164939E-2</c:v>
                </c:pt>
              </c:numCache>
            </c:numRef>
          </c:val>
          <c:extLst>
            <c:ext xmlns:c16="http://schemas.microsoft.com/office/drawing/2014/chart" uri="{C3380CC4-5D6E-409C-BE32-E72D297353CC}">
              <c16:uniqueId val="{0000001A-B481-4013-90B5-F156F7B26A67}"/>
            </c:ext>
          </c:extLst>
        </c:ser>
        <c:ser>
          <c:idx val="27"/>
          <c:order val="27"/>
          <c:tx>
            <c:strRef>
              <c:f>'Shi_Vintage M3+'!$A$29</c:f>
              <c:strCache>
                <c:ptCount val="1"/>
                <c:pt idx="0">
                  <c:v>31/12/2019</c:v>
                </c:pt>
              </c:strCache>
            </c:strRef>
          </c:tx>
          <c:spPr>
            <a:solidFill>
              <a:schemeClr val="accent3">
                <a:shade val="61000"/>
              </a:schemeClr>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M3+'!$C$29:$Z$29</c:f>
              <c:numCache>
                <c:formatCode>0.00%</c:formatCode>
                <c:ptCount val="24"/>
                <c:pt idx="0">
                  <c:v>0</c:v>
                </c:pt>
                <c:pt idx="1">
                  <c:v>0</c:v>
                </c:pt>
                <c:pt idx="2">
                  <c:v>0</c:v>
                </c:pt>
                <c:pt idx="3">
                  <c:v>1.7612492264818501E-2</c:v>
                </c:pt>
                <c:pt idx="4">
                  <c:v>1.9574397023145701E-2</c:v>
                </c:pt>
              </c:numCache>
            </c:numRef>
          </c:val>
          <c:extLst>
            <c:ext xmlns:c16="http://schemas.microsoft.com/office/drawing/2014/chart" uri="{C3380CC4-5D6E-409C-BE32-E72D297353CC}">
              <c16:uniqueId val="{0000001B-B481-4013-90B5-F156F7B26A67}"/>
            </c:ext>
          </c:extLst>
        </c:ser>
        <c:ser>
          <c:idx val="28"/>
          <c:order val="28"/>
          <c:tx>
            <c:strRef>
              <c:f>'Shi_Vintage M3+'!$A$30</c:f>
              <c:strCache>
                <c:ptCount val="1"/>
                <c:pt idx="0">
                  <c:v>31/01/2020</c:v>
                </c:pt>
              </c:strCache>
            </c:strRef>
          </c:tx>
          <c:spPr>
            <a:solidFill>
              <a:schemeClr val="accent3">
                <a:shade val="57000"/>
              </a:schemeClr>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M3+'!$C$30:$Z$30</c:f>
              <c:numCache>
                <c:formatCode>0.00%</c:formatCode>
                <c:ptCount val="24"/>
                <c:pt idx="0">
                  <c:v>0</c:v>
                </c:pt>
                <c:pt idx="1">
                  <c:v>0</c:v>
                </c:pt>
                <c:pt idx="2">
                  <c:v>0</c:v>
                </c:pt>
                <c:pt idx="3">
                  <c:v>8.11547562514397E-3</c:v>
                </c:pt>
              </c:numCache>
            </c:numRef>
          </c:val>
          <c:extLst>
            <c:ext xmlns:c16="http://schemas.microsoft.com/office/drawing/2014/chart" uri="{C3380CC4-5D6E-409C-BE32-E72D297353CC}">
              <c16:uniqueId val="{0000001C-B481-4013-90B5-F156F7B26A67}"/>
            </c:ext>
          </c:extLst>
        </c:ser>
        <c:ser>
          <c:idx val="29"/>
          <c:order val="29"/>
          <c:tx>
            <c:strRef>
              <c:f>'Shi_Vintage M3+'!$A$31</c:f>
              <c:strCache>
                <c:ptCount val="1"/>
                <c:pt idx="0">
                  <c:v>29/02/2020</c:v>
                </c:pt>
              </c:strCache>
            </c:strRef>
          </c:tx>
          <c:spPr>
            <a:solidFill>
              <a:schemeClr val="accent3">
                <a:shade val="53000"/>
              </a:schemeClr>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M3+'!$C$31:$Z$31</c:f>
              <c:numCache>
                <c:formatCode>0.00%</c:formatCode>
                <c:ptCount val="24"/>
                <c:pt idx="0">
                  <c:v>0</c:v>
                </c:pt>
                <c:pt idx="1">
                  <c:v>0</c:v>
                </c:pt>
                <c:pt idx="2">
                  <c:v>2.7483736646942398E-4</c:v>
                </c:pt>
              </c:numCache>
            </c:numRef>
          </c:val>
          <c:extLst>
            <c:ext xmlns:c16="http://schemas.microsoft.com/office/drawing/2014/chart" uri="{C3380CC4-5D6E-409C-BE32-E72D297353CC}">
              <c16:uniqueId val="{0000001D-B481-4013-90B5-F156F7B26A67}"/>
            </c:ext>
          </c:extLst>
        </c:ser>
        <c:ser>
          <c:idx val="30"/>
          <c:order val="30"/>
          <c:tx>
            <c:strRef>
              <c:f>'Shi_Vintage M3+'!$A$32</c:f>
              <c:strCache>
                <c:ptCount val="1"/>
                <c:pt idx="0">
                  <c:v>31/03/2020</c:v>
                </c:pt>
              </c:strCache>
            </c:strRef>
          </c:tx>
          <c:spPr>
            <a:solidFill>
              <a:schemeClr val="accent3">
                <a:shade val="49000"/>
              </a:schemeClr>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M3+'!$C$32:$Z$32</c:f>
              <c:numCache>
                <c:formatCode>0.00%</c:formatCode>
                <c:ptCount val="24"/>
                <c:pt idx="0">
                  <c:v>0</c:v>
                </c:pt>
                <c:pt idx="1">
                  <c:v>0</c:v>
                </c:pt>
              </c:numCache>
            </c:numRef>
          </c:val>
          <c:extLst>
            <c:ext xmlns:c16="http://schemas.microsoft.com/office/drawing/2014/chart" uri="{C3380CC4-5D6E-409C-BE32-E72D297353CC}">
              <c16:uniqueId val="{0000001E-B481-4013-90B5-F156F7B26A67}"/>
            </c:ext>
          </c:extLst>
        </c:ser>
        <c:ser>
          <c:idx val="31"/>
          <c:order val="31"/>
          <c:tx>
            <c:strRef>
              <c:f>'Shi_Vintage M3+'!$A$33</c:f>
              <c:strCache>
                <c:ptCount val="1"/>
                <c:pt idx="0">
                  <c:v>30/04/2020</c:v>
                </c:pt>
              </c:strCache>
            </c:strRef>
          </c:tx>
          <c:spPr>
            <a:solidFill>
              <a:schemeClr val="accent3">
                <a:shade val="45000"/>
              </a:schemeClr>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M3+'!$C$33:$Z$33</c:f>
              <c:numCache>
                <c:formatCode>General</c:formatCode>
                <c:ptCount val="24"/>
                <c:pt idx="0" formatCode="0.00%">
                  <c:v>0</c:v>
                </c:pt>
              </c:numCache>
            </c:numRef>
          </c:val>
          <c:extLst>
            <c:ext xmlns:c16="http://schemas.microsoft.com/office/drawing/2014/chart" uri="{C3380CC4-5D6E-409C-BE32-E72D297353CC}">
              <c16:uniqueId val="{0000001F-B481-4013-90B5-F156F7B26A67}"/>
            </c:ext>
          </c:extLst>
        </c:ser>
        <c:ser>
          <c:idx val="32"/>
          <c:order val="32"/>
          <c:tx>
            <c:strRef>
              <c:f>'Shi_Vintage M3+'!$A$34</c:f>
              <c:strCache>
                <c:ptCount val="1"/>
                <c:pt idx="0">
                  <c:v>31/05/2020</c:v>
                </c:pt>
              </c:strCache>
            </c:strRef>
          </c:tx>
          <c:spPr>
            <a:solidFill>
              <a:schemeClr val="accent3">
                <a:shade val="41000"/>
              </a:schemeClr>
            </a:solidFill>
            <a:ln>
              <a:noFill/>
            </a:ln>
            <a:effectLst/>
          </c:spP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M3+'!$C$34:$Z$34</c:f>
              <c:numCache>
                <c:formatCode>General</c:formatCode>
                <c:ptCount val="24"/>
              </c:numCache>
            </c:numRef>
          </c:val>
          <c:extLst>
            <c:ext xmlns:c16="http://schemas.microsoft.com/office/drawing/2014/chart" uri="{C3380CC4-5D6E-409C-BE32-E72D297353CC}">
              <c16:uniqueId val="{00000020-B481-4013-90B5-F156F7B26A67}"/>
            </c:ext>
          </c:extLst>
        </c:ser>
        <c:dLbls>
          <c:showLegendKey val="0"/>
          <c:showVal val="0"/>
          <c:showCatName val="0"/>
          <c:showSerName val="0"/>
          <c:showPercent val="0"/>
          <c:showBubbleSize val="0"/>
        </c:dLbls>
        <c:axId val="203639129"/>
        <c:axId val="847739814"/>
      </c:areaChart>
      <c:lineChart>
        <c:grouping val="standard"/>
        <c:varyColors val="0"/>
        <c:ser>
          <c:idx val="33"/>
          <c:order val="33"/>
          <c:tx>
            <c:strRef>
              <c:f>'Shi_Vintage M3+'!$A$35</c:f>
              <c:strCache>
                <c:ptCount val="1"/>
                <c:pt idx="0">
                  <c:v>Average</c:v>
                </c:pt>
              </c:strCache>
            </c:strRef>
          </c:tx>
          <c:spPr>
            <a:ln w="28575" cap="rnd">
              <a:solidFill>
                <a:srgbClr val="DEA900"/>
              </a:solidFill>
              <a:prstDash val="dash"/>
              <a:round/>
            </a:ln>
            <a:effectLst/>
          </c:spPr>
          <c:marker>
            <c:symbol val="none"/>
          </c:marker>
          <c:cat>
            <c:strRef>
              <c:f>'Shi_Vintage M3+'!$C$1:$Z$1</c:f>
              <c:strCache>
                <c:ptCount val="24"/>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strCache>
            </c:strRef>
          </c:cat>
          <c:val>
            <c:numRef>
              <c:f>'Shi_Vintage M3+'!$C$35:$Z$35</c:f>
              <c:numCache>
                <c:formatCode>0.00%</c:formatCode>
                <c:ptCount val="24"/>
                <c:pt idx="0">
                  <c:v>0</c:v>
                </c:pt>
                <c:pt idx="1">
                  <c:v>0</c:v>
                </c:pt>
                <c:pt idx="2">
                  <c:v>2.6657245485660797E-5</c:v>
                </c:pt>
                <c:pt idx="3">
                  <c:v>3.0000263191892647E-3</c:v>
                </c:pt>
                <c:pt idx="4">
                  <c:v>3.9732247839566765E-3</c:v>
                </c:pt>
                <c:pt idx="5">
                  <c:v>5.5797596402661596E-3</c:v>
                </c:pt>
                <c:pt idx="6">
                  <c:v>6.2029571665641794E-3</c:v>
                </c:pt>
                <c:pt idx="7">
                  <c:v>6.7390200986759139E-3</c:v>
                </c:pt>
                <c:pt idx="8">
                  <c:v>8.546488023685973E-3</c:v>
                </c:pt>
                <c:pt idx="9">
                  <c:v>8.6861810544867028E-3</c:v>
                </c:pt>
                <c:pt idx="10">
                  <c:v>9.1576736821565169E-3</c:v>
                </c:pt>
                <c:pt idx="11">
                  <c:v>9.1548705088239229E-3</c:v>
                </c:pt>
                <c:pt idx="12">
                  <c:v>8.9942098752104783E-3</c:v>
                </c:pt>
                <c:pt idx="13">
                  <c:v>8.6090951723210799E-3</c:v>
                </c:pt>
                <c:pt idx="14">
                  <c:v>8.3705554058855266E-3</c:v>
                </c:pt>
                <c:pt idx="15">
                  <c:v>8.2422548648805761E-3</c:v>
                </c:pt>
                <c:pt idx="16">
                  <c:v>8.0597779232127863E-3</c:v>
                </c:pt>
                <c:pt idx="17">
                  <c:v>7.9062615245754728E-3</c:v>
                </c:pt>
                <c:pt idx="18">
                  <c:v>8.0485673707539254E-3</c:v>
                </c:pt>
                <c:pt idx="19">
                  <c:v>8.1197667664688212E-3</c:v>
                </c:pt>
                <c:pt idx="20">
                  <c:v>8.2912449554944593E-3</c:v>
                </c:pt>
                <c:pt idx="21">
                  <c:v>8.7647165087247556E-3</c:v>
                </c:pt>
                <c:pt idx="22">
                  <c:v>9.3478305215489096E-3</c:v>
                </c:pt>
                <c:pt idx="23">
                  <c:v>9.9839569727326744E-3</c:v>
                </c:pt>
              </c:numCache>
            </c:numRef>
          </c:val>
          <c:smooth val="0"/>
          <c:extLst>
            <c:ext xmlns:c16="http://schemas.microsoft.com/office/drawing/2014/chart" uri="{C3380CC4-5D6E-409C-BE32-E72D297353CC}">
              <c16:uniqueId val="{00000021-B481-4013-90B5-F156F7B26A67}"/>
            </c:ext>
          </c:extLst>
        </c:ser>
        <c:ser>
          <c:idx val="34"/>
          <c:order val="34"/>
          <c:tx>
            <c:strRef>
              <c:f>'Shi_Vintage M3+'!$A$106</c:f>
              <c:strCache>
                <c:ptCount val="1"/>
                <c:pt idx="0">
                  <c:v>Average max</c:v>
                </c:pt>
              </c:strCache>
            </c:strRef>
          </c:tx>
          <c:spPr>
            <a:ln w="28575" cap="rnd">
              <a:solidFill>
                <a:srgbClr val="DEA900"/>
              </a:solidFill>
              <a:round/>
            </a:ln>
            <a:effectLst/>
          </c:spPr>
          <c:marker>
            <c:symbol val="none"/>
          </c:marker>
          <c:val>
            <c:numRef>
              <c:f>'Shi_Vintage M3+'!$C$106:$Z$106</c:f>
              <c:numCache>
                <c:formatCode>0.00%</c:formatCode>
                <c:ptCount val="24"/>
                <c:pt idx="0">
                  <c:v>0</c:v>
                </c:pt>
                <c:pt idx="1">
                  <c:v>3.1388377377552613E-5</c:v>
                </c:pt>
                <c:pt idx="2">
                  <c:v>2.9091866874319367E-3</c:v>
                </c:pt>
                <c:pt idx="3">
                  <c:v>4.1160610198596867E-3</c:v>
                </c:pt>
                <c:pt idx="4">
                  <c:v>6.0795681182261438E-3</c:v>
                </c:pt>
                <c:pt idx="5">
                  <c:v>6.3546300165615759E-3</c:v>
                </c:pt>
                <c:pt idx="6">
                  <c:v>6.9345315035435357E-3</c:v>
                </c:pt>
                <c:pt idx="7">
                  <c:v>8.7575976469314344E-3</c:v>
                </c:pt>
                <c:pt idx="8">
                  <c:v>9.0111832517078497E-3</c:v>
                </c:pt>
                <c:pt idx="9">
                  <c:v>9.2666413439760967E-3</c:v>
                </c:pt>
                <c:pt idx="10">
                  <c:v>9.5282564128448387E-3</c:v>
                </c:pt>
                <c:pt idx="11">
                  <c:v>9.5282564128448387E-3</c:v>
                </c:pt>
                <c:pt idx="12">
                  <c:v>9.5282564128448387E-3</c:v>
                </c:pt>
                <c:pt idx="13">
                  <c:v>9.5282564128448387E-3</c:v>
                </c:pt>
                <c:pt idx="14">
                  <c:v>9.5282564128448387E-3</c:v>
                </c:pt>
                <c:pt idx="15">
                  <c:v>9.5282564128448387E-3</c:v>
                </c:pt>
                <c:pt idx="16">
                  <c:v>9.5282564128448387E-3</c:v>
                </c:pt>
                <c:pt idx="17">
                  <c:v>9.5282564128448387E-3</c:v>
                </c:pt>
                <c:pt idx="18">
                  <c:v>9.5282564128448387E-3</c:v>
                </c:pt>
                <c:pt idx="19">
                  <c:v>9.5282564128448387E-3</c:v>
                </c:pt>
                <c:pt idx="20">
                  <c:v>9.5282564128448387E-3</c:v>
                </c:pt>
                <c:pt idx="21">
                  <c:v>9.5282564128448387E-3</c:v>
                </c:pt>
                <c:pt idx="22">
                  <c:v>1.0095969036657947E-2</c:v>
                </c:pt>
                <c:pt idx="23">
                  <c:v>1.0796809863018113E-2</c:v>
                </c:pt>
              </c:numCache>
            </c:numRef>
          </c:val>
          <c:smooth val="0"/>
          <c:extLst>
            <c:ext xmlns:c16="http://schemas.microsoft.com/office/drawing/2014/chart" uri="{C3380CC4-5D6E-409C-BE32-E72D297353CC}">
              <c16:uniqueId val="{00000022-B481-4013-90B5-F156F7B26A67}"/>
            </c:ext>
          </c:extLst>
        </c:ser>
        <c:dLbls>
          <c:showLegendKey val="0"/>
          <c:showVal val="0"/>
          <c:showCatName val="0"/>
          <c:showSerName val="0"/>
          <c:showPercent val="0"/>
          <c:showBubbleSize val="0"/>
        </c:dLbls>
        <c:marker val="1"/>
        <c:smooth val="0"/>
        <c:axId val="203639129"/>
        <c:axId val="847739814"/>
      </c:lineChart>
      <c:catAx>
        <c:axId val="203639129"/>
        <c:scaling>
          <c:orientation val="minMax"/>
        </c:scaling>
        <c:delete val="0"/>
        <c:axPos val="b"/>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400" b="0" i="0" u="none" strike="noStrike" kern="1200" baseline="0">
                <a:solidFill>
                  <a:schemeClr val="tx1">
                    <a:lumMod val="65000"/>
                    <a:lumOff val="35000"/>
                  </a:schemeClr>
                </a:solidFill>
                <a:latin typeface="+mn-lt"/>
                <a:ea typeface="+mn-ea"/>
                <a:cs typeface="+mn-cs"/>
              </a:defRPr>
            </a:pPr>
            <a:endParaRPr lang="th-TH"/>
          </a:p>
        </c:txPr>
        <c:crossAx val="847739814"/>
        <c:crosses val="autoZero"/>
        <c:auto val="1"/>
        <c:lblAlgn val="ctr"/>
        <c:lblOffset val="100"/>
        <c:noMultiLvlLbl val="0"/>
      </c:catAx>
      <c:valAx>
        <c:axId val="847739814"/>
        <c:scaling>
          <c:orientation val="minMax"/>
        </c:scaling>
        <c:delete val="0"/>
        <c:axPos val="l"/>
        <c:numFmt formatCode="0%" sourceLinked="0"/>
        <c:majorTickMark val="none"/>
        <c:minorTickMark val="none"/>
        <c:tickLblPos val="nextTo"/>
        <c:spPr>
          <a:noFill/>
          <a:ln>
            <a:noFill/>
          </a:ln>
          <a:effectLst/>
        </c:spPr>
        <c:txPr>
          <a:bodyPr rot="-60000000" spcFirstLastPara="0" vertOverflow="ellipsis" vert="horz" wrap="square" anchor="ctr" anchorCtr="1"/>
          <a:lstStyle/>
          <a:p>
            <a:pPr>
              <a:defRPr lang="zh-CN" sz="600" b="0" i="0" u="none" strike="noStrike" kern="1200" baseline="0">
                <a:solidFill>
                  <a:schemeClr val="tx1">
                    <a:lumMod val="65000"/>
                    <a:lumOff val="35000"/>
                  </a:schemeClr>
                </a:solidFill>
                <a:latin typeface="+mn-lt"/>
                <a:ea typeface="+mn-ea"/>
                <a:cs typeface="+mn-cs"/>
              </a:defRPr>
            </a:pPr>
            <a:endParaRPr lang="th-TH"/>
          </a:p>
        </c:txPr>
        <c:crossAx val="203639129"/>
        <c:crosses val="autoZero"/>
        <c:crossBetween val="between"/>
        <c:majorUnit val="1.0000000000000002E-2"/>
      </c:valAx>
      <c:spPr>
        <a:noFill/>
        <a:ln>
          <a:noFill/>
        </a:ln>
        <a:effectLst/>
      </c:spPr>
    </c:plotArea>
    <c:plotVisOnly val="1"/>
    <c:dispBlanksAs val="gap"/>
    <c:showDLblsOverMax val="0"/>
  </c:chart>
  <c:spPr>
    <a:noFill/>
    <a:ln>
      <a:noFill/>
    </a:ln>
    <a:effectLst/>
  </c:spPr>
  <c:txPr>
    <a:bodyPr/>
    <a:lstStyle/>
    <a:p>
      <a:pPr>
        <a:defRPr lang="zh-CN"/>
      </a:pPr>
      <a:endParaRPr lang="th-TH"/>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499962785455819"/>
          <c:y val="6.4217543479000355E-2"/>
          <c:w val="0.83068438652130971"/>
          <c:h val="0.68114127951501735"/>
        </c:manualLayout>
      </c:layout>
      <c:lineChart>
        <c:grouping val="standard"/>
        <c:varyColors val="0"/>
        <c:ser>
          <c:idx val="2"/>
          <c:order val="0"/>
          <c:tx>
            <c:strRef>
              <c:f>'Shi_Vintage M3+'!$A$4</c:f>
              <c:strCache>
                <c:ptCount val="1"/>
                <c:pt idx="0">
                  <c:v>30/11/2017</c:v>
                </c:pt>
              </c:strCache>
            </c:strRef>
          </c:tx>
          <c:spPr>
            <a:ln w="28575" cap="rnd">
              <a:solidFill>
                <a:schemeClr val="accent3"/>
              </a:solidFill>
              <a:round/>
            </a:ln>
            <a:effectLst/>
          </c:spPr>
          <c:marker>
            <c:symbol val="none"/>
          </c:marker>
          <c:cat>
            <c:strRef>
              <c:f>'Shi_Vintage M3+'!$C$1:$AH$1</c:f>
              <c:strCache>
                <c:ptCount val="32"/>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pt idx="24">
                  <c:v>MOB25</c:v>
                </c:pt>
                <c:pt idx="25">
                  <c:v>MOB26</c:v>
                </c:pt>
                <c:pt idx="26">
                  <c:v>MOB27</c:v>
                </c:pt>
                <c:pt idx="27">
                  <c:v>MOB28</c:v>
                </c:pt>
                <c:pt idx="28">
                  <c:v>MOB29</c:v>
                </c:pt>
                <c:pt idx="29">
                  <c:v>MOB30</c:v>
                </c:pt>
                <c:pt idx="30">
                  <c:v>MOB31</c:v>
                </c:pt>
                <c:pt idx="31">
                  <c:v>MOB32</c:v>
                </c:pt>
              </c:strCache>
            </c:strRef>
          </c:cat>
          <c:val>
            <c:numRef>
              <c:f>'Shi_Vintage M3+'!$C$4:$AH$4</c:f>
              <c:numCache>
                <c:formatCode>0.00%</c:formatCode>
                <c:ptCount val="32"/>
                <c:pt idx="0">
                  <c:v>0</c:v>
                </c:pt>
                <c:pt idx="1">
                  <c:v>0</c:v>
                </c:pt>
                <c:pt idx="2">
                  <c:v>0</c:v>
                </c:pt>
                <c:pt idx="3">
                  <c:v>0</c:v>
                </c:pt>
                <c:pt idx="4">
                  <c:v>0</c:v>
                </c:pt>
                <c:pt idx="5">
                  <c:v>0</c:v>
                </c:pt>
                <c:pt idx="6">
                  <c:v>9.8185185976656193E-4</c:v>
                </c:pt>
                <c:pt idx="7">
                  <c:v>4.1269281378423402E-3</c:v>
                </c:pt>
                <c:pt idx="8">
                  <c:v>6.87821356307056E-3</c:v>
                </c:pt>
                <c:pt idx="9">
                  <c:v>4.31258424827137E-3</c:v>
                </c:pt>
                <c:pt idx="10">
                  <c:v>4.31258424827137E-3</c:v>
                </c:pt>
                <c:pt idx="11">
                  <c:v>5.1981915233841099E-3</c:v>
                </c:pt>
                <c:pt idx="12">
                  <c:v>5.1981915233841099E-3</c:v>
                </c:pt>
                <c:pt idx="13">
                  <c:v>5.1746942857219301E-3</c:v>
                </c:pt>
                <c:pt idx="14">
                  <c:v>5.1746942857219301E-3</c:v>
                </c:pt>
                <c:pt idx="15">
                  <c:v>5.1746942857219301E-3</c:v>
                </c:pt>
                <c:pt idx="16">
                  <c:v>5.1746942857219301E-3</c:v>
                </c:pt>
                <c:pt idx="17">
                  <c:v>5.1746942857219301E-3</c:v>
                </c:pt>
                <c:pt idx="18">
                  <c:v>5.1746942857219301E-3</c:v>
                </c:pt>
                <c:pt idx="19">
                  <c:v>5.1746942857219301E-3</c:v>
                </c:pt>
                <c:pt idx="20">
                  <c:v>5.1746942857219301E-3</c:v>
                </c:pt>
                <c:pt idx="21">
                  <c:v>5.1746942857219301E-3</c:v>
                </c:pt>
                <c:pt idx="22">
                  <c:v>5.1665359893598699E-3</c:v>
                </c:pt>
                <c:pt idx="23">
                  <c:v>5.1665359893598699E-3</c:v>
                </c:pt>
                <c:pt idx="24">
                  <c:v>5.1665359893598699E-3</c:v>
                </c:pt>
                <c:pt idx="25">
                  <c:v>5.1665359893598699E-3</c:v>
                </c:pt>
                <c:pt idx="26">
                  <c:v>5.1665359893598699E-3</c:v>
                </c:pt>
                <c:pt idx="27">
                  <c:v>5.1665359893598699E-3</c:v>
                </c:pt>
                <c:pt idx="28">
                  <c:v>5.1665359893598699E-3</c:v>
                </c:pt>
                <c:pt idx="29">
                  <c:v>5.1665359893598699E-3</c:v>
                </c:pt>
              </c:numCache>
            </c:numRef>
          </c:val>
          <c:smooth val="0"/>
          <c:extLst>
            <c:ext xmlns:c16="http://schemas.microsoft.com/office/drawing/2014/chart" uri="{C3380CC4-5D6E-409C-BE32-E72D297353CC}">
              <c16:uniqueId val="{00000000-8AD0-45EF-9A1D-ED6A68592682}"/>
            </c:ext>
          </c:extLst>
        </c:ser>
        <c:ser>
          <c:idx val="3"/>
          <c:order val="1"/>
          <c:tx>
            <c:strRef>
              <c:f>'Shi_Vintage M3+'!$A$5</c:f>
              <c:strCache>
                <c:ptCount val="1"/>
                <c:pt idx="0">
                  <c:v>31/12/2017</c:v>
                </c:pt>
              </c:strCache>
            </c:strRef>
          </c:tx>
          <c:spPr>
            <a:ln w="28575" cap="rnd">
              <a:solidFill>
                <a:schemeClr val="accent4"/>
              </a:solidFill>
              <a:round/>
            </a:ln>
            <a:effectLst/>
          </c:spPr>
          <c:marker>
            <c:symbol val="none"/>
          </c:marker>
          <c:cat>
            <c:strRef>
              <c:f>'Shi_Vintage M3+'!$C$1:$AH$1</c:f>
              <c:strCache>
                <c:ptCount val="32"/>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pt idx="24">
                  <c:v>MOB25</c:v>
                </c:pt>
                <c:pt idx="25">
                  <c:v>MOB26</c:v>
                </c:pt>
                <c:pt idx="26">
                  <c:v>MOB27</c:v>
                </c:pt>
                <c:pt idx="27">
                  <c:v>MOB28</c:v>
                </c:pt>
                <c:pt idx="28">
                  <c:v>MOB29</c:v>
                </c:pt>
                <c:pt idx="29">
                  <c:v>MOB30</c:v>
                </c:pt>
                <c:pt idx="30">
                  <c:v>MOB31</c:v>
                </c:pt>
                <c:pt idx="31">
                  <c:v>MOB32</c:v>
                </c:pt>
              </c:strCache>
            </c:strRef>
          </c:cat>
          <c:val>
            <c:numRef>
              <c:f>'Shi_Vintage M3+'!$C$5:$AH$5</c:f>
              <c:numCache>
                <c:formatCode>0.00%</c:formatCode>
                <c:ptCount val="32"/>
                <c:pt idx="0">
                  <c:v>0</c:v>
                </c:pt>
                <c:pt idx="1">
                  <c:v>0</c:v>
                </c:pt>
                <c:pt idx="2">
                  <c:v>0</c:v>
                </c:pt>
                <c:pt idx="3">
                  <c:v>0</c:v>
                </c:pt>
                <c:pt idx="4">
                  <c:v>3.2637237916489199E-4</c:v>
                </c:pt>
                <c:pt idx="5">
                  <c:v>3.2637237916489199E-4</c:v>
                </c:pt>
                <c:pt idx="6">
                  <c:v>1.06071023228589E-3</c:v>
                </c:pt>
                <c:pt idx="7">
                  <c:v>2.1585082349314401E-3</c:v>
                </c:pt>
                <c:pt idx="8">
                  <c:v>4.0555528811152203E-3</c:v>
                </c:pt>
                <c:pt idx="9">
                  <c:v>3.3690953395285198E-3</c:v>
                </c:pt>
                <c:pt idx="10">
                  <c:v>3.3038089956090302E-3</c:v>
                </c:pt>
                <c:pt idx="11">
                  <c:v>3.23840397082438E-3</c:v>
                </c:pt>
                <c:pt idx="12">
                  <c:v>3.1353481833260302E-3</c:v>
                </c:pt>
                <c:pt idx="13">
                  <c:v>3.06553861493348E-3</c:v>
                </c:pt>
                <c:pt idx="14">
                  <c:v>2.9943523485051701E-3</c:v>
                </c:pt>
                <c:pt idx="15">
                  <c:v>2.89284608805244E-3</c:v>
                </c:pt>
                <c:pt idx="16">
                  <c:v>2.89284608805244E-3</c:v>
                </c:pt>
                <c:pt idx="17">
                  <c:v>2.89284608805244E-3</c:v>
                </c:pt>
                <c:pt idx="18">
                  <c:v>2.2065183536620001E-3</c:v>
                </c:pt>
                <c:pt idx="19">
                  <c:v>2.2065183536620001E-3</c:v>
                </c:pt>
                <c:pt idx="20">
                  <c:v>2.2065183536620001E-3</c:v>
                </c:pt>
                <c:pt idx="21">
                  <c:v>2.2065183536620001E-3</c:v>
                </c:pt>
                <c:pt idx="22">
                  <c:v>2.2065183536620001E-3</c:v>
                </c:pt>
                <c:pt idx="23">
                  <c:v>2.2065183536620001E-3</c:v>
                </c:pt>
                <c:pt idx="24">
                  <c:v>2.2065183536620001E-3</c:v>
                </c:pt>
                <c:pt idx="25">
                  <c:v>2.2065183536620001E-3</c:v>
                </c:pt>
                <c:pt idx="26">
                  <c:v>2.2065183536620001E-3</c:v>
                </c:pt>
                <c:pt idx="27">
                  <c:v>2.2065183536620001E-3</c:v>
                </c:pt>
                <c:pt idx="28">
                  <c:v>2.2065183536620001E-3</c:v>
                </c:pt>
              </c:numCache>
            </c:numRef>
          </c:val>
          <c:smooth val="0"/>
          <c:extLst>
            <c:ext xmlns:c16="http://schemas.microsoft.com/office/drawing/2014/chart" uri="{C3380CC4-5D6E-409C-BE32-E72D297353CC}">
              <c16:uniqueId val="{00000001-8AD0-45EF-9A1D-ED6A68592682}"/>
            </c:ext>
          </c:extLst>
        </c:ser>
        <c:ser>
          <c:idx val="4"/>
          <c:order val="2"/>
          <c:tx>
            <c:strRef>
              <c:f>'Shi_Vintage M3+'!$A$6</c:f>
              <c:strCache>
                <c:ptCount val="1"/>
                <c:pt idx="0">
                  <c:v>31/01/2018</c:v>
                </c:pt>
              </c:strCache>
            </c:strRef>
          </c:tx>
          <c:spPr>
            <a:ln w="28575" cap="rnd">
              <a:solidFill>
                <a:schemeClr val="accent5"/>
              </a:solidFill>
              <a:round/>
            </a:ln>
            <a:effectLst/>
          </c:spPr>
          <c:marker>
            <c:symbol val="none"/>
          </c:marker>
          <c:cat>
            <c:strRef>
              <c:f>'Shi_Vintage M3+'!$C$1:$AH$1</c:f>
              <c:strCache>
                <c:ptCount val="32"/>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pt idx="24">
                  <c:v>MOB25</c:v>
                </c:pt>
                <c:pt idx="25">
                  <c:v>MOB26</c:v>
                </c:pt>
                <c:pt idx="26">
                  <c:v>MOB27</c:v>
                </c:pt>
                <c:pt idx="27">
                  <c:v>MOB28</c:v>
                </c:pt>
                <c:pt idx="28">
                  <c:v>MOB29</c:v>
                </c:pt>
                <c:pt idx="29">
                  <c:v>MOB30</c:v>
                </c:pt>
                <c:pt idx="30">
                  <c:v>MOB31</c:v>
                </c:pt>
                <c:pt idx="31">
                  <c:v>MOB32</c:v>
                </c:pt>
              </c:strCache>
            </c:strRef>
          </c:cat>
          <c:val>
            <c:numRef>
              <c:f>'Shi_Vintage M3+'!$C$6:$AH$6</c:f>
              <c:numCache>
                <c:formatCode>0.00%</c:formatCode>
                <c:ptCount val="32"/>
                <c:pt idx="0">
                  <c:v>0</c:v>
                </c:pt>
                <c:pt idx="1">
                  <c:v>0</c:v>
                </c:pt>
                <c:pt idx="2">
                  <c:v>0</c:v>
                </c:pt>
                <c:pt idx="3">
                  <c:v>0</c:v>
                </c:pt>
                <c:pt idx="4">
                  <c:v>1.0640594596426E-3</c:v>
                </c:pt>
                <c:pt idx="5">
                  <c:v>1.0640594596426E-3</c:v>
                </c:pt>
                <c:pt idx="6">
                  <c:v>1.0640594596426E-3</c:v>
                </c:pt>
                <c:pt idx="7">
                  <c:v>1.0640594596426E-3</c:v>
                </c:pt>
                <c:pt idx="8">
                  <c:v>2.7565846379495598E-3</c:v>
                </c:pt>
                <c:pt idx="9">
                  <c:v>2.1993530331808199E-3</c:v>
                </c:pt>
                <c:pt idx="10">
                  <c:v>2.1322099478918799E-3</c:v>
                </c:pt>
                <c:pt idx="11">
                  <c:v>2.4470978104923101E-3</c:v>
                </c:pt>
                <c:pt idx="12">
                  <c:v>1.49059002750407E-3</c:v>
                </c:pt>
                <c:pt idx="13">
                  <c:v>1.33805663727155E-3</c:v>
                </c:pt>
                <c:pt idx="14">
                  <c:v>1.18348519981963E-3</c:v>
                </c:pt>
                <c:pt idx="15">
                  <c:v>1.0640594596426E-3</c:v>
                </c:pt>
                <c:pt idx="16">
                  <c:v>1.0640594596426E-3</c:v>
                </c:pt>
                <c:pt idx="17">
                  <c:v>1.0640594596426E-3</c:v>
                </c:pt>
                <c:pt idx="18">
                  <c:v>1.0640594596426E-3</c:v>
                </c:pt>
                <c:pt idx="19">
                  <c:v>1.0640594596426E-3</c:v>
                </c:pt>
                <c:pt idx="20">
                  <c:v>1.0640594596426E-3</c:v>
                </c:pt>
                <c:pt idx="21">
                  <c:v>1.0640594596426E-3</c:v>
                </c:pt>
                <c:pt idx="22">
                  <c:v>1.0640594596426E-3</c:v>
                </c:pt>
                <c:pt idx="23">
                  <c:v>1.0640594596426E-3</c:v>
                </c:pt>
                <c:pt idx="24">
                  <c:v>1.0640594596426E-3</c:v>
                </c:pt>
                <c:pt idx="25">
                  <c:v>1.0640594596426E-3</c:v>
                </c:pt>
                <c:pt idx="26">
                  <c:v>1.0640594596426E-3</c:v>
                </c:pt>
                <c:pt idx="27">
                  <c:v>1.0640594596426E-3</c:v>
                </c:pt>
              </c:numCache>
            </c:numRef>
          </c:val>
          <c:smooth val="0"/>
          <c:extLst>
            <c:ext xmlns:c16="http://schemas.microsoft.com/office/drawing/2014/chart" uri="{C3380CC4-5D6E-409C-BE32-E72D297353CC}">
              <c16:uniqueId val="{00000002-8AD0-45EF-9A1D-ED6A68592682}"/>
            </c:ext>
          </c:extLst>
        </c:ser>
        <c:ser>
          <c:idx val="5"/>
          <c:order val="3"/>
          <c:tx>
            <c:strRef>
              <c:f>'Shi_Vintage M3+'!$A$7</c:f>
              <c:strCache>
                <c:ptCount val="1"/>
                <c:pt idx="0">
                  <c:v>28/02/2018</c:v>
                </c:pt>
              </c:strCache>
            </c:strRef>
          </c:tx>
          <c:spPr>
            <a:ln w="28575" cap="rnd">
              <a:solidFill>
                <a:schemeClr val="accent6"/>
              </a:solidFill>
              <a:round/>
            </a:ln>
            <a:effectLst/>
          </c:spPr>
          <c:marker>
            <c:symbol val="none"/>
          </c:marker>
          <c:cat>
            <c:strRef>
              <c:f>'Shi_Vintage M3+'!$C$1:$AH$1</c:f>
              <c:strCache>
                <c:ptCount val="32"/>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pt idx="24">
                  <c:v>MOB25</c:v>
                </c:pt>
                <c:pt idx="25">
                  <c:v>MOB26</c:v>
                </c:pt>
                <c:pt idx="26">
                  <c:v>MOB27</c:v>
                </c:pt>
                <c:pt idx="27">
                  <c:v>MOB28</c:v>
                </c:pt>
                <c:pt idx="28">
                  <c:v>MOB29</c:v>
                </c:pt>
                <c:pt idx="29">
                  <c:v>MOB30</c:v>
                </c:pt>
                <c:pt idx="30">
                  <c:v>MOB31</c:v>
                </c:pt>
                <c:pt idx="31">
                  <c:v>MOB32</c:v>
                </c:pt>
              </c:strCache>
            </c:strRef>
          </c:cat>
          <c:val>
            <c:numRef>
              <c:f>'Shi_Vintage M3+'!$C$7:$AH$7</c:f>
              <c:numCache>
                <c:formatCode>0.00%</c:formatCode>
                <c:ptCount val="32"/>
                <c:pt idx="0">
                  <c:v>0</c:v>
                </c:pt>
                <c:pt idx="1">
                  <c:v>0</c:v>
                </c:pt>
                <c:pt idx="2">
                  <c:v>0</c:v>
                </c:pt>
                <c:pt idx="3">
                  <c:v>0</c:v>
                </c:pt>
                <c:pt idx="4">
                  <c:v>1.9286526478963599E-3</c:v>
                </c:pt>
                <c:pt idx="5">
                  <c:v>1.9286526478963599E-3</c:v>
                </c:pt>
                <c:pt idx="6">
                  <c:v>1.9286526478963599E-3</c:v>
                </c:pt>
                <c:pt idx="7">
                  <c:v>1.9286526478963599E-3</c:v>
                </c:pt>
                <c:pt idx="8">
                  <c:v>1.9286526478963599E-3</c:v>
                </c:pt>
                <c:pt idx="9">
                  <c:v>1.9286526478963599E-3</c:v>
                </c:pt>
                <c:pt idx="10">
                  <c:v>1.9286526478963599E-3</c:v>
                </c:pt>
                <c:pt idx="11">
                  <c:v>1.9286526478963599E-3</c:v>
                </c:pt>
                <c:pt idx="12">
                  <c:v>1.9286526478963599E-3</c:v>
                </c:pt>
                <c:pt idx="13">
                  <c:v>1.9286526478963599E-3</c:v>
                </c:pt>
                <c:pt idx="14">
                  <c:v>1.9286526478963599E-3</c:v>
                </c:pt>
                <c:pt idx="15">
                  <c:v>1.9286526478963599E-3</c:v>
                </c:pt>
                <c:pt idx="16">
                  <c:v>1.9286526478963599E-3</c:v>
                </c:pt>
                <c:pt idx="17">
                  <c:v>1.9286526478963599E-3</c:v>
                </c:pt>
                <c:pt idx="18">
                  <c:v>1.9286526478963599E-3</c:v>
                </c:pt>
                <c:pt idx="19">
                  <c:v>1.9286526478963599E-3</c:v>
                </c:pt>
                <c:pt idx="20">
                  <c:v>1.9286526478963599E-3</c:v>
                </c:pt>
                <c:pt idx="21">
                  <c:v>1.9286526478963599E-3</c:v>
                </c:pt>
                <c:pt idx="22">
                  <c:v>1.9286526478963599E-3</c:v>
                </c:pt>
                <c:pt idx="23">
                  <c:v>1.9286526478963599E-3</c:v>
                </c:pt>
                <c:pt idx="24">
                  <c:v>1.9286526478963599E-3</c:v>
                </c:pt>
                <c:pt idx="25">
                  <c:v>1.9286526478963599E-3</c:v>
                </c:pt>
                <c:pt idx="26">
                  <c:v>1.9286526478963599E-3</c:v>
                </c:pt>
              </c:numCache>
            </c:numRef>
          </c:val>
          <c:smooth val="0"/>
          <c:extLst>
            <c:ext xmlns:c16="http://schemas.microsoft.com/office/drawing/2014/chart" uri="{C3380CC4-5D6E-409C-BE32-E72D297353CC}">
              <c16:uniqueId val="{00000003-8AD0-45EF-9A1D-ED6A68592682}"/>
            </c:ext>
          </c:extLst>
        </c:ser>
        <c:ser>
          <c:idx val="6"/>
          <c:order val="4"/>
          <c:tx>
            <c:strRef>
              <c:f>'Shi_Vintage M3+'!$A$8</c:f>
              <c:strCache>
                <c:ptCount val="1"/>
                <c:pt idx="0">
                  <c:v>31/03/2018</c:v>
                </c:pt>
              </c:strCache>
            </c:strRef>
          </c:tx>
          <c:spPr>
            <a:ln w="28575" cap="rnd">
              <a:solidFill>
                <a:schemeClr val="accent1">
                  <a:lumMod val="60000"/>
                </a:schemeClr>
              </a:solidFill>
              <a:round/>
            </a:ln>
            <a:effectLst/>
          </c:spPr>
          <c:marker>
            <c:symbol val="none"/>
          </c:marker>
          <c:cat>
            <c:strRef>
              <c:f>'Shi_Vintage M3+'!$C$1:$AH$1</c:f>
              <c:strCache>
                <c:ptCount val="32"/>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pt idx="24">
                  <c:v>MOB25</c:v>
                </c:pt>
                <c:pt idx="25">
                  <c:v>MOB26</c:v>
                </c:pt>
                <c:pt idx="26">
                  <c:v>MOB27</c:v>
                </c:pt>
                <c:pt idx="27">
                  <c:v>MOB28</c:v>
                </c:pt>
                <c:pt idx="28">
                  <c:v>MOB29</c:v>
                </c:pt>
                <c:pt idx="29">
                  <c:v>MOB30</c:v>
                </c:pt>
                <c:pt idx="30">
                  <c:v>MOB31</c:v>
                </c:pt>
                <c:pt idx="31">
                  <c:v>MOB32</c:v>
                </c:pt>
              </c:strCache>
            </c:strRef>
          </c:cat>
          <c:val>
            <c:numRef>
              <c:f>'Shi_Vintage M3+'!$C$8:$AH$8</c:f>
              <c:numCache>
                <c:formatCode>0.00%</c:formatCode>
                <c:ptCount val="32"/>
                <c:pt idx="0">
                  <c:v>0</c:v>
                </c:pt>
                <c:pt idx="1">
                  <c:v>0</c:v>
                </c:pt>
                <c:pt idx="2">
                  <c:v>0</c:v>
                </c:pt>
                <c:pt idx="3">
                  <c:v>2.09385042247785E-4</c:v>
                </c:pt>
                <c:pt idx="4">
                  <c:v>7.1049755908798797E-4</c:v>
                </c:pt>
                <c:pt idx="5">
                  <c:v>1.1869073462248E-3</c:v>
                </c:pt>
                <c:pt idx="6">
                  <c:v>1.6174406353410299E-3</c:v>
                </c:pt>
                <c:pt idx="7">
                  <c:v>1.7433069247821101E-3</c:v>
                </c:pt>
                <c:pt idx="8">
                  <c:v>1.74467122125402E-3</c:v>
                </c:pt>
                <c:pt idx="9">
                  <c:v>2.2382598747868001E-3</c:v>
                </c:pt>
                <c:pt idx="10">
                  <c:v>2.1695827572499899E-3</c:v>
                </c:pt>
                <c:pt idx="11">
                  <c:v>2.4946755030605E-3</c:v>
                </c:pt>
                <c:pt idx="12">
                  <c:v>2.4382248251423101E-3</c:v>
                </c:pt>
                <c:pt idx="13">
                  <c:v>2.4024256292561599E-3</c:v>
                </c:pt>
                <c:pt idx="14">
                  <c:v>2.54057341011349E-3</c:v>
                </c:pt>
                <c:pt idx="15">
                  <c:v>2.4390175475017001E-3</c:v>
                </c:pt>
                <c:pt idx="16">
                  <c:v>2.2397440383137902E-3</c:v>
                </c:pt>
                <c:pt idx="17">
                  <c:v>2.2397440383137902E-3</c:v>
                </c:pt>
                <c:pt idx="18">
                  <c:v>2.2397440383137902E-3</c:v>
                </c:pt>
                <c:pt idx="19">
                  <c:v>2.2397440383137902E-3</c:v>
                </c:pt>
                <c:pt idx="20">
                  <c:v>2.0070353844723401E-3</c:v>
                </c:pt>
                <c:pt idx="21">
                  <c:v>2.0070353844723401E-3</c:v>
                </c:pt>
                <c:pt idx="22">
                  <c:v>2.0070353844723401E-3</c:v>
                </c:pt>
                <c:pt idx="23">
                  <c:v>2.0070353844723401E-3</c:v>
                </c:pt>
                <c:pt idx="24">
                  <c:v>2.0070353844723401E-3</c:v>
                </c:pt>
                <c:pt idx="25">
                  <c:v>2.0070353844723401E-3</c:v>
                </c:pt>
              </c:numCache>
            </c:numRef>
          </c:val>
          <c:smooth val="0"/>
          <c:extLst>
            <c:ext xmlns:c16="http://schemas.microsoft.com/office/drawing/2014/chart" uri="{C3380CC4-5D6E-409C-BE32-E72D297353CC}">
              <c16:uniqueId val="{00000004-8AD0-45EF-9A1D-ED6A68592682}"/>
            </c:ext>
          </c:extLst>
        </c:ser>
        <c:ser>
          <c:idx val="7"/>
          <c:order val="5"/>
          <c:tx>
            <c:strRef>
              <c:f>'Shi_Vintage M3+'!$A$9</c:f>
              <c:strCache>
                <c:ptCount val="1"/>
                <c:pt idx="0">
                  <c:v>30/04/2018</c:v>
                </c:pt>
              </c:strCache>
            </c:strRef>
          </c:tx>
          <c:spPr>
            <a:ln w="28575" cap="rnd">
              <a:solidFill>
                <a:schemeClr val="accent2">
                  <a:lumMod val="60000"/>
                </a:schemeClr>
              </a:solidFill>
              <a:round/>
            </a:ln>
            <a:effectLst/>
          </c:spPr>
          <c:marker>
            <c:symbol val="none"/>
          </c:marker>
          <c:cat>
            <c:strRef>
              <c:f>'Shi_Vintage M3+'!$C$1:$AH$1</c:f>
              <c:strCache>
                <c:ptCount val="32"/>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pt idx="24">
                  <c:v>MOB25</c:v>
                </c:pt>
                <c:pt idx="25">
                  <c:v>MOB26</c:v>
                </c:pt>
                <c:pt idx="26">
                  <c:v>MOB27</c:v>
                </c:pt>
                <c:pt idx="27">
                  <c:v>MOB28</c:v>
                </c:pt>
                <c:pt idx="28">
                  <c:v>MOB29</c:v>
                </c:pt>
                <c:pt idx="29">
                  <c:v>MOB30</c:v>
                </c:pt>
                <c:pt idx="30">
                  <c:v>MOB31</c:v>
                </c:pt>
                <c:pt idx="31">
                  <c:v>MOB32</c:v>
                </c:pt>
              </c:strCache>
            </c:strRef>
          </c:cat>
          <c:val>
            <c:numRef>
              <c:f>'Shi_Vintage M3+'!$C$9:$AH$9</c:f>
              <c:numCache>
                <c:formatCode>0.00%</c:formatCode>
                <c:ptCount val="32"/>
                <c:pt idx="0">
                  <c:v>0</c:v>
                </c:pt>
                <c:pt idx="1">
                  <c:v>0</c:v>
                </c:pt>
                <c:pt idx="2">
                  <c:v>0</c:v>
                </c:pt>
                <c:pt idx="3">
                  <c:v>0</c:v>
                </c:pt>
                <c:pt idx="4">
                  <c:v>3.2561999999999999E-4</c:v>
                </c:pt>
                <c:pt idx="5">
                  <c:v>6.1835372530161996E-4</c:v>
                </c:pt>
                <c:pt idx="6">
                  <c:v>1.9103183173147899E-3</c:v>
                </c:pt>
                <c:pt idx="7">
                  <c:v>2.94967883431113E-3</c:v>
                </c:pt>
                <c:pt idx="8">
                  <c:v>4.6929100811720801E-3</c:v>
                </c:pt>
                <c:pt idx="9">
                  <c:v>4.6764645033714998E-3</c:v>
                </c:pt>
                <c:pt idx="10">
                  <c:v>5.8325886227519304E-3</c:v>
                </c:pt>
                <c:pt idx="11">
                  <c:v>5.5069661823005404E-3</c:v>
                </c:pt>
                <c:pt idx="12">
                  <c:v>5.5069661823005404E-3</c:v>
                </c:pt>
                <c:pt idx="13">
                  <c:v>5.3754015598959396E-3</c:v>
                </c:pt>
                <c:pt idx="14">
                  <c:v>5.3754015598959396E-3</c:v>
                </c:pt>
                <c:pt idx="15">
                  <c:v>5.3754015598959396E-3</c:v>
                </c:pt>
                <c:pt idx="16">
                  <c:v>5.3754015598959396E-3</c:v>
                </c:pt>
                <c:pt idx="17">
                  <c:v>5.3754015598959396E-3</c:v>
                </c:pt>
                <c:pt idx="18">
                  <c:v>5.3754015598959396E-3</c:v>
                </c:pt>
                <c:pt idx="19">
                  <c:v>5.3754015598959396E-3</c:v>
                </c:pt>
                <c:pt idx="20">
                  <c:v>5.3754015598959396E-3</c:v>
                </c:pt>
                <c:pt idx="21">
                  <c:v>5.3754015598959396E-3</c:v>
                </c:pt>
                <c:pt idx="22">
                  <c:v>5.3754015598959396E-3</c:v>
                </c:pt>
                <c:pt idx="23">
                  <c:v>5.3754015598959396E-3</c:v>
                </c:pt>
                <c:pt idx="24">
                  <c:v>5.3754015598959396E-3</c:v>
                </c:pt>
              </c:numCache>
            </c:numRef>
          </c:val>
          <c:smooth val="0"/>
          <c:extLst>
            <c:ext xmlns:c16="http://schemas.microsoft.com/office/drawing/2014/chart" uri="{C3380CC4-5D6E-409C-BE32-E72D297353CC}">
              <c16:uniqueId val="{00000005-8AD0-45EF-9A1D-ED6A68592682}"/>
            </c:ext>
          </c:extLst>
        </c:ser>
        <c:ser>
          <c:idx val="8"/>
          <c:order val="6"/>
          <c:tx>
            <c:strRef>
              <c:f>'Shi_Vintage M3+'!$A$10</c:f>
              <c:strCache>
                <c:ptCount val="1"/>
                <c:pt idx="0">
                  <c:v>31/05/2018</c:v>
                </c:pt>
              </c:strCache>
            </c:strRef>
          </c:tx>
          <c:spPr>
            <a:ln w="28575" cap="rnd">
              <a:solidFill>
                <a:schemeClr val="accent3">
                  <a:lumMod val="60000"/>
                </a:schemeClr>
              </a:solidFill>
              <a:round/>
            </a:ln>
            <a:effectLst/>
          </c:spPr>
          <c:marker>
            <c:symbol val="none"/>
          </c:marker>
          <c:cat>
            <c:strRef>
              <c:f>'Shi_Vintage M3+'!$C$1:$AH$1</c:f>
              <c:strCache>
                <c:ptCount val="32"/>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pt idx="24">
                  <c:v>MOB25</c:v>
                </c:pt>
                <c:pt idx="25">
                  <c:v>MOB26</c:v>
                </c:pt>
                <c:pt idx="26">
                  <c:v>MOB27</c:v>
                </c:pt>
                <c:pt idx="27">
                  <c:v>MOB28</c:v>
                </c:pt>
                <c:pt idx="28">
                  <c:v>MOB29</c:v>
                </c:pt>
                <c:pt idx="29">
                  <c:v>MOB30</c:v>
                </c:pt>
                <c:pt idx="30">
                  <c:v>MOB31</c:v>
                </c:pt>
                <c:pt idx="31">
                  <c:v>MOB32</c:v>
                </c:pt>
              </c:strCache>
            </c:strRef>
          </c:cat>
          <c:val>
            <c:numRef>
              <c:f>'Shi_Vintage M3+'!$C$10:$AH$10</c:f>
              <c:numCache>
                <c:formatCode>0.00%</c:formatCode>
                <c:ptCount val="32"/>
                <c:pt idx="0">
                  <c:v>0</c:v>
                </c:pt>
                <c:pt idx="1">
                  <c:v>0</c:v>
                </c:pt>
                <c:pt idx="2">
                  <c:v>0</c:v>
                </c:pt>
                <c:pt idx="3">
                  <c:v>7.3673818846542699E-4</c:v>
                </c:pt>
                <c:pt idx="4">
                  <c:v>1.46237298785485E-3</c:v>
                </c:pt>
                <c:pt idx="5">
                  <c:v>3.0970433697197698E-3</c:v>
                </c:pt>
                <c:pt idx="6">
                  <c:v>4.2060696685103302E-3</c:v>
                </c:pt>
                <c:pt idx="7">
                  <c:v>4.8356931782491596E-3</c:v>
                </c:pt>
                <c:pt idx="8">
                  <c:v>4.8356931782491596E-3</c:v>
                </c:pt>
                <c:pt idx="9">
                  <c:v>5.8483163053739797E-3</c:v>
                </c:pt>
                <c:pt idx="10">
                  <c:v>6.1140818706973904E-3</c:v>
                </c:pt>
                <c:pt idx="11">
                  <c:v>6.1140818706973904E-3</c:v>
                </c:pt>
                <c:pt idx="12">
                  <c:v>5.8973238945414898E-3</c:v>
                </c:pt>
                <c:pt idx="13">
                  <c:v>5.1958548914977599E-3</c:v>
                </c:pt>
                <c:pt idx="14">
                  <c:v>5.1958548914977599E-3</c:v>
                </c:pt>
                <c:pt idx="15">
                  <c:v>5.1958548914977599E-3</c:v>
                </c:pt>
                <c:pt idx="16">
                  <c:v>5.1958548914977599E-3</c:v>
                </c:pt>
                <c:pt idx="17">
                  <c:v>5.1958548914977599E-3</c:v>
                </c:pt>
                <c:pt idx="18">
                  <c:v>5.0730649321655101E-3</c:v>
                </c:pt>
                <c:pt idx="19">
                  <c:v>5.0730649321655101E-3</c:v>
                </c:pt>
                <c:pt idx="20">
                  <c:v>5.0730649321655101E-3</c:v>
                </c:pt>
                <c:pt idx="21">
                  <c:v>5.0730649321655101E-3</c:v>
                </c:pt>
                <c:pt idx="22">
                  <c:v>5.0536800964045402E-3</c:v>
                </c:pt>
                <c:pt idx="23">
                  <c:v>5.0423682260964803E-3</c:v>
                </c:pt>
              </c:numCache>
            </c:numRef>
          </c:val>
          <c:smooth val="0"/>
          <c:extLst>
            <c:ext xmlns:c16="http://schemas.microsoft.com/office/drawing/2014/chart" uri="{C3380CC4-5D6E-409C-BE32-E72D297353CC}">
              <c16:uniqueId val="{00000006-8AD0-45EF-9A1D-ED6A68592682}"/>
            </c:ext>
          </c:extLst>
        </c:ser>
        <c:ser>
          <c:idx val="9"/>
          <c:order val="7"/>
          <c:tx>
            <c:strRef>
              <c:f>'Shi_Vintage M3+'!$A$11</c:f>
              <c:strCache>
                <c:ptCount val="1"/>
                <c:pt idx="0">
                  <c:v>30/06/2018</c:v>
                </c:pt>
              </c:strCache>
            </c:strRef>
          </c:tx>
          <c:spPr>
            <a:ln w="28575" cap="rnd">
              <a:solidFill>
                <a:schemeClr val="accent4">
                  <a:lumMod val="60000"/>
                </a:schemeClr>
              </a:solidFill>
              <a:round/>
            </a:ln>
            <a:effectLst/>
          </c:spPr>
          <c:marker>
            <c:symbol val="none"/>
          </c:marker>
          <c:cat>
            <c:strRef>
              <c:f>'Shi_Vintage M3+'!$C$1:$AH$1</c:f>
              <c:strCache>
                <c:ptCount val="32"/>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pt idx="24">
                  <c:v>MOB25</c:v>
                </c:pt>
                <c:pt idx="25">
                  <c:v>MOB26</c:v>
                </c:pt>
                <c:pt idx="26">
                  <c:v>MOB27</c:v>
                </c:pt>
                <c:pt idx="27">
                  <c:v>MOB28</c:v>
                </c:pt>
                <c:pt idx="28">
                  <c:v>MOB29</c:v>
                </c:pt>
                <c:pt idx="29">
                  <c:v>MOB30</c:v>
                </c:pt>
                <c:pt idx="30">
                  <c:v>MOB31</c:v>
                </c:pt>
                <c:pt idx="31">
                  <c:v>MOB32</c:v>
                </c:pt>
              </c:strCache>
            </c:strRef>
          </c:cat>
          <c:val>
            <c:numRef>
              <c:f>'Shi_Vintage M3+'!$C$11:$AH$11</c:f>
              <c:numCache>
                <c:formatCode>0.00%</c:formatCode>
                <c:ptCount val="32"/>
                <c:pt idx="0">
                  <c:v>0</c:v>
                </c:pt>
                <c:pt idx="1">
                  <c:v>0</c:v>
                </c:pt>
                <c:pt idx="2">
                  <c:v>0</c:v>
                </c:pt>
                <c:pt idx="3">
                  <c:v>1.0703565784130899E-3</c:v>
                </c:pt>
                <c:pt idx="4">
                  <c:v>1.0703565784130899E-3</c:v>
                </c:pt>
                <c:pt idx="5">
                  <c:v>1.7287485137256E-3</c:v>
                </c:pt>
                <c:pt idx="6">
                  <c:v>2.0813520472925799E-3</c:v>
                </c:pt>
                <c:pt idx="7">
                  <c:v>2.5844352952644101E-3</c:v>
                </c:pt>
                <c:pt idx="8">
                  <c:v>2.9885852394143401E-3</c:v>
                </c:pt>
                <c:pt idx="9">
                  <c:v>3.2663989769749898E-3</c:v>
                </c:pt>
                <c:pt idx="10">
                  <c:v>3.4568866476101098E-3</c:v>
                </c:pt>
                <c:pt idx="11">
                  <c:v>3.6789485326319299E-3</c:v>
                </c:pt>
                <c:pt idx="12">
                  <c:v>3.7055984805132399E-3</c:v>
                </c:pt>
                <c:pt idx="13">
                  <c:v>3.7884015994164499E-3</c:v>
                </c:pt>
                <c:pt idx="14">
                  <c:v>3.7481751881575701E-3</c:v>
                </c:pt>
                <c:pt idx="15">
                  <c:v>3.7287342562211099E-3</c:v>
                </c:pt>
                <c:pt idx="16">
                  <c:v>3.7045342820077802E-3</c:v>
                </c:pt>
                <c:pt idx="17">
                  <c:v>3.7045342820077802E-3</c:v>
                </c:pt>
                <c:pt idx="18">
                  <c:v>3.6898783815035299E-3</c:v>
                </c:pt>
                <c:pt idx="19">
                  <c:v>3.6846596756117101E-3</c:v>
                </c:pt>
                <c:pt idx="20">
                  <c:v>3.6700037751074598E-3</c:v>
                </c:pt>
                <c:pt idx="21">
                  <c:v>3.6553478746032199E-3</c:v>
                </c:pt>
                <c:pt idx="22">
                  <c:v>3.61138059058696E-3</c:v>
                </c:pt>
              </c:numCache>
            </c:numRef>
          </c:val>
          <c:smooth val="0"/>
          <c:extLst>
            <c:ext xmlns:c16="http://schemas.microsoft.com/office/drawing/2014/chart" uri="{C3380CC4-5D6E-409C-BE32-E72D297353CC}">
              <c16:uniqueId val="{00000007-8AD0-45EF-9A1D-ED6A68592682}"/>
            </c:ext>
          </c:extLst>
        </c:ser>
        <c:ser>
          <c:idx val="10"/>
          <c:order val="8"/>
          <c:tx>
            <c:strRef>
              <c:f>'Shi_Vintage M3+'!$A$12</c:f>
              <c:strCache>
                <c:ptCount val="1"/>
                <c:pt idx="0">
                  <c:v>31/07/2018</c:v>
                </c:pt>
              </c:strCache>
            </c:strRef>
          </c:tx>
          <c:spPr>
            <a:ln w="28575" cap="rnd">
              <a:solidFill>
                <a:schemeClr val="accent5">
                  <a:lumMod val="60000"/>
                </a:schemeClr>
              </a:solidFill>
              <a:round/>
            </a:ln>
            <a:effectLst/>
          </c:spPr>
          <c:marker>
            <c:symbol val="none"/>
          </c:marker>
          <c:cat>
            <c:strRef>
              <c:f>'Shi_Vintage M3+'!$C$1:$AH$1</c:f>
              <c:strCache>
                <c:ptCount val="32"/>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pt idx="24">
                  <c:v>MOB25</c:v>
                </c:pt>
                <c:pt idx="25">
                  <c:v>MOB26</c:v>
                </c:pt>
                <c:pt idx="26">
                  <c:v>MOB27</c:v>
                </c:pt>
                <c:pt idx="27">
                  <c:v>MOB28</c:v>
                </c:pt>
                <c:pt idx="28">
                  <c:v>MOB29</c:v>
                </c:pt>
                <c:pt idx="29">
                  <c:v>MOB30</c:v>
                </c:pt>
                <c:pt idx="30">
                  <c:v>MOB31</c:v>
                </c:pt>
                <c:pt idx="31">
                  <c:v>MOB32</c:v>
                </c:pt>
              </c:strCache>
            </c:strRef>
          </c:cat>
          <c:val>
            <c:numRef>
              <c:f>'Shi_Vintage M3+'!$C$12:$AH$12</c:f>
              <c:numCache>
                <c:formatCode>0.00%</c:formatCode>
                <c:ptCount val="32"/>
                <c:pt idx="0">
                  <c:v>0</c:v>
                </c:pt>
                <c:pt idx="1">
                  <c:v>0</c:v>
                </c:pt>
                <c:pt idx="2">
                  <c:v>0</c:v>
                </c:pt>
                <c:pt idx="3">
                  <c:v>6.45113989477166E-4</c:v>
                </c:pt>
                <c:pt idx="4">
                  <c:v>8.7897148404926105E-4</c:v>
                </c:pt>
                <c:pt idx="5">
                  <c:v>1.1579619452063801E-3</c:v>
                </c:pt>
                <c:pt idx="6">
                  <c:v>1.8179377278863199E-3</c:v>
                </c:pt>
                <c:pt idx="7">
                  <c:v>2.2038220011889099E-3</c:v>
                </c:pt>
                <c:pt idx="8">
                  <c:v>2.5541025775436001E-3</c:v>
                </c:pt>
                <c:pt idx="9">
                  <c:v>2.6649391953846402E-3</c:v>
                </c:pt>
                <c:pt idx="10">
                  <c:v>2.9216910300155301E-3</c:v>
                </c:pt>
                <c:pt idx="11">
                  <c:v>3.14215025348078E-3</c:v>
                </c:pt>
                <c:pt idx="12">
                  <c:v>3.17373543371112E-3</c:v>
                </c:pt>
                <c:pt idx="13">
                  <c:v>3.1799044799462298E-3</c:v>
                </c:pt>
                <c:pt idx="14">
                  <c:v>3.1842270184786899E-3</c:v>
                </c:pt>
                <c:pt idx="15">
                  <c:v>3.17301057077849E-3</c:v>
                </c:pt>
                <c:pt idx="16">
                  <c:v>2.90104900873718E-3</c:v>
                </c:pt>
                <c:pt idx="17">
                  <c:v>2.88901992940109E-3</c:v>
                </c:pt>
                <c:pt idx="18">
                  <c:v>2.88509417270602E-3</c:v>
                </c:pt>
                <c:pt idx="19">
                  <c:v>2.8844988597443301E-3</c:v>
                </c:pt>
                <c:pt idx="20">
                  <c:v>2.8732824120441302E-3</c:v>
                </c:pt>
                <c:pt idx="21">
                  <c:v>2.8620659643439298E-3</c:v>
                </c:pt>
              </c:numCache>
            </c:numRef>
          </c:val>
          <c:smooth val="0"/>
          <c:extLst>
            <c:ext xmlns:c16="http://schemas.microsoft.com/office/drawing/2014/chart" uri="{C3380CC4-5D6E-409C-BE32-E72D297353CC}">
              <c16:uniqueId val="{00000008-8AD0-45EF-9A1D-ED6A68592682}"/>
            </c:ext>
          </c:extLst>
        </c:ser>
        <c:ser>
          <c:idx val="11"/>
          <c:order val="9"/>
          <c:tx>
            <c:strRef>
              <c:f>'Shi_Vintage M3+'!$A$13</c:f>
              <c:strCache>
                <c:ptCount val="1"/>
                <c:pt idx="0">
                  <c:v>31/08/2018</c:v>
                </c:pt>
              </c:strCache>
            </c:strRef>
          </c:tx>
          <c:spPr>
            <a:ln w="28575" cap="rnd">
              <a:solidFill>
                <a:schemeClr val="accent6">
                  <a:lumMod val="60000"/>
                </a:schemeClr>
              </a:solidFill>
              <a:round/>
            </a:ln>
            <a:effectLst/>
          </c:spPr>
          <c:marker>
            <c:symbol val="none"/>
          </c:marker>
          <c:cat>
            <c:strRef>
              <c:f>'Shi_Vintage M3+'!$C$1:$AH$1</c:f>
              <c:strCache>
                <c:ptCount val="32"/>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pt idx="24">
                  <c:v>MOB25</c:v>
                </c:pt>
                <c:pt idx="25">
                  <c:v>MOB26</c:v>
                </c:pt>
                <c:pt idx="26">
                  <c:v>MOB27</c:v>
                </c:pt>
                <c:pt idx="27">
                  <c:v>MOB28</c:v>
                </c:pt>
                <c:pt idx="28">
                  <c:v>MOB29</c:v>
                </c:pt>
                <c:pt idx="29">
                  <c:v>MOB30</c:v>
                </c:pt>
                <c:pt idx="30">
                  <c:v>MOB31</c:v>
                </c:pt>
                <c:pt idx="31">
                  <c:v>MOB32</c:v>
                </c:pt>
              </c:strCache>
            </c:strRef>
          </c:cat>
          <c:val>
            <c:numRef>
              <c:f>'Shi_Vintage M3+'!$C$13:$AH$13</c:f>
              <c:numCache>
                <c:formatCode>0.00%</c:formatCode>
                <c:ptCount val="32"/>
                <c:pt idx="0">
                  <c:v>0</c:v>
                </c:pt>
                <c:pt idx="1">
                  <c:v>0</c:v>
                </c:pt>
                <c:pt idx="2">
                  <c:v>0</c:v>
                </c:pt>
                <c:pt idx="3">
                  <c:v>8.72047141734551E-4</c:v>
                </c:pt>
                <c:pt idx="4">
                  <c:v>1.71565600722677E-3</c:v>
                </c:pt>
                <c:pt idx="5">
                  <c:v>2.2996830770099699E-3</c:v>
                </c:pt>
                <c:pt idx="6">
                  <c:v>2.4832120125870601E-3</c:v>
                </c:pt>
                <c:pt idx="7">
                  <c:v>3.1618593470575298E-3</c:v>
                </c:pt>
                <c:pt idx="8">
                  <c:v>3.41740839720741E-3</c:v>
                </c:pt>
                <c:pt idx="9">
                  <c:v>3.6376702262568999E-3</c:v>
                </c:pt>
                <c:pt idx="10">
                  <c:v>3.6632707045095099E-3</c:v>
                </c:pt>
                <c:pt idx="11">
                  <c:v>3.7166677079035499E-3</c:v>
                </c:pt>
                <c:pt idx="12">
                  <c:v>3.7166677079035499E-3</c:v>
                </c:pt>
                <c:pt idx="13">
                  <c:v>3.7166677079035499E-3</c:v>
                </c:pt>
                <c:pt idx="14">
                  <c:v>3.7300172287356901E-3</c:v>
                </c:pt>
                <c:pt idx="15">
                  <c:v>3.1792506129033398E-3</c:v>
                </c:pt>
                <c:pt idx="16">
                  <c:v>3.19940939099917E-3</c:v>
                </c:pt>
                <c:pt idx="17">
                  <c:v>2.9852223737310301E-3</c:v>
                </c:pt>
                <c:pt idx="18">
                  <c:v>2.9852223737310301E-3</c:v>
                </c:pt>
                <c:pt idx="19">
                  <c:v>3.0674658686238301E-3</c:v>
                </c:pt>
                <c:pt idx="20">
                  <c:v>3.0571855217567802E-3</c:v>
                </c:pt>
              </c:numCache>
            </c:numRef>
          </c:val>
          <c:smooth val="0"/>
          <c:extLst>
            <c:ext xmlns:c16="http://schemas.microsoft.com/office/drawing/2014/chart" uri="{C3380CC4-5D6E-409C-BE32-E72D297353CC}">
              <c16:uniqueId val="{00000009-8AD0-45EF-9A1D-ED6A68592682}"/>
            </c:ext>
          </c:extLst>
        </c:ser>
        <c:ser>
          <c:idx val="12"/>
          <c:order val="10"/>
          <c:tx>
            <c:strRef>
              <c:f>'Shi_Vintage M3+'!$A$14</c:f>
              <c:strCache>
                <c:ptCount val="1"/>
                <c:pt idx="0">
                  <c:v>30/09/2018</c:v>
                </c:pt>
              </c:strCache>
            </c:strRef>
          </c:tx>
          <c:spPr>
            <a:ln w="28575" cap="rnd">
              <a:solidFill>
                <a:schemeClr val="accent1">
                  <a:lumMod val="80000"/>
                  <a:lumOff val="20000"/>
                </a:schemeClr>
              </a:solidFill>
              <a:round/>
            </a:ln>
            <a:effectLst/>
          </c:spPr>
          <c:marker>
            <c:symbol val="none"/>
          </c:marker>
          <c:cat>
            <c:strRef>
              <c:f>'Shi_Vintage M3+'!$C$1:$AH$1</c:f>
              <c:strCache>
                <c:ptCount val="32"/>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pt idx="24">
                  <c:v>MOB25</c:v>
                </c:pt>
                <c:pt idx="25">
                  <c:v>MOB26</c:v>
                </c:pt>
                <c:pt idx="26">
                  <c:v>MOB27</c:v>
                </c:pt>
                <c:pt idx="27">
                  <c:v>MOB28</c:v>
                </c:pt>
                <c:pt idx="28">
                  <c:v>MOB29</c:v>
                </c:pt>
                <c:pt idx="29">
                  <c:v>MOB30</c:v>
                </c:pt>
                <c:pt idx="30">
                  <c:v>MOB31</c:v>
                </c:pt>
                <c:pt idx="31">
                  <c:v>MOB32</c:v>
                </c:pt>
              </c:strCache>
            </c:strRef>
          </c:cat>
          <c:val>
            <c:numRef>
              <c:f>'Shi_Vintage M3+'!$C$14:$AH$14</c:f>
              <c:numCache>
                <c:formatCode>0.00%</c:formatCode>
                <c:ptCount val="32"/>
                <c:pt idx="0">
                  <c:v>0</c:v>
                </c:pt>
                <c:pt idx="1">
                  <c:v>0</c:v>
                </c:pt>
                <c:pt idx="2">
                  <c:v>1.4780011024007099E-4</c:v>
                </c:pt>
                <c:pt idx="3">
                  <c:v>2.71810725291762E-3</c:v>
                </c:pt>
                <c:pt idx="4">
                  <c:v>2.76598120155479E-3</c:v>
                </c:pt>
                <c:pt idx="5">
                  <c:v>3.9564949658901704E-3</c:v>
                </c:pt>
                <c:pt idx="6">
                  <c:v>4.3857124577489602E-3</c:v>
                </c:pt>
                <c:pt idx="7">
                  <c:v>4.7096783559519503E-3</c:v>
                </c:pt>
                <c:pt idx="8">
                  <c:v>4.9020797620851703E-3</c:v>
                </c:pt>
                <c:pt idx="9">
                  <c:v>4.98618668380813E-3</c:v>
                </c:pt>
                <c:pt idx="10">
                  <c:v>5.7982976045900204E-3</c:v>
                </c:pt>
                <c:pt idx="11">
                  <c:v>5.9726191756218298E-3</c:v>
                </c:pt>
                <c:pt idx="12">
                  <c:v>6.0634291309302601E-3</c:v>
                </c:pt>
                <c:pt idx="13">
                  <c:v>6.0614509234951696E-3</c:v>
                </c:pt>
                <c:pt idx="14">
                  <c:v>5.7780405544303401E-3</c:v>
                </c:pt>
                <c:pt idx="15">
                  <c:v>5.8742674584255803E-3</c:v>
                </c:pt>
                <c:pt idx="16">
                  <c:v>5.8742674584255803E-3</c:v>
                </c:pt>
                <c:pt idx="17">
                  <c:v>5.8677391723441904E-3</c:v>
                </c:pt>
                <c:pt idx="18">
                  <c:v>5.7998104656174099E-3</c:v>
                </c:pt>
                <c:pt idx="19">
                  <c:v>5.7931671492481998E-3</c:v>
                </c:pt>
              </c:numCache>
            </c:numRef>
          </c:val>
          <c:smooth val="0"/>
          <c:extLst>
            <c:ext xmlns:c16="http://schemas.microsoft.com/office/drawing/2014/chart" uri="{C3380CC4-5D6E-409C-BE32-E72D297353CC}">
              <c16:uniqueId val="{0000000A-8AD0-45EF-9A1D-ED6A68592682}"/>
            </c:ext>
          </c:extLst>
        </c:ser>
        <c:ser>
          <c:idx val="13"/>
          <c:order val="11"/>
          <c:tx>
            <c:strRef>
              <c:f>'Shi_Vintage M3+'!$A$15</c:f>
              <c:strCache>
                <c:ptCount val="1"/>
                <c:pt idx="0">
                  <c:v>31/10/2018</c:v>
                </c:pt>
              </c:strCache>
            </c:strRef>
          </c:tx>
          <c:spPr>
            <a:ln w="28575" cap="rnd">
              <a:solidFill>
                <a:schemeClr val="accent2">
                  <a:lumMod val="80000"/>
                  <a:lumOff val="20000"/>
                </a:schemeClr>
              </a:solidFill>
              <a:round/>
            </a:ln>
            <a:effectLst/>
          </c:spPr>
          <c:marker>
            <c:symbol val="none"/>
          </c:marker>
          <c:cat>
            <c:strRef>
              <c:f>'Shi_Vintage M3+'!$C$1:$AH$1</c:f>
              <c:strCache>
                <c:ptCount val="32"/>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pt idx="24">
                  <c:v>MOB25</c:v>
                </c:pt>
                <c:pt idx="25">
                  <c:v>MOB26</c:v>
                </c:pt>
                <c:pt idx="26">
                  <c:v>MOB27</c:v>
                </c:pt>
                <c:pt idx="27">
                  <c:v>MOB28</c:v>
                </c:pt>
                <c:pt idx="28">
                  <c:v>MOB29</c:v>
                </c:pt>
                <c:pt idx="29">
                  <c:v>MOB30</c:v>
                </c:pt>
                <c:pt idx="30">
                  <c:v>MOB31</c:v>
                </c:pt>
                <c:pt idx="31">
                  <c:v>MOB32</c:v>
                </c:pt>
              </c:strCache>
            </c:strRef>
          </c:cat>
          <c:val>
            <c:numRef>
              <c:f>'Shi_Vintage M3+'!$C$15:$AH$15</c:f>
              <c:numCache>
                <c:formatCode>0.00%</c:formatCode>
                <c:ptCount val="32"/>
                <c:pt idx="0">
                  <c:v>0</c:v>
                </c:pt>
                <c:pt idx="1">
                  <c:v>0</c:v>
                </c:pt>
                <c:pt idx="2">
                  <c:v>0</c:v>
                </c:pt>
                <c:pt idx="3">
                  <c:v>2.9394500772576999E-3</c:v>
                </c:pt>
                <c:pt idx="4">
                  <c:v>3.9933298369556804E-3</c:v>
                </c:pt>
                <c:pt idx="5">
                  <c:v>4.4128338132010296E-3</c:v>
                </c:pt>
                <c:pt idx="6">
                  <c:v>5.1903922558161003E-3</c:v>
                </c:pt>
                <c:pt idx="7">
                  <c:v>6.38606821948482E-3</c:v>
                </c:pt>
                <c:pt idx="8">
                  <c:v>7.3529060536577104E-3</c:v>
                </c:pt>
                <c:pt idx="9">
                  <c:v>8.0094974348935196E-3</c:v>
                </c:pt>
                <c:pt idx="10">
                  <c:v>9.0564754147717894E-3</c:v>
                </c:pt>
                <c:pt idx="11">
                  <c:v>9.1673232137958593E-3</c:v>
                </c:pt>
                <c:pt idx="12">
                  <c:v>9.2898253640709104E-3</c:v>
                </c:pt>
                <c:pt idx="13">
                  <c:v>7.2111195021345798E-3</c:v>
                </c:pt>
                <c:pt idx="14">
                  <c:v>7.2096837355257598E-3</c:v>
                </c:pt>
                <c:pt idx="15">
                  <c:v>7.3215374175137999E-3</c:v>
                </c:pt>
                <c:pt idx="16">
                  <c:v>7.3458125538460499E-3</c:v>
                </c:pt>
                <c:pt idx="17">
                  <c:v>7.3549520228239204E-3</c:v>
                </c:pt>
                <c:pt idx="18">
                  <c:v>7.1927613861303601E-3</c:v>
                </c:pt>
              </c:numCache>
            </c:numRef>
          </c:val>
          <c:smooth val="0"/>
          <c:extLst>
            <c:ext xmlns:c16="http://schemas.microsoft.com/office/drawing/2014/chart" uri="{C3380CC4-5D6E-409C-BE32-E72D297353CC}">
              <c16:uniqueId val="{0000000B-8AD0-45EF-9A1D-ED6A68592682}"/>
            </c:ext>
          </c:extLst>
        </c:ser>
        <c:ser>
          <c:idx val="14"/>
          <c:order val="12"/>
          <c:tx>
            <c:strRef>
              <c:f>'Shi_Vintage M3+'!$A$16</c:f>
              <c:strCache>
                <c:ptCount val="1"/>
                <c:pt idx="0">
                  <c:v>30/11/2018</c:v>
                </c:pt>
              </c:strCache>
            </c:strRef>
          </c:tx>
          <c:spPr>
            <a:ln w="28575" cap="rnd">
              <a:solidFill>
                <a:schemeClr val="accent3">
                  <a:lumMod val="80000"/>
                  <a:lumOff val="20000"/>
                </a:schemeClr>
              </a:solidFill>
              <a:round/>
            </a:ln>
            <a:effectLst/>
          </c:spPr>
          <c:marker>
            <c:symbol val="none"/>
          </c:marker>
          <c:cat>
            <c:strRef>
              <c:f>'Shi_Vintage M3+'!$C$1:$AH$1</c:f>
              <c:strCache>
                <c:ptCount val="32"/>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pt idx="24">
                  <c:v>MOB25</c:v>
                </c:pt>
                <c:pt idx="25">
                  <c:v>MOB26</c:v>
                </c:pt>
                <c:pt idx="26">
                  <c:v>MOB27</c:v>
                </c:pt>
                <c:pt idx="27">
                  <c:v>MOB28</c:v>
                </c:pt>
                <c:pt idx="28">
                  <c:v>MOB29</c:v>
                </c:pt>
                <c:pt idx="29">
                  <c:v>MOB30</c:v>
                </c:pt>
                <c:pt idx="30">
                  <c:v>MOB31</c:v>
                </c:pt>
                <c:pt idx="31">
                  <c:v>MOB32</c:v>
                </c:pt>
              </c:strCache>
            </c:strRef>
          </c:cat>
          <c:val>
            <c:numRef>
              <c:f>'Shi_Vintage M3+'!$C$16:$AH$16</c:f>
              <c:numCache>
                <c:formatCode>0.00%</c:formatCode>
                <c:ptCount val="32"/>
                <c:pt idx="0">
                  <c:v>0</c:v>
                </c:pt>
                <c:pt idx="1">
                  <c:v>0</c:v>
                </c:pt>
                <c:pt idx="2">
                  <c:v>0</c:v>
                </c:pt>
                <c:pt idx="3">
                  <c:v>1.7699684520883501E-3</c:v>
                </c:pt>
                <c:pt idx="4">
                  <c:v>2.6400618438422101E-3</c:v>
                </c:pt>
                <c:pt idx="5">
                  <c:v>3.5290233059320402E-3</c:v>
                </c:pt>
                <c:pt idx="6">
                  <c:v>4.20435254264511E-3</c:v>
                </c:pt>
                <c:pt idx="7">
                  <c:v>4.4481900273532502E-3</c:v>
                </c:pt>
                <c:pt idx="8">
                  <c:v>4.9331340637099397E-3</c:v>
                </c:pt>
                <c:pt idx="9">
                  <c:v>5.2237158928252697E-3</c:v>
                </c:pt>
                <c:pt idx="10">
                  <c:v>5.7094755883613998E-3</c:v>
                </c:pt>
                <c:pt idx="11">
                  <c:v>5.9472686296254797E-3</c:v>
                </c:pt>
                <c:pt idx="12">
                  <c:v>4.5702637587010497E-3</c:v>
                </c:pt>
                <c:pt idx="13">
                  <c:v>4.7227497578440202E-3</c:v>
                </c:pt>
                <c:pt idx="14">
                  <c:v>4.7949478425879603E-3</c:v>
                </c:pt>
                <c:pt idx="15">
                  <c:v>4.8331632855135699E-3</c:v>
                </c:pt>
                <c:pt idx="16">
                  <c:v>4.8685217570160304E-3</c:v>
                </c:pt>
                <c:pt idx="17">
                  <c:v>4.8561609837347698E-3</c:v>
                </c:pt>
              </c:numCache>
            </c:numRef>
          </c:val>
          <c:smooth val="0"/>
          <c:extLst>
            <c:ext xmlns:c16="http://schemas.microsoft.com/office/drawing/2014/chart" uri="{C3380CC4-5D6E-409C-BE32-E72D297353CC}">
              <c16:uniqueId val="{0000000C-8AD0-45EF-9A1D-ED6A68592682}"/>
            </c:ext>
          </c:extLst>
        </c:ser>
        <c:ser>
          <c:idx val="15"/>
          <c:order val="13"/>
          <c:tx>
            <c:strRef>
              <c:f>'Shi_Vintage M3+'!$A$17</c:f>
              <c:strCache>
                <c:ptCount val="1"/>
                <c:pt idx="0">
                  <c:v>31/12/2018</c:v>
                </c:pt>
              </c:strCache>
            </c:strRef>
          </c:tx>
          <c:spPr>
            <a:ln w="28575" cap="rnd">
              <a:solidFill>
                <a:schemeClr val="accent4">
                  <a:lumMod val="80000"/>
                  <a:lumOff val="20000"/>
                </a:schemeClr>
              </a:solidFill>
              <a:round/>
            </a:ln>
            <a:effectLst/>
          </c:spPr>
          <c:marker>
            <c:symbol val="none"/>
          </c:marker>
          <c:cat>
            <c:strRef>
              <c:f>'Shi_Vintage M3+'!$C$1:$AH$1</c:f>
              <c:strCache>
                <c:ptCount val="32"/>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pt idx="24">
                  <c:v>MOB25</c:v>
                </c:pt>
                <c:pt idx="25">
                  <c:v>MOB26</c:v>
                </c:pt>
                <c:pt idx="26">
                  <c:v>MOB27</c:v>
                </c:pt>
                <c:pt idx="27">
                  <c:v>MOB28</c:v>
                </c:pt>
                <c:pt idx="28">
                  <c:v>MOB29</c:v>
                </c:pt>
                <c:pt idx="29">
                  <c:v>MOB30</c:v>
                </c:pt>
                <c:pt idx="30">
                  <c:v>MOB31</c:v>
                </c:pt>
                <c:pt idx="31">
                  <c:v>MOB32</c:v>
                </c:pt>
              </c:strCache>
            </c:strRef>
          </c:cat>
          <c:val>
            <c:numRef>
              <c:f>'Shi_Vintage M3+'!$C$17:$AH$17</c:f>
              <c:numCache>
                <c:formatCode>0.00%</c:formatCode>
                <c:ptCount val="32"/>
                <c:pt idx="0">
                  <c:v>0</c:v>
                </c:pt>
                <c:pt idx="1">
                  <c:v>0</c:v>
                </c:pt>
                <c:pt idx="2">
                  <c:v>0</c:v>
                </c:pt>
                <c:pt idx="3">
                  <c:v>3.6457542534175302E-3</c:v>
                </c:pt>
                <c:pt idx="4">
                  <c:v>5.5414456569560702E-3</c:v>
                </c:pt>
                <c:pt idx="5">
                  <c:v>6.3350378833129098E-3</c:v>
                </c:pt>
                <c:pt idx="6">
                  <c:v>7.4423978166412103E-3</c:v>
                </c:pt>
                <c:pt idx="7">
                  <c:v>8.5058032984082696E-3</c:v>
                </c:pt>
                <c:pt idx="8">
                  <c:v>9.6820051649890403E-3</c:v>
                </c:pt>
                <c:pt idx="9">
                  <c:v>1.0105234341877999E-2</c:v>
                </c:pt>
                <c:pt idx="10">
                  <c:v>1.04949635776129E-2</c:v>
                </c:pt>
                <c:pt idx="11">
                  <c:v>9.7448079119369403E-3</c:v>
                </c:pt>
                <c:pt idx="12">
                  <c:v>1.0070618684225501E-2</c:v>
                </c:pt>
                <c:pt idx="13">
                  <c:v>1.03311609369419E-2</c:v>
                </c:pt>
                <c:pt idx="14">
                  <c:v>1.02535219323242E-2</c:v>
                </c:pt>
                <c:pt idx="15">
                  <c:v>1.01972046764955E-2</c:v>
                </c:pt>
                <c:pt idx="16">
                  <c:v>1.0126558215783499E-2</c:v>
                </c:pt>
              </c:numCache>
            </c:numRef>
          </c:val>
          <c:smooth val="0"/>
          <c:extLst>
            <c:ext xmlns:c16="http://schemas.microsoft.com/office/drawing/2014/chart" uri="{C3380CC4-5D6E-409C-BE32-E72D297353CC}">
              <c16:uniqueId val="{0000000D-8AD0-45EF-9A1D-ED6A68592682}"/>
            </c:ext>
          </c:extLst>
        </c:ser>
        <c:ser>
          <c:idx val="16"/>
          <c:order val="14"/>
          <c:tx>
            <c:strRef>
              <c:f>'Shi_Vintage M3+'!$A$18</c:f>
              <c:strCache>
                <c:ptCount val="1"/>
                <c:pt idx="0">
                  <c:v>31/01/2019</c:v>
                </c:pt>
              </c:strCache>
            </c:strRef>
          </c:tx>
          <c:spPr>
            <a:ln w="28575" cap="rnd">
              <a:solidFill>
                <a:schemeClr val="accent5">
                  <a:lumMod val="80000"/>
                  <a:lumOff val="20000"/>
                </a:schemeClr>
              </a:solidFill>
              <a:round/>
            </a:ln>
            <a:effectLst/>
          </c:spPr>
          <c:marker>
            <c:symbol val="none"/>
          </c:marker>
          <c:cat>
            <c:strRef>
              <c:f>'Shi_Vintage M3+'!$C$1:$AH$1</c:f>
              <c:strCache>
                <c:ptCount val="32"/>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pt idx="24">
                  <c:v>MOB25</c:v>
                </c:pt>
                <c:pt idx="25">
                  <c:v>MOB26</c:v>
                </c:pt>
                <c:pt idx="26">
                  <c:v>MOB27</c:v>
                </c:pt>
                <c:pt idx="27">
                  <c:v>MOB28</c:v>
                </c:pt>
                <c:pt idx="28">
                  <c:v>MOB29</c:v>
                </c:pt>
                <c:pt idx="29">
                  <c:v>MOB30</c:v>
                </c:pt>
                <c:pt idx="30">
                  <c:v>MOB31</c:v>
                </c:pt>
                <c:pt idx="31">
                  <c:v>MOB32</c:v>
                </c:pt>
              </c:strCache>
            </c:strRef>
          </c:cat>
          <c:val>
            <c:numRef>
              <c:f>'Shi_Vintage M3+'!$C$18:$AH$18</c:f>
              <c:numCache>
                <c:formatCode>0.00%</c:formatCode>
                <c:ptCount val="32"/>
                <c:pt idx="0">
                  <c:v>0</c:v>
                </c:pt>
                <c:pt idx="1">
                  <c:v>0</c:v>
                </c:pt>
                <c:pt idx="2">
                  <c:v>0</c:v>
                </c:pt>
                <c:pt idx="3">
                  <c:v>3.30506786738374E-3</c:v>
                </c:pt>
                <c:pt idx="4">
                  <c:v>4.8820129270390096E-3</c:v>
                </c:pt>
                <c:pt idx="5">
                  <c:v>6.61076729739077E-3</c:v>
                </c:pt>
                <c:pt idx="6">
                  <c:v>7.8967261823862395E-3</c:v>
                </c:pt>
                <c:pt idx="7">
                  <c:v>8.9450088996007697E-3</c:v>
                </c:pt>
                <c:pt idx="8">
                  <c:v>9.6427228367851892E-3</c:v>
                </c:pt>
                <c:pt idx="9">
                  <c:v>1.04150863227225E-2</c:v>
                </c:pt>
                <c:pt idx="10">
                  <c:v>1.05668882630842E-2</c:v>
                </c:pt>
                <c:pt idx="11">
                  <c:v>1.06343047495323E-2</c:v>
                </c:pt>
                <c:pt idx="12">
                  <c:v>1.0919692131261399E-2</c:v>
                </c:pt>
                <c:pt idx="13">
                  <c:v>1.10852985721975E-2</c:v>
                </c:pt>
                <c:pt idx="14">
                  <c:v>1.08574183641569E-2</c:v>
                </c:pt>
                <c:pt idx="15">
                  <c:v>1.06755968113412E-2</c:v>
                </c:pt>
              </c:numCache>
            </c:numRef>
          </c:val>
          <c:smooth val="0"/>
          <c:extLst>
            <c:ext xmlns:c16="http://schemas.microsoft.com/office/drawing/2014/chart" uri="{C3380CC4-5D6E-409C-BE32-E72D297353CC}">
              <c16:uniqueId val="{0000000E-8AD0-45EF-9A1D-ED6A68592682}"/>
            </c:ext>
          </c:extLst>
        </c:ser>
        <c:ser>
          <c:idx val="17"/>
          <c:order val="15"/>
          <c:tx>
            <c:strRef>
              <c:f>'Shi_Vintage M3+'!$A$19</c:f>
              <c:strCache>
                <c:ptCount val="1"/>
                <c:pt idx="0">
                  <c:v>28/02/2019</c:v>
                </c:pt>
              </c:strCache>
            </c:strRef>
          </c:tx>
          <c:spPr>
            <a:ln w="28575" cap="rnd">
              <a:solidFill>
                <a:schemeClr val="accent6">
                  <a:lumMod val="80000"/>
                  <a:lumOff val="20000"/>
                </a:schemeClr>
              </a:solidFill>
              <a:round/>
            </a:ln>
            <a:effectLst/>
          </c:spPr>
          <c:marker>
            <c:symbol val="none"/>
          </c:marker>
          <c:cat>
            <c:strRef>
              <c:f>'Shi_Vintage M3+'!$C$1:$AH$1</c:f>
              <c:strCache>
                <c:ptCount val="32"/>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pt idx="24">
                  <c:v>MOB25</c:v>
                </c:pt>
                <c:pt idx="25">
                  <c:v>MOB26</c:v>
                </c:pt>
                <c:pt idx="26">
                  <c:v>MOB27</c:v>
                </c:pt>
                <c:pt idx="27">
                  <c:v>MOB28</c:v>
                </c:pt>
                <c:pt idx="28">
                  <c:v>MOB29</c:v>
                </c:pt>
                <c:pt idx="29">
                  <c:v>MOB30</c:v>
                </c:pt>
                <c:pt idx="30">
                  <c:v>MOB31</c:v>
                </c:pt>
                <c:pt idx="31">
                  <c:v>MOB32</c:v>
                </c:pt>
              </c:strCache>
            </c:strRef>
          </c:cat>
          <c:val>
            <c:numRef>
              <c:f>'Shi_Vintage M3+'!$C$19:$AH$19</c:f>
              <c:numCache>
                <c:formatCode>0.00%</c:formatCode>
                <c:ptCount val="32"/>
                <c:pt idx="0">
                  <c:v>0</c:v>
                </c:pt>
                <c:pt idx="1">
                  <c:v>0</c:v>
                </c:pt>
                <c:pt idx="2">
                  <c:v>6.4677655358586996E-5</c:v>
                </c:pt>
                <c:pt idx="3">
                  <c:v>2.7725845152026399E-3</c:v>
                </c:pt>
                <c:pt idx="4">
                  <c:v>4.0503163245817903E-3</c:v>
                </c:pt>
                <c:pt idx="5">
                  <c:v>4.8119347516807501E-3</c:v>
                </c:pt>
                <c:pt idx="6">
                  <c:v>5.88200552301784E-3</c:v>
                </c:pt>
                <c:pt idx="7">
                  <c:v>6.5998937540547404E-3</c:v>
                </c:pt>
                <c:pt idx="8">
                  <c:v>7.7508527530980196E-3</c:v>
                </c:pt>
                <c:pt idx="9">
                  <c:v>7.7230166335235696E-3</c:v>
                </c:pt>
                <c:pt idx="10">
                  <c:v>8.2230580430984294E-3</c:v>
                </c:pt>
                <c:pt idx="11">
                  <c:v>8.7306111090335297E-3</c:v>
                </c:pt>
                <c:pt idx="12">
                  <c:v>9.5148707986933093E-3</c:v>
                </c:pt>
                <c:pt idx="13">
                  <c:v>9.8419445258843205E-3</c:v>
                </c:pt>
                <c:pt idx="14">
                  <c:v>9.6559099645236006E-3</c:v>
                </c:pt>
              </c:numCache>
            </c:numRef>
          </c:val>
          <c:smooth val="0"/>
          <c:extLst>
            <c:ext xmlns:c16="http://schemas.microsoft.com/office/drawing/2014/chart" uri="{C3380CC4-5D6E-409C-BE32-E72D297353CC}">
              <c16:uniqueId val="{0000000F-8AD0-45EF-9A1D-ED6A68592682}"/>
            </c:ext>
          </c:extLst>
        </c:ser>
        <c:ser>
          <c:idx val="18"/>
          <c:order val="16"/>
          <c:tx>
            <c:strRef>
              <c:f>'Shi_Vintage M3+'!$A$20</c:f>
              <c:strCache>
                <c:ptCount val="1"/>
                <c:pt idx="0">
                  <c:v>31/03/2019</c:v>
                </c:pt>
              </c:strCache>
            </c:strRef>
          </c:tx>
          <c:spPr>
            <a:ln w="28575" cap="rnd">
              <a:solidFill>
                <a:schemeClr val="accent1">
                  <a:lumMod val="80000"/>
                </a:schemeClr>
              </a:solidFill>
              <a:round/>
            </a:ln>
            <a:effectLst/>
          </c:spPr>
          <c:marker>
            <c:symbol val="none"/>
          </c:marker>
          <c:cat>
            <c:strRef>
              <c:f>'Shi_Vintage M3+'!$C$1:$AH$1</c:f>
              <c:strCache>
                <c:ptCount val="32"/>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pt idx="24">
                  <c:v>MOB25</c:v>
                </c:pt>
                <c:pt idx="25">
                  <c:v>MOB26</c:v>
                </c:pt>
                <c:pt idx="26">
                  <c:v>MOB27</c:v>
                </c:pt>
                <c:pt idx="27">
                  <c:v>MOB28</c:v>
                </c:pt>
                <c:pt idx="28">
                  <c:v>MOB29</c:v>
                </c:pt>
                <c:pt idx="29">
                  <c:v>MOB30</c:v>
                </c:pt>
                <c:pt idx="30">
                  <c:v>MOB31</c:v>
                </c:pt>
                <c:pt idx="31">
                  <c:v>MOB32</c:v>
                </c:pt>
              </c:strCache>
            </c:strRef>
          </c:cat>
          <c:val>
            <c:numRef>
              <c:f>'Shi_Vintage M3+'!$C$20:$AH$20</c:f>
              <c:numCache>
                <c:formatCode>0.00%</c:formatCode>
                <c:ptCount val="32"/>
                <c:pt idx="0">
                  <c:v>0</c:v>
                </c:pt>
                <c:pt idx="1">
                  <c:v>0</c:v>
                </c:pt>
                <c:pt idx="2">
                  <c:v>0</c:v>
                </c:pt>
                <c:pt idx="3">
                  <c:v>2.8446578447152001E-3</c:v>
                </c:pt>
                <c:pt idx="4">
                  <c:v>4.4105581100892599E-3</c:v>
                </c:pt>
                <c:pt idx="5">
                  <c:v>5.5113884646643702E-3</c:v>
                </c:pt>
                <c:pt idx="6">
                  <c:v>6.2771504607261504E-3</c:v>
                </c:pt>
                <c:pt idx="7">
                  <c:v>6.9206240561779202E-3</c:v>
                </c:pt>
                <c:pt idx="8">
                  <c:v>6.5489102085736798E-3</c:v>
                </c:pt>
                <c:pt idx="9">
                  <c:v>8.1908168000874998E-3</c:v>
                </c:pt>
                <c:pt idx="10">
                  <c:v>9.6659553176166191E-3</c:v>
                </c:pt>
                <c:pt idx="11">
                  <c:v>1.0745804956891101E-2</c:v>
                </c:pt>
                <c:pt idx="12">
                  <c:v>1.1941790737916401E-2</c:v>
                </c:pt>
                <c:pt idx="13">
                  <c:v>1.2088444868295099E-2</c:v>
                </c:pt>
              </c:numCache>
            </c:numRef>
          </c:val>
          <c:smooth val="0"/>
          <c:extLst>
            <c:ext xmlns:c16="http://schemas.microsoft.com/office/drawing/2014/chart" uri="{C3380CC4-5D6E-409C-BE32-E72D297353CC}">
              <c16:uniqueId val="{00000010-8AD0-45EF-9A1D-ED6A68592682}"/>
            </c:ext>
          </c:extLst>
        </c:ser>
        <c:ser>
          <c:idx val="19"/>
          <c:order val="17"/>
          <c:tx>
            <c:strRef>
              <c:f>'Shi_Vintage M3+'!$A$21</c:f>
              <c:strCache>
                <c:ptCount val="1"/>
                <c:pt idx="0">
                  <c:v>30/04/2019</c:v>
                </c:pt>
              </c:strCache>
            </c:strRef>
          </c:tx>
          <c:spPr>
            <a:ln w="28575" cap="rnd">
              <a:solidFill>
                <a:schemeClr val="accent2">
                  <a:lumMod val="80000"/>
                </a:schemeClr>
              </a:solidFill>
              <a:round/>
            </a:ln>
            <a:effectLst/>
          </c:spPr>
          <c:marker>
            <c:symbol val="none"/>
          </c:marker>
          <c:cat>
            <c:strRef>
              <c:f>'Shi_Vintage M3+'!$C$1:$AH$1</c:f>
              <c:strCache>
                <c:ptCount val="32"/>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pt idx="24">
                  <c:v>MOB25</c:v>
                </c:pt>
                <c:pt idx="25">
                  <c:v>MOB26</c:v>
                </c:pt>
                <c:pt idx="26">
                  <c:v>MOB27</c:v>
                </c:pt>
                <c:pt idx="27">
                  <c:v>MOB28</c:v>
                </c:pt>
                <c:pt idx="28">
                  <c:v>MOB29</c:v>
                </c:pt>
                <c:pt idx="29">
                  <c:v>MOB30</c:v>
                </c:pt>
                <c:pt idx="30">
                  <c:v>MOB31</c:v>
                </c:pt>
                <c:pt idx="31">
                  <c:v>MOB32</c:v>
                </c:pt>
              </c:strCache>
            </c:strRef>
          </c:cat>
          <c:val>
            <c:numRef>
              <c:f>'Shi_Vintage M3+'!$C$21:$AH$21</c:f>
              <c:numCache>
                <c:formatCode>0.00%</c:formatCode>
                <c:ptCount val="32"/>
                <c:pt idx="0">
                  <c:v>0</c:v>
                </c:pt>
                <c:pt idx="1">
                  <c:v>0</c:v>
                </c:pt>
                <c:pt idx="2">
                  <c:v>0</c:v>
                </c:pt>
                <c:pt idx="3">
                  <c:v>3.9717127310422203E-3</c:v>
                </c:pt>
                <c:pt idx="4">
                  <c:v>5.7400378771970901E-3</c:v>
                </c:pt>
                <c:pt idx="5">
                  <c:v>7.5478335547361601E-3</c:v>
                </c:pt>
                <c:pt idx="6">
                  <c:v>8.6227940974769705E-3</c:v>
                </c:pt>
                <c:pt idx="7">
                  <c:v>8.6273193857762907E-3</c:v>
                </c:pt>
                <c:pt idx="8">
                  <c:v>1.0023576654308501E-2</c:v>
                </c:pt>
                <c:pt idx="9">
                  <c:v>1.1501921465858499E-2</c:v>
                </c:pt>
                <c:pt idx="10">
                  <c:v>1.27252405401288E-2</c:v>
                </c:pt>
                <c:pt idx="11">
                  <c:v>1.37100807953559E-2</c:v>
                </c:pt>
                <c:pt idx="12">
                  <c:v>1.42573668586194E-2</c:v>
                </c:pt>
              </c:numCache>
            </c:numRef>
          </c:val>
          <c:smooth val="0"/>
          <c:extLst>
            <c:ext xmlns:c16="http://schemas.microsoft.com/office/drawing/2014/chart" uri="{C3380CC4-5D6E-409C-BE32-E72D297353CC}">
              <c16:uniqueId val="{00000011-8AD0-45EF-9A1D-ED6A68592682}"/>
            </c:ext>
          </c:extLst>
        </c:ser>
        <c:ser>
          <c:idx val="20"/>
          <c:order val="18"/>
          <c:tx>
            <c:strRef>
              <c:f>'Shi_Vintage M3+'!$A$22</c:f>
              <c:strCache>
                <c:ptCount val="1"/>
                <c:pt idx="0">
                  <c:v>31/05/2019</c:v>
                </c:pt>
              </c:strCache>
            </c:strRef>
          </c:tx>
          <c:spPr>
            <a:ln w="28575" cap="rnd">
              <a:solidFill>
                <a:schemeClr val="accent3">
                  <a:lumMod val="80000"/>
                </a:schemeClr>
              </a:solidFill>
              <a:round/>
            </a:ln>
            <a:effectLst/>
          </c:spPr>
          <c:marker>
            <c:symbol val="none"/>
          </c:marker>
          <c:cat>
            <c:strRef>
              <c:f>'Shi_Vintage M3+'!$C$1:$AH$1</c:f>
              <c:strCache>
                <c:ptCount val="32"/>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pt idx="24">
                  <c:v>MOB25</c:v>
                </c:pt>
                <c:pt idx="25">
                  <c:v>MOB26</c:v>
                </c:pt>
                <c:pt idx="26">
                  <c:v>MOB27</c:v>
                </c:pt>
                <c:pt idx="27">
                  <c:v>MOB28</c:v>
                </c:pt>
                <c:pt idx="28">
                  <c:v>MOB29</c:v>
                </c:pt>
                <c:pt idx="29">
                  <c:v>MOB30</c:v>
                </c:pt>
                <c:pt idx="30">
                  <c:v>MOB31</c:v>
                </c:pt>
                <c:pt idx="31">
                  <c:v>MOB32</c:v>
                </c:pt>
              </c:strCache>
            </c:strRef>
          </c:cat>
          <c:val>
            <c:numRef>
              <c:f>'Shi_Vintage M3+'!$C$22:$AH$22</c:f>
              <c:numCache>
                <c:formatCode>0.00%</c:formatCode>
                <c:ptCount val="32"/>
                <c:pt idx="0">
                  <c:v>0</c:v>
                </c:pt>
                <c:pt idx="1">
                  <c:v>0</c:v>
                </c:pt>
                <c:pt idx="2">
                  <c:v>1.5497300936424401E-4</c:v>
                </c:pt>
                <c:pt idx="3">
                  <c:v>4.5120821577488103E-3</c:v>
                </c:pt>
                <c:pt idx="4">
                  <c:v>5.8827444781179598E-3</c:v>
                </c:pt>
                <c:pt idx="5">
                  <c:v>7.3436089503469398E-3</c:v>
                </c:pt>
                <c:pt idx="6">
                  <c:v>7.8950130132624096E-3</c:v>
                </c:pt>
                <c:pt idx="7">
                  <c:v>8.9630944816793505E-3</c:v>
                </c:pt>
                <c:pt idx="8">
                  <c:v>1.0713896243484001E-2</c:v>
                </c:pt>
                <c:pt idx="9">
                  <c:v>1.21536712733387E-2</c:v>
                </c:pt>
                <c:pt idx="10">
                  <c:v>1.28411435383854E-2</c:v>
                </c:pt>
                <c:pt idx="11">
                  <c:v>1.30685830072691E-2</c:v>
                </c:pt>
              </c:numCache>
            </c:numRef>
          </c:val>
          <c:smooth val="0"/>
          <c:extLst>
            <c:ext xmlns:c16="http://schemas.microsoft.com/office/drawing/2014/chart" uri="{C3380CC4-5D6E-409C-BE32-E72D297353CC}">
              <c16:uniqueId val="{00000012-8AD0-45EF-9A1D-ED6A68592682}"/>
            </c:ext>
          </c:extLst>
        </c:ser>
        <c:ser>
          <c:idx val="21"/>
          <c:order val="19"/>
          <c:tx>
            <c:strRef>
              <c:f>'Shi_Vintage M3+'!$A$23</c:f>
              <c:strCache>
                <c:ptCount val="1"/>
                <c:pt idx="0">
                  <c:v>30/06/2019</c:v>
                </c:pt>
              </c:strCache>
            </c:strRef>
          </c:tx>
          <c:spPr>
            <a:ln w="28575" cap="rnd">
              <a:solidFill>
                <a:schemeClr val="accent4">
                  <a:lumMod val="80000"/>
                </a:schemeClr>
              </a:solidFill>
              <a:round/>
            </a:ln>
            <a:effectLst/>
          </c:spPr>
          <c:marker>
            <c:symbol val="none"/>
          </c:marker>
          <c:cat>
            <c:strRef>
              <c:f>'Shi_Vintage M3+'!$C$1:$AH$1</c:f>
              <c:strCache>
                <c:ptCount val="32"/>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pt idx="24">
                  <c:v>MOB25</c:v>
                </c:pt>
                <c:pt idx="25">
                  <c:v>MOB26</c:v>
                </c:pt>
                <c:pt idx="26">
                  <c:v>MOB27</c:v>
                </c:pt>
                <c:pt idx="27">
                  <c:v>MOB28</c:v>
                </c:pt>
                <c:pt idx="28">
                  <c:v>MOB29</c:v>
                </c:pt>
                <c:pt idx="29">
                  <c:v>MOB30</c:v>
                </c:pt>
                <c:pt idx="30">
                  <c:v>MOB31</c:v>
                </c:pt>
                <c:pt idx="31">
                  <c:v>MOB32</c:v>
                </c:pt>
              </c:strCache>
            </c:strRef>
          </c:cat>
          <c:val>
            <c:numRef>
              <c:f>'Shi_Vintage M3+'!$C$23:$AH$23</c:f>
              <c:numCache>
                <c:formatCode>0.00%</c:formatCode>
                <c:ptCount val="32"/>
                <c:pt idx="0">
                  <c:v>0</c:v>
                </c:pt>
                <c:pt idx="1">
                  <c:v>0</c:v>
                </c:pt>
                <c:pt idx="2">
                  <c:v>2.4862066355552001E-5</c:v>
                </c:pt>
                <c:pt idx="3">
                  <c:v>4.2436698334946598E-3</c:v>
                </c:pt>
                <c:pt idx="4">
                  <c:v>6.42135745074886E-3</c:v>
                </c:pt>
                <c:pt idx="5">
                  <c:v>6.7056350833097902E-3</c:v>
                </c:pt>
                <c:pt idx="6">
                  <c:v>8.2789909157347501E-3</c:v>
                </c:pt>
                <c:pt idx="7">
                  <c:v>1.00626543204005E-2</c:v>
                </c:pt>
                <c:pt idx="8">
                  <c:v>1.11688249858777E-2</c:v>
                </c:pt>
                <c:pt idx="9">
                  <c:v>1.26127370235571E-2</c:v>
                </c:pt>
                <c:pt idx="10">
                  <c:v>1.3486924513722199E-2</c:v>
                </c:pt>
              </c:numCache>
            </c:numRef>
          </c:val>
          <c:smooth val="0"/>
          <c:extLst>
            <c:ext xmlns:c16="http://schemas.microsoft.com/office/drawing/2014/chart" uri="{C3380CC4-5D6E-409C-BE32-E72D297353CC}">
              <c16:uniqueId val="{00000013-8AD0-45EF-9A1D-ED6A68592682}"/>
            </c:ext>
          </c:extLst>
        </c:ser>
        <c:ser>
          <c:idx val="22"/>
          <c:order val="20"/>
          <c:tx>
            <c:strRef>
              <c:f>'Shi_Vintage M3+'!$A$24</c:f>
              <c:strCache>
                <c:ptCount val="1"/>
                <c:pt idx="0">
                  <c:v>31/07/2019</c:v>
                </c:pt>
              </c:strCache>
            </c:strRef>
          </c:tx>
          <c:spPr>
            <a:ln w="28575" cap="rnd">
              <a:solidFill>
                <a:schemeClr val="accent5">
                  <a:lumMod val="80000"/>
                </a:schemeClr>
              </a:solidFill>
              <a:round/>
            </a:ln>
            <a:effectLst/>
          </c:spPr>
          <c:marker>
            <c:symbol val="none"/>
          </c:marker>
          <c:cat>
            <c:strRef>
              <c:f>'Shi_Vintage M3+'!$C$1:$AH$1</c:f>
              <c:strCache>
                <c:ptCount val="32"/>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pt idx="24">
                  <c:v>MOB25</c:v>
                </c:pt>
                <c:pt idx="25">
                  <c:v>MOB26</c:v>
                </c:pt>
                <c:pt idx="26">
                  <c:v>MOB27</c:v>
                </c:pt>
                <c:pt idx="27">
                  <c:v>MOB28</c:v>
                </c:pt>
                <c:pt idx="28">
                  <c:v>MOB29</c:v>
                </c:pt>
                <c:pt idx="29">
                  <c:v>MOB30</c:v>
                </c:pt>
                <c:pt idx="30">
                  <c:v>MOB31</c:v>
                </c:pt>
                <c:pt idx="31">
                  <c:v>MOB32</c:v>
                </c:pt>
              </c:strCache>
            </c:strRef>
          </c:cat>
          <c:val>
            <c:numRef>
              <c:f>'Shi_Vintage M3+'!$C$24:$AH$24</c:f>
              <c:numCache>
                <c:formatCode>0.00%</c:formatCode>
                <c:ptCount val="32"/>
                <c:pt idx="0">
                  <c:v>0</c:v>
                </c:pt>
                <c:pt idx="1">
                  <c:v>0</c:v>
                </c:pt>
                <c:pt idx="2">
                  <c:v>1.3256715678194601E-4</c:v>
                </c:pt>
                <c:pt idx="3">
                  <c:v>2.8736119287174301E-3</c:v>
                </c:pt>
                <c:pt idx="4">
                  <c:v>3.2215335640945401E-3</c:v>
                </c:pt>
                <c:pt idx="5">
                  <c:v>4.1437119813058703E-3</c:v>
                </c:pt>
                <c:pt idx="6">
                  <c:v>5.0800556663762502E-3</c:v>
                </c:pt>
                <c:pt idx="7">
                  <c:v>6.0825543180266202E-3</c:v>
                </c:pt>
                <c:pt idx="8">
                  <c:v>6.84675465418896E-3</c:v>
                </c:pt>
                <c:pt idx="9">
                  <c:v>7.65350489610699E-3</c:v>
                </c:pt>
              </c:numCache>
            </c:numRef>
          </c:val>
          <c:smooth val="0"/>
          <c:extLst>
            <c:ext xmlns:c16="http://schemas.microsoft.com/office/drawing/2014/chart" uri="{C3380CC4-5D6E-409C-BE32-E72D297353CC}">
              <c16:uniqueId val="{00000014-8AD0-45EF-9A1D-ED6A68592682}"/>
            </c:ext>
          </c:extLst>
        </c:ser>
        <c:ser>
          <c:idx val="23"/>
          <c:order val="21"/>
          <c:tx>
            <c:strRef>
              <c:f>'Shi_Vintage M3+'!$A$25</c:f>
              <c:strCache>
                <c:ptCount val="1"/>
                <c:pt idx="0">
                  <c:v>31/08/2019</c:v>
                </c:pt>
              </c:strCache>
            </c:strRef>
          </c:tx>
          <c:spPr>
            <a:ln w="28575" cap="rnd">
              <a:solidFill>
                <a:schemeClr val="accent6">
                  <a:lumMod val="80000"/>
                </a:schemeClr>
              </a:solidFill>
              <a:round/>
            </a:ln>
            <a:effectLst/>
          </c:spPr>
          <c:marker>
            <c:symbol val="none"/>
          </c:marker>
          <c:cat>
            <c:strRef>
              <c:f>'Shi_Vintage M3+'!$C$1:$AH$1</c:f>
              <c:strCache>
                <c:ptCount val="32"/>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pt idx="24">
                  <c:v>MOB25</c:v>
                </c:pt>
                <c:pt idx="25">
                  <c:v>MOB26</c:v>
                </c:pt>
                <c:pt idx="26">
                  <c:v>MOB27</c:v>
                </c:pt>
                <c:pt idx="27">
                  <c:v>MOB28</c:v>
                </c:pt>
                <c:pt idx="28">
                  <c:v>MOB29</c:v>
                </c:pt>
                <c:pt idx="29">
                  <c:v>MOB30</c:v>
                </c:pt>
                <c:pt idx="30">
                  <c:v>MOB31</c:v>
                </c:pt>
                <c:pt idx="31">
                  <c:v>MOB32</c:v>
                </c:pt>
              </c:strCache>
            </c:strRef>
          </c:cat>
          <c:val>
            <c:numRef>
              <c:f>'Shi_Vintage M3+'!$C$25:$AH$25</c:f>
              <c:numCache>
                <c:formatCode>0.00%</c:formatCode>
                <c:ptCount val="32"/>
                <c:pt idx="0">
                  <c:v>0</c:v>
                </c:pt>
                <c:pt idx="1">
                  <c:v>0</c:v>
                </c:pt>
                <c:pt idx="2">
                  <c:v>0</c:v>
                </c:pt>
                <c:pt idx="3">
                  <c:v>4.5761723882494004E-3</c:v>
                </c:pt>
                <c:pt idx="4">
                  <c:v>7.2674986838454497E-3</c:v>
                </c:pt>
                <c:pt idx="5">
                  <c:v>8.8370992884089401E-3</c:v>
                </c:pt>
                <c:pt idx="6">
                  <c:v>9.8360044159824696E-3</c:v>
                </c:pt>
                <c:pt idx="7">
                  <c:v>1.1576247699301E-2</c:v>
                </c:pt>
                <c:pt idx="8">
                  <c:v>1.26326336292646E-2</c:v>
                </c:pt>
              </c:numCache>
            </c:numRef>
          </c:val>
          <c:smooth val="0"/>
          <c:extLst>
            <c:ext xmlns:c16="http://schemas.microsoft.com/office/drawing/2014/chart" uri="{C3380CC4-5D6E-409C-BE32-E72D297353CC}">
              <c16:uniqueId val="{00000015-8AD0-45EF-9A1D-ED6A68592682}"/>
            </c:ext>
          </c:extLst>
        </c:ser>
        <c:ser>
          <c:idx val="24"/>
          <c:order val="22"/>
          <c:tx>
            <c:strRef>
              <c:f>'Shi_Vintage M3+'!$A$26</c:f>
              <c:strCache>
                <c:ptCount val="1"/>
                <c:pt idx="0">
                  <c:v>30/09/2019</c:v>
                </c:pt>
              </c:strCache>
            </c:strRef>
          </c:tx>
          <c:spPr>
            <a:ln w="28575" cap="rnd">
              <a:solidFill>
                <a:schemeClr val="accent1">
                  <a:lumMod val="60000"/>
                  <a:lumOff val="40000"/>
                </a:schemeClr>
              </a:solidFill>
              <a:round/>
            </a:ln>
            <a:effectLst/>
          </c:spPr>
          <c:marker>
            <c:symbol val="none"/>
          </c:marker>
          <c:cat>
            <c:strRef>
              <c:f>'Shi_Vintage M3+'!$C$1:$AH$1</c:f>
              <c:strCache>
                <c:ptCount val="32"/>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pt idx="24">
                  <c:v>MOB25</c:v>
                </c:pt>
                <c:pt idx="25">
                  <c:v>MOB26</c:v>
                </c:pt>
                <c:pt idx="26">
                  <c:v>MOB27</c:v>
                </c:pt>
                <c:pt idx="27">
                  <c:v>MOB28</c:v>
                </c:pt>
                <c:pt idx="28">
                  <c:v>MOB29</c:v>
                </c:pt>
                <c:pt idx="29">
                  <c:v>MOB30</c:v>
                </c:pt>
                <c:pt idx="30">
                  <c:v>MOB31</c:v>
                </c:pt>
                <c:pt idx="31">
                  <c:v>MOB32</c:v>
                </c:pt>
              </c:strCache>
            </c:strRef>
          </c:cat>
          <c:val>
            <c:numRef>
              <c:f>'Shi_Vintage M3+'!$C$26:$AH$26</c:f>
              <c:numCache>
                <c:formatCode>0.00%</c:formatCode>
                <c:ptCount val="32"/>
                <c:pt idx="0">
                  <c:v>0</c:v>
                </c:pt>
                <c:pt idx="1">
                  <c:v>0</c:v>
                </c:pt>
                <c:pt idx="2">
                  <c:v>0</c:v>
                </c:pt>
                <c:pt idx="3">
                  <c:v>5.5644253629856403E-3</c:v>
                </c:pt>
                <c:pt idx="4">
                  <c:v>8.4507781258497498E-3</c:v>
                </c:pt>
                <c:pt idx="5">
                  <c:v>1.00089702240918E-2</c:v>
                </c:pt>
                <c:pt idx="6">
                  <c:v>1.2872462916798499E-2</c:v>
                </c:pt>
                <c:pt idx="7">
                  <c:v>1.3452514757218301E-2</c:v>
                </c:pt>
              </c:numCache>
            </c:numRef>
          </c:val>
          <c:smooth val="0"/>
          <c:extLst>
            <c:ext xmlns:c16="http://schemas.microsoft.com/office/drawing/2014/chart" uri="{C3380CC4-5D6E-409C-BE32-E72D297353CC}">
              <c16:uniqueId val="{00000016-8AD0-45EF-9A1D-ED6A68592682}"/>
            </c:ext>
          </c:extLst>
        </c:ser>
        <c:ser>
          <c:idx val="25"/>
          <c:order val="23"/>
          <c:tx>
            <c:strRef>
              <c:f>'Shi_Vintage M3+'!$A$27</c:f>
              <c:strCache>
                <c:ptCount val="1"/>
                <c:pt idx="0">
                  <c:v>31/10/2019</c:v>
                </c:pt>
              </c:strCache>
            </c:strRef>
          </c:tx>
          <c:spPr>
            <a:ln w="28575" cap="rnd">
              <a:solidFill>
                <a:schemeClr val="accent2">
                  <a:lumMod val="60000"/>
                  <a:lumOff val="40000"/>
                </a:schemeClr>
              </a:solidFill>
              <a:round/>
            </a:ln>
            <a:effectLst/>
          </c:spPr>
          <c:marker>
            <c:symbol val="none"/>
          </c:marker>
          <c:cat>
            <c:strRef>
              <c:f>'Shi_Vintage M3+'!$C$1:$AH$1</c:f>
              <c:strCache>
                <c:ptCount val="32"/>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pt idx="24">
                  <c:v>MOB25</c:v>
                </c:pt>
                <c:pt idx="25">
                  <c:v>MOB26</c:v>
                </c:pt>
                <c:pt idx="26">
                  <c:v>MOB27</c:v>
                </c:pt>
                <c:pt idx="27">
                  <c:v>MOB28</c:v>
                </c:pt>
                <c:pt idx="28">
                  <c:v>MOB29</c:v>
                </c:pt>
                <c:pt idx="29">
                  <c:v>MOB30</c:v>
                </c:pt>
                <c:pt idx="30">
                  <c:v>MOB31</c:v>
                </c:pt>
                <c:pt idx="31">
                  <c:v>MOB32</c:v>
                </c:pt>
              </c:strCache>
            </c:strRef>
          </c:cat>
          <c:val>
            <c:numRef>
              <c:f>'Shi_Vintage M3+'!$C$27:$AH$27</c:f>
              <c:numCache>
                <c:formatCode>0.00%</c:formatCode>
                <c:ptCount val="32"/>
                <c:pt idx="0">
                  <c:v>0</c:v>
                </c:pt>
                <c:pt idx="1">
                  <c:v>0</c:v>
                </c:pt>
                <c:pt idx="2">
                  <c:v>0</c:v>
                </c:pt>
                <c:pt idx="3">
                  <c:v>5.43040694528829E-3</c:v>
                </c:pt>
                <c:pt idx="4">
                  <c:v>7.8504491795304797E-3</c:v>
                </c:pt>
                <c:pt idx="5">
                  <c:v>1.07543573102308E-2</c:v>
                </c:pt>
                <c:pt idx="6">
                  <c:v>1.18223166252341E-2</c:v>
                </c:pt>
              </c:numCache>
            </c:numRef>
          </c:val>
          <c:smooth val="0"/>
          <c:extLst>
            <c:ext xmlns:c16="http://schemas.microsoft.com/office/drawing/2014/chart" uri="{C3380CC4-5D6E-409C-BE32-E72D297353CC}">
              <c16:uniqueId val="{00000017-8AD0-45EF-9A1D-ED6A68592682}"/>
            </c:ext>
          </c:extLst>
        </c:ser>
        <c:ser>
          <c:idx val="26"/>
          <c:order val="24"/>
          <c:tx>
            <c:strRef>
              <c:f>'Shi_Vintage M3+'!$A$28</c:f>
              <c:strCache>
                <c:ptCount val="1"/>
                <c:pt idx="0">
                  <c:v>30/11/2019</c:v>
                </c:pt>
              </c:strCache>
            </c:strRef>
          </c:tx>
          <c:spPr>
            <a:ln w="28575" cap="rnd">
              <a:solidFill>
                <a:schemeClr val="accent3">
                  <a:lumMod val="60000"/>
                  <a:lumOff val="40000"/>
                </a:schemeClr>
              </a:solidFill>
              <a:round/>
            </a:ln>
            <a:effectLst/>
          </c:spPr>
          <c:marker>
            <c:symbol val="none"/>
          </c:marker>
          <c:cat>
            <c:strRef>
              <c:f>'Shi_Vintage M3+'!$C$1:$AH$1</c:f>
              <c:strCache>
                <c:ptCount val="32"/>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pt idx="24">
                  <c:v>MOB25</c:v>
                </c:pt>
                <c:pt idx="25">
                  <c:v>MOB26</c:v>
                </c:pt>
                <c:pt idx="26">
                  <c:v>MOB27</c:v>
                </c:pt>
                <c:pt idx="27">
                  <c:v>MOB28</c:v>
                </c:pt>
                <c:pt idx="28">
                  <c:v>MOB29</c:v>
                </c:pt>
                <c:pt idx="29">
                  <c:v>MOB30</c:v>
                </c:pt>
                <c:pt idx="30">
                  <c:v>MOB31</c:v>
                </c:pt>
                <c:pt idx="31">
                  <c:v>MOB32</c:v>
                </c:pt>
              </c:strCache>
            </c:strRef>
          </c:cat>
          <c:val>
            <c:numRef>
              <c:f>'Shi_Vintage M3+'!$C$28:$AH$28</c:f>
              <c:numCache>
                <c:formatCode>0.00%</c:formatCode>
                <c:ptCount val="32"/>
                <c:pt idx="0">
                  <c:v>0</c:v>
                </c:pt>
                <c:pt idx="1">
                  <c:v>0</c:v>
                </c:pt>
                <c:pt idx="2">
                  <c:v>0</c:v>
                </c:pt>
                <c:pt idx="3">
                  <c:v>6.5714828156789602E-3</c:v>
                </c:pt>
                <c:pt idx="4">
                  <c:v>9.0752325639024793E-3</c:v>
                </c:pt>
                <c:pt idx="5">
                  <c:v>1.02981241164939E-2</c:v>
                </c:pt>
              </c:numCache>
            </c:numRef>
          </c:val>
          <c:smooth val="0"/>
          <c:extLst>
            <c:ext xmlns:c16="http://schemas.microsoft.com/office/drawing/2014/chart" uri="{C3380CC4-5D6E-409C-BE32-E72D297353CC}">
              <c16:uniqueId val="{00000018-8AD0-45EF-9A1D-ED6A68592682}"/>
            </c:ext>
          </c:extLst>
        </c:ser>
        <c:ser>
          <c:idx val="27"/>
          <c:order val="25"/>
          <c:tx>
            <c:strRef>
              <c:f>'Shi_Vintage M3+'!$A$29</c:f>
              <c:strCache>
                <c:ptCount val="1"/>
                <c:pt idx="0">
                  <c:v>31/12/2019</c:v>
                </c:pt>
              </c:strCache>
            </c:strRef>
          </c:tx>
          <c:spPr>
            <a:ln w="28575" cap="rnd">
              <a:solidFill>
                <a:schemeClr val="accent4">
                  <a:lumMod val="60000"/>
                  <a:lumOff val="40000"/>
                </a:schemeClr>
              </a:solidFill>
              <a:round/>
            </a:ln>
            <a:effectLst/>
          </c:spPr>
          <c:marker>
            <c:symbol val="none"/>
          </c:marker>
          <c:cat>
            <c:strRef>
              <c:f>'Shi_Vintage M3+'!$C$1:$AH$1</c:f>
              <c:strCache>
                <c:ptCount val="32"/>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pt idx="24">
                  <c:v>MOB25</c:v>
                </c:pt>
                <c:pt idx="25">
                  <c:v>MOB26</c:v>
                </c:pt>
                <c:pt idx="26">
                  <c:v>MOB27</c:v>
                </c:pt>
                <c:pt idx="27">
                  <c:v>MOB28</c:v>
                </c:pt>
                <c:pt idx="28">
                  <c:v>MOB29</c:v>
                </c:pt>
                <c:pt idx="29">
                  <c:v>MOB30</c:v>
                </c:pt>
                <c:pt idx="30">
                  <c:v>MOB31</c:v>
                </c:pt>
                <c:pt idx="31">
                  <c:v>MOB32</c:v>
                </c:pt>
              </c:strCache>
            </c:strRef>
          </c:cat>
          <c:val>
            <c:numRef>
              <c:f>'Shi_Vintage M3+'!$C$29:$AH$29</c:f>
              <c:numCache>
                <c:formatCode>0.00%</c:formatCode>
                <c:ptCount val="32"/>
                <c:pt idx="0">
                  <c:v>0</c:v>
                </c:pt>
                <c:pt idx="1">
                  <c:v>0</c:v>
                </c:pt>
                <c:pt idx="2">
                  <c:v>0</c:v>
                </c:pt>
                <c:pt idx="3">
                  <c:v>1.7612492264818501E-2</c:v>
                </c:pt>
                <c:pt idx="4">
                  <c:v>1.9574397023145701E-2</c:v>
                </c:pt>
              </c:numCache>
            </c:numRef>
          </c:val>
          <c:smooth val="0"/>
          <c:extLst>
            <c:ext xmlns:c16="http://schemas.microsoft.com/office/drawing/2014/chart" uri="{C3380CC4-5D6E-409C-BE32-E72D297353CC}">
              <c16:uniqueId val="{00000019-8AD0-45EF-9A1D-ED6A68592682}"/>
            </c:ext>
          </c:extLst>
        </c:ser>
        <c:ser>
          <c:idx val="28"/>
          <c:order val="26"/>
          <c:tx>
            <c:strRef>
              <c:f>'Shi_Vintage M3+'!$A$30</c:f>
              <c:strCache>
                <c:ptCount val="1"/>
                <c:pt idx="0">
                  <c:v>31/01/2020</c:v>
                </c:pt>
              </c:strCache>
            </c:strRef>
          </c:tx>
          <c:spPr>
            <a:ln w="28575" cap="rnd">
              <a:solidFill>
                <a:schemeClr val="accent5">
                  <a:lumMod val="60000"/>
                  <a:lumOff val="40000"/>
                </a:schemeClr>
              </a:solidFill>
              <a:round/>
            </a:ln>
            <a:effectLst/>
          </c:spPr>
          <c:marker>
            <c:symbol val="none"/>
          </c:marker>
          <c:cat>
            <c:strRef>
              <c:f>'Shi_Vintage M3+'!$C$1:$AH$1</c:f>
              <c:strCache>
                <c:ptCount val="32"/>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pt idx="24">
                  <c:v>MOB25</c:v>
                </c:pt>
                <c:pt idx="25">
                  <c:v>MOB26</c:v>
                </c:pt>
                <c:pt idx="26">
                  <c:v>MOB27</c:v>
                </c:pt>
                <c:pt idx="27">
                  <c:v>MOB28</c:v>
                </c:pt>
                <c:pt idx="28">
                  <c:v>MOB29</c:v>
                </c:pt>
                <c:pt idx="29">
                  <c:v>MOB30</c:v>
                </c:pt>
                <c:pt idx="30">
                  <c:v>MOB31</c:v>
                </c:pt>
                <c:pt idx="31">
                  <c:v>MOB32</c:v>
                </c:pt>
              </c:strCache>
            </c:strRef>
          </c:cat>
          <c:val>
            <c:numRef>
              <c:f>'Shi_Vintage M3+'!$C$30:$AH$30</c:f>
              <c:numCache>
                <c:formatCode>0.00%</c:formatCode>
                <c:ptCount val="32"/>
                <c:pt idx="0">
                  <c:v>0</c:v>
                </c:pt>
                <c:pt idx="1">
                  <c:v>0</c:v>
                </c:pt>
                <c:pt idx="2">
                  <c:v>0</c:v>
                </c:pt>
                <c:pt idx="3">
                  <c:v>8.11547562514397E-3</c:v>
                </c:pt>
              </c:numCache>
            </c:numRef>
          </c:val>
          <c:smooth val="0"/>
          <c:extLst>
            <c:ext xmlns:c16="http://schemas.microsoft.com/office/drawing/2014/chart" uri="{C3380CC4-5D6E-409C-BE32-E72D297353CC}">
              <c16:uniqueId val="{0000001A-8AD0-45EF-9A1D-ED6A68592682}"/>
            </c:ext>
          </c:extLst>
        </c:ser>
        <c:ser>
          <c:idx val="29"/>
          <c:order val="27"/>
          <c:tx>
            <c:strRef>
              <c:f>'Shi_Vintage M3+'!$A$31</c:f>
              <c:strCache>
                <c:ptCount val="1"/>
                <c:pt idx="0">
                  <c:v>29/02/2020</c:v>
                </c:pt>
              </c:strCache>
            </c:strRef>
          </c:tx>
          <c:spPr>
            <a:ln w="28575" cap="rnd">
              <a:solidFill>
                <a:schemeClr val="accent6">
                  <a:lumMod val="60000"/>
                  <a:lumOff val="40000"/>
                </a:schemeClr>
              </a:solidFill>
              <a:round/>
            </a:ln>
            <a:effectLst/>
          </c:spPr>
          <c:marker>
            <c:symbol val="none"/>
          </c:marker>
          <c:cat>
            <c:strRef>
              <c:f>'Shi_Vintage M3+'!$C$1:$AH$1</c:f>
              <c:strCache>
                <c:ptCount val="32"/>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pt idx="24">
                  <c:v>MOB25</c:v>
                </c:pt>
                <c:pt idx="25">
                  <c:v>MOB26</c:v>
                </c:pt>
                <c:pt idx="26">
                  <c:v>MOB27</c:v>
                </c:pt>
                <c:pt idx="27">
                  <c:v>MOB28</c:v>
                </c:pt>
                <c:pt idx="28">
                  <c:v>MOB29</c:v>
                </c:pt>
                <c:pt idx="29">
                  <c:v>MOB30</c:v>
                </c:pt>
                <c:pt idx="30">
                  <c:v>MOB31</c:v>
                </c:pt>
                <c:pt idx="31">
                  <c:v>MOB32</c:v>
                </c:pt>
              </c:strCache>
            </c:strRef>
          </c:cat>
          <c:val>
            <c:numRef>
              <c:f>'Shi_Vintage M3+'!$C$31:$AH$31</c:f>
              <c:numCache>
                <c:formatCode>0.00%</c:formatCode>
                <c:ptCount val="32"/>
                <c:pt idx="0">
                  <c:v>0</c:v>
                </c:pt>
                <c:pt idx="1">
                  <c:v>0</c:v>
                </c:pt>
                <c:pt idx="2">
                  <c:v>2.7483736646942398E-4</c:v>
                </c:pt>
              </c:numCache>
            </c:numRef>
          </c:val>
          <c:smooth val="0"/>
          <c:extLst>
            <c:ext xmlns:c16="http://schemas.microsoft.com/office/drawing/2014/chart" uri="{C3380CC4-5D6E-409C-BE32-E72D297353CC}">
              <c16:uniqueId val="{0000001B-8AD0-45EF-9A1D-ED6A68592682}"/>
            </c:ext>
          </c:extLst>
        </c:ser>
        <c:ser>
          <c:idx val="30"/>
          <c:order val="28"/>
          <c:tx>
            <c:strRef>
              <c:f>'Shi_Vintage M3+'!$A$32</c:f>
              <c:strCache>
                <c:ptCount val="1"/>
                <c:pt idx="0">
                  <c:v>31/03/2020</c:v>
                </c:pt>
              </c:strCache>
            </c:strRef>
          </c:tx>
          <c:spPr>
            <a:ln w="28575" cap="rnd">
              <a:solidFill>
                <a:schemeClr val="accent1">
                  <a:lumMod val="50000"/>
                </a:schemeClr>
              </a:solidFill>
              <a:round/>
            </a:ln>
            <a:effectLst/>
          </c:spPr>
          <c:marker>
            <c:symbol val="none"/>
          </c:marker>
          <c:cat>
            <c:strRef>
              <c:f>'Shi_Vintage M3+'!$C$1:$AH$1</c:f>
              <c:strCache>
                <c:ptCount val="32"/>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pt idx="24">
                  <c:v>MOB25</c:v>
                </c:pt>
                <c:pt idx="25">
                  <c:v>MOB26</c:v>
                </c:pt>
                <c:pt idx="26">
                  <c:v>MOB27</c:v>
                </c:pt>
                <c:pt idx="27">
                  <c:v>MOB28</c:v>
                </c:pt>
                <c:pt idx="28">
                  <c:v>MOB29</c:v>
                </c:pt>
                <c:pt idx="29">
                  <c:v>MOB30</c:v>
                </c:pt>
                <c:pt idx="30">
                  <c:v>MOB31</c:v>
                </c:pt>
                <c:pt idx="31">
                  <c:v>MOB32</c:v>
                </c:pt>
              </c:strCache>
            </c:strRef>
          </c:cat>
          <c:val>
            <c:numRef>
              <c:f>'Shi_Vintage M3+'!$C$32:$AH$32</c:f>
              <c:numCache>
                <c:formatCode>0.00%</c:formatCode>
                <c:ptCount val="32"/>
                <c:pt idx="0">
                  <c:v>0</c:v>
                </c:pt>
                <c:pt idx="1">
                  <c:v>0</c:v>
                </c:pt>
              </c:numCache>
            </c:numRef>
          </c:val>
          <c:smooth val="0"/>
          <c:extLst>
            <c:ext xmlns:c16="http://schemas.microsoft.com/office/drawing/2014/chart" uri="{C3380CC4-5D6E-409C-BE32-E72D297353CC}">
              <c16:uniqueId val="{0000001C-8AD0-45EF-9A1D-ED6A68592682}"/>
            </c:ext>
          </c:extLst>
        </c:ser>
        <c:ser>
          <c:idx val="31"/>
          <c:order val="29"/>
          <c:tx>
            <c:strRef>
              <c:f>'Shi_Vintage M3+'!$A$33</c:f>
              <c:strCache>
                <c:ptCount val="1"/>
                <c:pt idx="0">
                  <c:v>30/04/2020</c:v>
                </c:pt>
              </c:strCache>
            </c:strRef>
          </c:tx>
          <c:spPr>
            <a:ln w="28575" cap="rnd">
              <a:solidFill>
                <a:schemeClr val="accent2">
                  <a:lumMod val="50000"/>
                </a:schemeClr>
              </a:solidFill>
              <a:round/>
            </a:ln>
            <a:effectLst/>
          </c:spPr>
          <c:marker>
            <c:symbol val="none"/>
          </c:marker>
          <c:cat>
            <c:strRef>
              <c:f>'Shi_Vintage M3+'!$C$1:$AH$1</c:f>
              <c:strCache>
                <c:ptCount val="32"/>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pt idx="24">
                  <c:v>MOB25</c:v>
                </c:pt>
                <c:pt idx="25">
                  <c:v>MOB26</c:v>
                </c:pt>
                <c:pt idx="26">
                  <c:v>MOB27</c:v>
                </c:pt>
                <c:pt idx="27">
                  <c:v>MOB28</c:v>
                </c:pt>
                <c:pt idx="28">
                  <c:v>MOB29</c:v>
                </c:pt>
                <c:pt idx="29">
                  <c:v>MOB30</c:v>
                </c:pt>
                <c:pt idx="30">
                  <c:v>MOB31</c:v>
                </c:pt>
                <c:pt idx="31">
                  <c:v>MOB32</c:v>
                </c:pt>
              </c:strCache>
            </c:strRef>
          </c:cat>
          <c:val>
            <c:numRef>
              <c:f>'Shi_Vintage M3+'!$C$33:$AH$33</c:f>
              <c:numCache>
                <c:formatCode>General</c:formatCode>
                <c:ptCount val="32"/>
                <c:pt idx="0" formatCode="0.00%">
                  <c:v>0</c:v>
                </c:pt>
              </c:numCache>
            </c:numRef>
          </c:val>
          <c:smooth val="0"/>
          <c:extLst>
            <c:ext xmlns:c16="http://schemas.microsoft.com/office/drawing/2014/chart" uri="{C3380CC4-5D6E-409C-BE32-E72D297353CC}">
              <c16:uniqueId val="{0000001D-8AD0-45EF-9A1D-ED6A68592682}"/>
            </c:ext>
          </c:extLst>
        </c:ser>
        <c:ser>
          <c:idx val="32"/>
          <c:order val="30"/>
          <c:tx>
            <c:strRef>
              <c:f>'Shi_Vintage M3+'!$A$34</c:f>
              <c:strCache>
                <c:ptCount val="1"/>
                <c:pt idx="0">
                  <c:v>31/05/2020</c:v>
                </c:pt>
              </c:strCache>
            </c:strRef>
          </c:tx>
          <c:spPr>
            <a:ln w="28575" cap="rnd">
              <a:solidFill>
                <a:schemeClr val="accent3">
                  <a:lumMod val="50000"/>
                </a:schemeClr>
              </a:solidFill>
              <a:round/>
            </a:ln>
            <a:effectLst/>
          </c:spPr>
          <c:marker>
            <c:symbol val="none"/>
          </c:marker>
          <c:cat>
            <c:strRef>
              <c:f>'Shi_Vintage M3+'!$C$1:$AH$1</c:f>
              <c:strCache>
                <c:ptCount val="32"/>
                <c:pt idx="0">
                  <c:v>MOB1</c:v>
                </c:pt>
                <c:pt idx="1">
                  <c:v>MOB2</c:v>
                </c:pt>
                <c:pt idx="2">
                  <c:v>MOB3</c:v>
                </c:pt>
                <c:pt idx="3">
                  <c:v>MOB4</c:v>
                </c:pt>
                <c:pt idx="4">
                  <c:v>MOB5</c:v>
                </c:pt>
                <c:pt idx="5">
                  <c:v>MOB6</c:v>
                </c:pt>
                <c:pt idx="6">
                  <c:v>MOB7</c:v>
                </c:pt>
                <c:pt idx="7">
                  <c:v>MOB8</c:v>
                </c:pt>
                <c:pt idx="8">
                  <c:v>MOB9</c:v>
                </c:pt>
                <c:pt idx="9">
                  <c:v>MOB10</c:v>
                </c:pt>
                <c:pt idx="10">
                  <c:v>MOB11</c:v>
                </c:pt>
                <c:pt idx="11">
                  <c:v>MOB12</c:v>
                </c:pt>
                <c:pt idx="12">
                  <c:v>MOB13</c:v>
                </c:pt>
                <c:pt idx="13">
                  <c:v>MOB14</c:v>
                </c:pt>
                <c:pt idx="14">
                  <c:v>MOB15</c:v>
                </c:pt>
                <c:pt idx="15">
                  <c:v>MOB16</c:v>
                </c:pt>
                <c:pt idx="16">
                  <c:v>MOB17</c:v>
                </c:pt>
                <c:pt idx="17">
                  <c:v>MOB18</c:v>
                </c:pt>
                <c:pt idx="18">
                  <c:v>MOB19</c:v>
                </c:pt>
                <c:pt idx="19">
                  <c:v>MOB20</c:v>
                </c:pt>
                <c:pt idx="20">
                  <c:v>MOB21</c:v>
                </c:pt>
                <c:pt idx="21">
                  <c:v>MOB22</c:v>
                </c:pt>
                <c:pt idx="22">
                  <c:v>MOB23</c:v>
                </c:pt>
                <c:pt idx="23">
                  <c:v>MOB24</c:v>
                </c:pt>
                <c:pt idx="24">
                  <c:v>MOB25</c:v>
                </c:pt>
                <c:pt idx="25">
                  <c:v>MOB26</c:v>
                </c:pt>
                <c:pt idx="26">
                  <c:v>MOB27</c:v>
                </c:pt>
                <c:pt idx="27">
                  <c:v>MOB28</c:v>
                </c:pt>
                <c:pt idx="28">
                  <c:v>MOB29</c:v>
                </c:pt>
                <c:pt idx="29">
                  <c:v>MOB30</c:v>
                </c:pt>
                <c:pt idx="30">
                  <c:v>MOB31</c:v>
                </c:pt>
                <c:pt idx="31">
                  <c:v>MOB32</c:v>
                </c:pt>
              </c:strCache>
            </c:strRef>
          </c:cat>
          <c:val>
            <c:numRef>
              <c:f>'Shi_Vintage M3+'!$C$34:$AH$34</c:f>
              <c:numCache>
                <c:formatCode>General</c:formatCode>
                <c:ptCount val="32"/>
              </c:numCache>
            </c:numRef>
          </c:val>
          <c:smooth val="0"/>
          <c:extLst>
            <c:ext xmlns:c16="http://schemas.microsoft.com/office/drawing/2014/chart" uri="{C3380CC4-5D6E-409C-BE32-E72D297353CC}">
              <c16:uniqueId val="{0000001E-8AD0-45EF-9A1D-ED6A68592682}"/>
            </c:ext>
          </c:extLst>
        </c:ser>
        <c:dLbls>
          <c:showLegendKey val="0"/>
          <c:showVal val="0"/>
          <c:showCatName val="0"/>
          <c:showSerName val="0"/>
          <c:showPercent val="0"/>
          <c:showBubbleSize val="0"/>
        </c:dLbls>
        <c:smooth val="0"/>
        <c:axId val="203639129"/>
        <c:axId val="847739814"/>
      </c:lineChart>
      <c:catAx>
        <c:axId val="203639129"/>
        <c:scaling>
          <c:orientation val="minMax"/>
        </c:scaling>
        <c:delete val="0"/>
        <c:axPos val="b"/>
        <c:title>
          <c:tx>
            <c:rich>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r>
                  <a:rPr lang="en-US" sz="900" dirty="0"/>
                  <a:t>Month</a:t>
                </a:r>
                <a:r>
                  <a:rPr lang="en-US" sz="900" baseline="0" dirty="0"/>
                  <a:t> On Book</a:t>
                </a:r>
                <a:endParaRPr lang="en-US" sz="900" dirty="0"/>
              </a:p>
            </c:rich>
          </c:tx>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th-TH"/>
            </a:p>
          </c:txPr>
        </c:title>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400" b="0" i="0" u="none" strike="noStrike" kern="1200" baseline="0">
                <a:solidFill>
                  <a:schemeClr val="tx1">
                    <a:lumMod val="65000"/>
                    <a:lumOff val="35000"/>
                  </a:schemeClr>
                </a:solidFill>
                <a:latin typeface="+mn-lt"/>
                <a:ea typeface="+mn-ea"/>
                <a:cs typeface="+mn-cs"/>
              </a:defRPr>
            </a:pPr>
            <a:endParaRPr lang="th-TH"/>
          </a:p>
        </c:txPr>
        <c:crossAx val="847739814"/>
        <c:crosses val="autoZero"/>
        <c:auto val="1"/>
        <c:lblAlgn val="ctr"/>
        <c:lblOffset val="100"/>
        <c:noMultiLvlLbl val="0"/>
      </c:catAx>
      <c:valAx>
        <c:axId val="847739814"/>
        <c:scaling>
          <c:orientation val="minMax"/>
        </c:scaling>
        <c:delete val="0"/>
        <c:axPos val="l"/>
        <c:majorGridlines>
          <c:spPr>
            <a:ln w="34925" cap="flat" cmpd="sng" algn="ctr">
              <a:solidFill>
                <a:schemeClr val="tx1">
                  <a:lumMod val="15000"/>
                  <a:lumOff val="85000"/>
                </a:schemeClr>
              </a:solidFill>
              <a:prstDash val="sysDot"/>
              <a:round/>
            </a:ln>
            <a:effectLst/>
          </c:spPr>
        </c:majorGridlines>
        <c:title>
          <c:tx>
            <c:rich>
              <a:bodyPr rot="-54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r>
                  <a:rPr lang="en-US" sz="900"/>
                  <a:t>Cumulative</a:t>
                </a:r>
                <a:r>
                  <a:rPr lang="en-US" sz="900" baseline="0"/>
                  <a:t> Loss Rate</a:t>
                </a:r>
                <a:endParaRPr lang="en-US" sz="900"/>
              </a:p>
            </c:rich>
          </c:tx>
          <c:overlay val="0"/>
          <c:spPr>
            <a:noFill/>
            <a:ln>
              <a:noFill/>
            </a:ln>
            <a:effectLst/>
          </c:spPr>
          <c:txPr>
            <a:bodyPr rot="-54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th-TH"/>
            </a:p>
          </c:txPr>
        </c:title>
        <c:numFmt formatCode="0%" sourceLinked="0"/>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th-TH"/>
          </a:p>
        </c:txPr>
        <c:crossAx val="203639129"/>
        <c:crosses val="autoZero"/>
        <c:crossBetween val="between"/>
        <c:majorUnit val="1.0000000000000002E-2"/>
      </c:valAx>
      <c:spPr>
        <a:noFill/>
        <a:ln>
          <a:noFill/>
        </a:ln>
        <a:effectLst/>
      </c:spPr>
    </c:plotArea>
    <c:plotVisOnly val="1"/>
    <c:dispBlanksAs val="gap"/>
    <c:showDLblsOverMax val="0"/>
  </c:chart>
  <c:spPr>
    <a:noFill/>
    <a:ln>
      <a:noFill/>
    </a:ln>
    <a:effectLst/>
  </c:spPr>
  <c:txPr>
    <a:bodyPr/>
    <a:lstStyle/>
    <a:p>
      <a:pPr>
        <a:defRPr lang="zh-CN"/>
      </a:pPr>
      <a:endParaRPr lang="th-TH"/>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areaChart>
        <c:grouping val="standard"/>
        <c:varyColors val="0"/>
        <c:ser>
          <c:idx val="13"/>
          <c:order val="0"/>
          <c:tx>
            <c:strRef>
              <c:f>Forecast!$E$2</c:f>
              <c:strCache>
                <c:ptCount val="1"/>
                <c:pt idx="0">
                  <c:v>Upper CF Bound</c:v>
                </c:pt>
              </c:strCache>
            </c:strRef>
          </c:tx>
          <c:spPr>
            <a:solidFill>
              <a:srgbClr val="8EBAE2"/>
            </a:solidFill>
            <a:ln>
              <a:noFill/>
              <a:prstDash val="dash"/>
            </a:ln>
            <a:effectLst/>
          </c:spPr>
          <c:val>
            <c:numRef>
              <c:f>Forecast!$E$4:$E$55</c:f>
              <c:numCache>
                <c:formatCode>General</c:formatCode>
                <c:ptCount val="52"/>
                <c:pt idx="32" formatCode="0">
                  <c:v>5219491289.3799992</c:v>
                </c:pt>
                <c:pt idx="33" formatCode="0">
                  <c:v>5657485559.0884466</c:v>
                </c:pt>
                <c:pt idx="34" formatCode="0">
                  <c:v>5946054099.2889547</c:v>
                </c:pt>
                <c:pt idx="35" formatCode="0">
                  <c:v>6206853489.4005022</c:v>
                </c:pt>
                <c:pt idx="36" formatCode="0">
                  <c:v>6449973025.0242872</c:v>
                </c:pt>
                <c:pt idx="37" formatCode="0">
                  <c:v>6702689765.3549728</c:v>
                </c:pt>
                <c:pt idx="38" formatCode="0">
                  <c:v>6935132704.0292301</c:v>
                </c:pt>
                <c:pt idx="39" formatCode="0">
                  <c:v>7179422877.0371237</c:v>
                </c:pt>
                <c:pt idx="40" formatCode="0">
                  <c:v>7413220712.8335562</c:v>
                </c:pt>
                <c:pt idx="41" formatCode="0">
                  <c:v>7622404492.861331</c:v>
                </c:pt>
                <c:pt idx="42" formatCode="0">
                  <c:v>7874271295.7725172</c:v>
                </c:pt>
                <c:pt idx="43" formatCode="0">
                  <c:v>8094846752.8571253</c:v>
                </c:pt>
                <c:pt idx="44" formatCode="0">
                  <c:v>8328640603.6282587</c:v>
                </c:pt>
                <c:pt idx="45" formatCode="0">
                  <c:v>8546601115.8480682</c:v>
                </c:pt>
                <c:pt idx="46" formatCode="0">
                  <c:v>8777934323.4887714</c:v>
                </c:pt>
                <c:pt idx="47" formatCode="0">
                  <c:v>9001021437.3402328</c:v>
                </c:pt>
                <c:pt idx="48" formatCode="0">
                  <c:v>9216053468.6618996</c:v>
                </c:pt>
                <c:pt idx="49" formatCode="0">
                  <c:v>9444573368.7368584</c:v>
                </c:pt>
                <c:pt idx="50" formatCode="0">
                  <c:v>9658088496.2365265</c:v>
                </c:pt>
                <c:pt idx="51" formatCode="0">
                  <c:v>9885128437.3127823</c:v>
                </c:pt>
              </c:numCache>
            </c:numRef>
          </c:val>
          <c:extLst>
            <c:ext xmlns:c16="http://schemas.microsoft.com/office/drawing/2014/chart" uri="{C3380CC4-5D6E-409C-BE32-E72D297353CC}">
              <c16:uniqueId val="{00000000-AA78-4360-8F1A-FD9FCCFA9BDF}"/>
            </c:ext>
          </c:extLst>
        </c:ser>
        <c:ser>
          <c:idx val="4"/>
          <c:order val="4"/>
          <c:tx>
            <c:strRef>
              <c:f>Forecast!$B$3</c:f>
              <c:strCache>
                <c:ptCount val="1"/>
                <c:pt idx="0">
                  <c:v>Disbursement (Accumulate)</c:v>
                </c:pt>
              </c:strCache>
            </c:strRef>
          </c:tx>
          <c:spPr>
            <a:solidFill>
              <a:srgbClr val="DEEBF7"/>
            </a:solidFill>
            <a:ln>
              <a:noFill/>
            </a:ln>
            <a:effectLst/>
          </c:spPr>
          <c:val>
            <c:numRef>
              <c:f>Forecast!$B$4:$B$36</c:f>
              <c:numCache>
                <c:formatCode>0.00</c:formatCode>
                <c:ptCount val="33"/>
                <c:pt idx="0">
                  <c:v>48639860.259999998</c:v>
                </c:pt>
                <c:pt idx="1">
                  <c:v>49785940.259999998</c:v>
                </c:pt>
                <c:pt idx="2">
                  <c:v>68831583.25999999</c:v>
                </c:pt>
                <c:pt idx="3">
                  <c:v>95794649.25999999</c:v>
                </c:pt>
                <c:pt idx="4">
                  <c:v>117222023.25999999</c:v>
                </c:pt>
                <c:pt idx="5">
                  <c:v>128006754.25999999</c:v>
                </c:pt>
                <c:pt idx="6">
                  <c:v>213017602.25999999</c:v>
                </c:pt>
                <c:pt idx="7">
                  <c:v>273824222.25999999</c:v>
                </c:pt>
                <c:pt idx="8">
                  <c:v>324859991.25999999</c:v>
                </c:pt>
                <c:pt idx="9">
                  <c:v>420669184.25999999</c:v>
                </c:pt>
                <c:pt idx="10">
                  <c:v>598978757.25999999</c:v>
                </c:pt>
                <c:pt idx="11">
                  <c:v>710096603.25999999</c:v>
                </c:pt>
                <c:pt idx="12">
                  <c:v>844061320.65999997</c:v>
                </c:pt>
                <c:pt idx="13">
                  <c:v>987030239.65999997</c:v>
                </c:pt>
                <c:pt idx="14">
                  <c:v>1183399022.1599998</c:v>
                </c:pt>
                <c:pt idx="15">
                  <c:v>1512792735.0999999</c:v>
                </c:pt>
                <c:pt idx="16">
                  <c:v>1805859476.5</c:v>
                </c:pt>
                <c:pt idx="17">
                  <c:v>2111993022.78</c:v>
                </c:pt>
                <c:pt idx="18">
                  <c:v>2507010536.7799997</c:v>
                </c:pt>
                <c:pt idx="19">
                  <c:v>2793511620.0799999</c:v>
                </c:pt>
                <c:pt idx="20">
                  <c:v>3061889360.0799999</c:v>
                </c:pt>
                <c:pt idx="21">
                  <c:v>3383177135.5799999</c:v>
                </c:pt>
                <c:pt idx="22">
                  <c:v>3739748020.5799999</c:v>
                </c:pt>
                <c:pt idx="23">
                  <c:v>3963041272.5799999</c:v>
                </c:pt>
                <c:pt idx="24">
                  <c:v>4183654326.98</c:v>
                </c:pt>
                <c:pt idx="25">
                  <c:v>4409862062.9799995</c:v>
                </c:pt>
                <c:pt idx="26">
                  <c:v>4625921719.9799995</c:v>
                </c:pt>
                <c:pt idx="27">
                  <c:v>4673839147.9799995</c:v>
                </c:pt>
                <c:pt idx="28">
                  <c:v>4792244031.9799995</c:v>
                </c:pt>
                <c:pt idx="29">
                  <c:v>4886772662.9799995</c:v>
                </c:pt>
                <c:pt idx="30">
                  <c:v>5010786956.3799992</c:v>
                </c:pt>
                <c:pt idx="31">
                  <c:v>5115759120.3799992</c:v>
                </c:pt>
                <c:pt idx="32">
                  <c:v>5219491289.3799992</c:v>
                </c:pt>
              </c:numCache>
            </c:numRef>
          </c:val>
          <c:extLst>
            <c:ext xmlns:c16="http://schemas.microsoft.com/office/drawing/2014/chart" uri="{C3380CC4-5D6E-409C-BE32-E72D297353CC}">
              <c16:uniqueId val="{00000001-AA78-4360-8F1A-FD9FCCFA9BDF}"/>
            </c:ext>
          </c:extLst>
        </c:ser>
        <c:ser>
          <c:idx val="11"/>
          <c:order val="11"/>
          <c:tx>
            <c:strRef>
              <c:f>Forecast!$C$2</c:f>
              <c:strCache>
                <c:ptCount val="1"/>
                <c:pt idx="0">
                  <c:v>Forecast</c:v>
                </c:pt>
              </c:strCache>
            </c:strRef>
          </c:tx>
          <c:spPr>
            <a:solidFill>
              <a:srgbClr val="AACAE8"/>
            </a:solidFill>
            <a:ln>
              <a:noFill/>
              <a:prstDash val="dash"/>
            </a:ln>
            <a:effectLst/>
          </c:spPr>
          <c:val>
            <c:numRef>
              <c:f>Forecast!$C$4:$C$55</c:f>
              <c:numCache>
                <c:formatCode>General</c:formatCode>
                <c:ptCount val="52"/>
                <c:pt idx="32" formatCode="0">
                  <c:v>5219491289.3799992</c:v>
                </c:pt>
                <c:pt idx="33" formatCode="0">
                  <c:v>5416960855.6579285</c:v>
                </c:pt>
                <c:pt idx="34" formatCode="0">
                  <c:v>5616948588.2017097</c:v>
                </c:pt>
                <c:pt idx="35" formatCode="0">
                  <c:v>5810686704.1034985</c:v>
                </c:pt>
                <c:pt idx="36" formatCode="0">
                  <c:v>5998175203.3632936</c:v>
                </c:pt>
                <c:pt idx="37" formatCode="0">
                  <c:v>6198162935.9070759</c:v>
                </c:pt>
                <c:pt idx="38" formatCode="0">
                  <c:v>6385651435.1668711</c:v>
                </c:pt>
                <c:pt idx="39" formatCode="0">
                  <c:v>6585639167.7106524</c:v>
                </c:pt>
                <c:pt idx="40" formatCode="0">
                  <c:v>6779377283.6124411</c:v>
                </c:pt>
                <c:pt idx="41" formatCode="0">
                  <c:v>6954366549.5882502</c:v>
                </c:pt>
                <c:pt idx="42" formatCode="0">
                  <c:v>7166853515.4160175</c:v>
                </c:pt>
                <c:pt idx="43" formatCode="0">
                  <c:v>7354342014.6758137</c:v>
                </c:pt>
                <c:pt idx="44" formatCode="0">
                  <c:v>7554329747.219595</c:v>
                </c:pt>
                <c:pt idx="45" formatCode="0">
                  <c:v>7741818246.4793911</c:v>
                </c:pt>
                <c:pt idx="46" formatCode="0">
                  <c:v>7941805979.0231724</c:v>
                </c:pt>
                <c:pt idx="47" formatCode="0">
                  <c:v>8135544094.9249601</c:v>
                </c:pt>
                <c:pt idx="48" formatCode="0">
                  <c:v>8323032594.1847563</c:v>
                </c:pt>
                <c:pt idx="49" formatCode="0">
                  <c:v>8523020326.7285376</c:v>
                </c:pt>
                <c:pt idx="50" formatCode="0">
                  <c:v>8710508825.9883327</c:v>
                </c:pt>
                <c:pt idx="51" formatCode="0">
                  <c:v>8910496558.532114</c:v>
                </c:pt>
              </c:numCache>
            </c:numRef>
          </c:val>
          <c:extLst>
            <c:ext xmlns:c16="http://schemas.microsoft.com/office/drawing/2014/chart" uri="{C3380CC4-5D6E-409C-BE32-E72D297353CC}">
              <c16:uniqueId val="{00000002-AA78-4360-8F1A-FD9FCCFA9BDF}"/>
            </c:ext>
          </c:extLst>
        </c:ser>
        <c:ser>
          <c:idx val="12"/>
          <c:order val="12"/>
          <c:tx>
            <c:strRef>
              <c:f>Forecast!$D$2</c:f>
              <c:strCache>
                <c:ptCount val="1"/>
                <c:pt idx="0">
                  <c:v>Lower CF Bound</c:v>
                </c:pt>
              </c:strCache>
            </c:strRef>
          </c:tx>
          <c:spPr>
            <a:solidFill>
              <a:srgbClr val="DEEBF7"/>
            </a:solidFill>
            <a:ln>
              <a:noFill/>
            </a:ln>
            <a:effectLst/>
          </c:spPr>
          <c:val>
            <c:numRef>
              <c:f>Forecast!$D$4:$D$55</c:f>
              <c:numCache>
                <c:formatCode>General</c:formatCode>
                <c:ptCount val="52"/>
                <c:pt idx="32" formatCode="0">
                  <c:v>5219491289.3799992</c:v>
                </c:pt>
                <c:pt idx="33" formatCode="0">
                  <c:v>5176436152.2274103</c:v>
                </c:pt>
                <c:pt idx="34" formatCode="0">
                  <c:v>5287843077.1144648</c:v>
                </c:pt>
                <c:pt idx="35" formatCode="0">
                  <c:v>5414519918.8064947</c:v>
                </c:pt>
                <c:pt idx="36" formatCode="0">
                  <c:v>5546377381.7023001</c:v>
                </c:pt>
                <c:pt idx="37" formatCode="0">
                  <c:v>5693636106.4591789</c:v>
                </c:pt>
                <c:pt idx="38" formatCode="0">
                  <c:v>5836170166.304512</c:v>
                </c:pt>
                <c:pt idx="39" formatCode="0">
                  <c:v>5991855458.384181</c:v>
                </c:pt>
                <c:pt idx="40" formatCode="0">
                  <c:v>6145533854.391326</c:v>
                </c:pt>
                <c:pt idx="41" formatCode="0">
                  <c:v>6286328606.3151693</c:v>
                </c:pt>
                <c:pt idx="42" formatCode="0">
                  <c:v>6459435735.0595179</c:v>
                </c:pt>
                <c:pt idx="43" formatCode="0">
                  <c:v>6613837276.4945021</c:v>
                </c:pt>
                <c:pt idx="44" formatCode="0">
                  <c:v>6780018890.8109312</c:v>
                </c:pt>
                <c:pt idx="45" formatCode="0">
                  <c:v>6937035377.110714</c:v>
                </c:pt>
                <c:pt idx="46" formatCode="0">
                  <c:v>7105677634.5575724</c:v>
                </c:pt>
                <c:pt idx="47" formatCode="0">
                  <c:v>7270066752.5096874</c:v>
                </c:pt>
                <c:pt idx="48" formatCode="0">
                  <c:v>7430011719.707612</c:v>
                </c:pt>
                <c:pt idx="49" formatCode="0">
                  <c:v>7601467284.7202168</c:v>
                </c:pt>
                <c:pt idx="50" formatCode="0">
                  <c:v>7762929155.740139</c:v>
                </c:pt>
                <c:pt idx="51" formatCode="0">
                  <c:v>7935864679.7514458</c:v>
                </c:pt>
              </c:numCache>
            </c:numRef>
          </c:val>
          <c:extLst>
            <c:ext xmlns:c16="http://schemas.microsoft.com/office/drawing/2014/chart" uri="{C3380CC4-5D6E-409C-BE32-E72D297353CC}">
              <c16:uniqueId val="{00000003-AA78-4360-8F1A-FD9FCCFA9BDF}"/>
            </c:ext>
          </c:extLst>
        </c:ser>
        <c:dLbls>
          <c:showLegendKey val="0"/>
          <c:showVal val="0"/>
          <c:showCatName val="0"/>
          <c:showSerName val="0"/>
          <c:showPercent val="0"/>
          <c:showBubbleSize val="0"/>
        </c:dLbls>
        <c:axId val="600588832"/>
        <c:axId val="600588176"/>
      </c:areaChart>
      <c:lineChart>
        <c:grouping val="standard"/>
        <c:varyColors val="0"/>
        <c:ser>
          <c:idx val="1"/>
          <c:order val="1"/>
          <c:tx>
            <c:strRef>
              <c:f>Forecast!$J$2</c:f>
              <c:strCache>
                <c:ptCount val="1"/>
                <c:pt idx="0">
                  <c:v>Forecast</c:v>
                </c:pt>
              </c:strCache>
            </c:strRef>
          </c:tx>
          <c:spPr>
            <a:ln w="28575" cap="rnd">
              <a:solidFill>
                <a:srgbClr val="FFDC6D"/>
              </a:solidFill>
              <a:round/>
            </a:ln>
            <a:effectLst/>
          </c:spPr>
          <c:marker>
            <c:symbol val="none"/>
          </c:marker>
          <c:cat>
            <c:numRef>
              <c:f>Forecast!$A$4:$A$55</c:f>
              <c:numCache>
                <c:formatCode>[$-409]mmm\-yy;@</c:formatCode>
                <c:ptCount val="52"/>
                <c:pt idx="0">
                  <c:v>43008</c:v>
                </c:pt>
                <c:pt idx="1">
                  <c:v>43039</c:v>
                </c:pt>
                <c:pt idx="2">
                  <c:v>43069</c:v>
                </c:pt>
                <c:pt idx="3">
                  <c:v>43100</c:v>
                </c:pt>
                <c:pt idx="4">
                  <c:v>43131</c:v>
                </c:pt>
                <c:pt idx="5">
                  <c:v>43159</c:v>
                </c:pt>
                <c:pt idx="6">
                  <c:v>43190</c:v>
                </c:pt>
                <c:pt idx="7">
                  <c:v>43220</c:v>
                </c:pt>
                <c:pt idx="8">
                  <c:v>43251</c:v>
                </c:pt>
                <c:pt idx="9">
                  <c:v>43281</c:v>
                </c:pt>
                <c:pt idx="10">
                  <c:v>43312</c:v>
                </c:pt>
                <c:pt idx="11">
                  <c:v>43343</c:v>
                </c:pt>
                <c:pt idx="12">
                  <c:v>43373</c:v>
                </c:pt>
                <c:pt idx="13">
                  <c:v>43404</c:v>
                </c:pt>
                <c:pt idx="14">
                  <c:v>43434</c:v>
                </c:pt>
                <c:pt idx="15">
                  <c:v>43465</c:v>
                </c:pt>
                <c:pt idx="16">
                  <c:v>43496</c:v>
                </c:pt>
                <c:pt idx="17">
                  <c:v>43524</c:v>
                </c:pt>
                <c:pt idx="18">
                  <c:v>43555</c:v>
                </c:pt>
                <c:pt idx="19">
                  <c:v>43585</c:v>
                </c:pt>
                <c:pt idx="20">
                  <c:v>43616</c:v>
                </c:pt>
                <c:pt idx="21">
                  <c:v>43646</c:v>
                </c:pt>
                <c:pt idx="22">
                  <c:v>43677</c:v>
                </c:pt>
                <c:pt idx="23">
                  <c:v>43708</c:v>
                </c:pt>
                <c:pt idx="24">
                  <c:v>43738</c:v>
                </c:pt>
                <c:pt idx="25">
                  <c:v>43769</c:v>
                </c:pt>
                <c:pt idx="26">
                  <c:v>43799</c:v>
                </c:pt>
                <c:pt idx="27">
                  <c:v>43830</c:v>
                </c:pt>
                <c:pt idx="28">
                  <c:v>43861</c:v>
                </c:pt>
                <c:pt idx="29">
                  <c:v>43890</c:v>
                </c:pt>
                <c:pt idx="30">
                  <c:v>43921</c:v>
                </c:pt>
                <c:pt idx="31">
                  <c:v>43951</c:v>
                </c:pt>
                <c:pt idx="32">
                  <c:v>43982</c:v>
                </c:pt>
                <c:pt idx="33">
                  <c:v>44012</c:v>
                </c:pt>
                <c:pt idx="34">
                  <c:v>44043</c:v>
                </c:pt>
                <c:pt idx="35">
                  <c:v>44074</c:v>
                </c:pt>
                <c:pt idx="36">
                  <c:v>44104</c:v>
                </c:pt>
                <c:pt idx="37">
                  <c:v>44135</c:v>
                </c:pt>
                <c:pt idx="38">
                  <c:v>44165</c:v>
                </c:pt>
                <c:pt idx="39">
                  <c:v>44196</c:v>
                </c:pt>
                <c:pt idx="40">
                  <c:v>44227</c:v>
                </c:pt>
                <c:pt idx="41">
                  <c:v>44255</c:v>
                </c:pt>
                <c:pt idx="42">
                  <c:v>44286</c:v>
                </c:pt>
                <c:pt idx="43">
                  <c:v>44316</c:v>
                </c:pt>
                <c:pt idx="44">
                  <c:v>44347</c:v>
                </c:pt>
                <c:pt idx="45">
                  <c:v>44377</c:v>
                </c:pt>
                <c:pt idx="46">
                  <c:v>44408</c:v>
                </c:pt>
                <c:pt idx="47">
                  <c:v>44439</c:v>
                </c:pt>
                <c:pt idx="48">
                  <c:v>44469</c:v>
                </c:pt>
                <c:pt idx="49">
                  <c:v>44500</c:v>
                </c:pt>
                <c:pt idx="50">
                  <c:v>44530</c:v>
                </c:pt>
                <c:pt idx="51">
                  <c:v>44561</c:v>
                </c:pt>
              </c:numCache>
            </c:numRef>
          </c:cat>
          <c:val>
            <c:numRef>
              <c:f>Forecast!$J$4:$J$55</c:f>
              <c:numCache>
                <c:formatCode>General</c:formatCode>
                <c:ptCount val="52"/>
                <c:pt idx="32" formatCode="0">
                  <c:v>8.9976754411977503E-3</c:v>
                </c:pt>
                <c:pt idx="33" formatCode="0">
                  <c:v>9.7138599522244816E-3</c:v>
                </c:pt>
                <c:pt idx="34" formatCode="0">
                  <c:v>1.0493381811041955E-2</c:v>
                </c:pt>
                <c:pt idx="35" formatCode="0">
                  <c:v>1.1248543611771385E-2</c:v>
                </c:pt>
                <c:pt idx="36" formatCode="0">
                  <c:v>1.1979345354412767E-2</c:v>
                </c:pt>
                <c:pt idx="37" formatCode="0">
                  <c:v>1.2758867213230243E-2</c:v>
                </c:pt>
                <c:pt idx="38" formatCode="0">
                  <c:v>1.3489668955871625E-2</c:v>
                </c:pt>
                <c:pt idx="39" formatCode="0">
                  <c:v>1.42691908146891E-2</c:v>
                </c:pt>
                <c:pt idx="40" formatCode="0">
                  <c:v>1.502435261541853E-2</c:v>
                </c:pt>
                <c:pt idx="41" formatCode="0">
                  <c:v>1.570643424188382E-2</c:v>
                </c:pt>
                <c:pt idx="42" formatCode="0">
                  <c:v>1.6534676216877386E-2</c:v>
                </c:pt>
                <c:pt idx="43" formatCode="0">
                  <c:v>1.7265477959518768E-2</c:v>
                </c:pt>
                <c:pt idx="44" formatCode="0">
                  <c:v>1.8044999818336245E-2</c:v>
                </c:pt>
                <c:pt idx="45" formatCode="0">
                  <c:v>1.8775801560977627E-2</c:v>
                </c:pt>
                <c:pt idx="46" formatCode="0">
                  <c:v>1.9555323419795101E-2</c:v>
                </c:pt>
                <c:pt idx="47" formatCode="0">
                  <c:v>2.0310485220524532E-2</c:v>
                </c:pt>
                <c:pt idx="48" formatCode="0">
                  <c:v>2.1041286963165914E-2</c:v>
                </c:pt>
                <c:pt idx="49" formatCode="0">
                  <c:v>2.1820808821983388E-2</c:v>
                </c:pt>
                <c:pt idx="50" formatCode="0">
                  <c:v>2.2551610564624774E-2</c:v>
                </c:pt>
                <c:pt idx="51" formatCode="0">
                  <c:v>2.3331132423442247E-2</c:v>
                </c:pt>
              </c:numCache>
            </c:numRef>
          </c:val>
          <c:smooth val="0"/>
          <c:extLst>
            <c:ext xmlns:c16="http://schemas.microsoft.com/office/drawing/2014/chart" uri="{C3380CC4-5D6E-409C-BE32-E72D297353CC}">
              <c16:uniqueId val="{00000005-AA78-4360-8F1A-FD9FCCFA9BDF}"/>
            </c:ext>
          </c:extLst>
        </c:ser>
        <c:ser>
          <c:idx val="2"/>
          <c:order val="2"/>
          <c:tx>
            <c:strRef>
              <c:f>Forecast!$K$2</c:f>
              <c:strCache>
                <c:ptCount val="1"/>
                <c:pt idx="0">
                  <c:v>Lower CF Bound</c:v>
                </c:pt>
              </c:strCache>
            </c:strRef>
          </c:tx>
          <c:spPr>
            <a:ln w="28575" cap="rnd">
              <a:solidFill>
                <a:schemeClr val="accent4">
                  <a:lumMod val="40000"/>
                  <a:lumOff val="60000"/>
                </a:schemeClr>
              </a:solidFill>
              <a:prstDash val="dash"/>
              <a:round/>
            </a:ln>
            <a:effectLst/>
          </c:spPr>
          <c:marker>
            <c:symbol val="none"/>
          </c:marker>
          <c:cat>
            <c:numRef>
              <c:f>Forecast!$A$4:$A$55</c:f>
              <c:numCache>
                <c:formatCode>[$-409]mmm\-yy;@</c:formatCode>
                <c:ptCount val="52"/>
                <c:pt idx="0">
                  <c:v>43008</c:v>
                </c:pt>
                <c:pt idx="1">
                  <c:v>43039</c:v>
                </c:pt>
                <c:pt idx="2">
                  <c:v>43069</c:v>
                </c:pt>
                <c:pt idx="3">
                  <c:v>43100</c:v>
                </c:pt>
                <c:pt idx="4">
                  <c:v>43131</c:v>
                </c:pt>
                <c:pt idx="5">
                  <c:v>43159</c:v>
                </c:pt>
                <c:pt idx="6">
                  <c:v>43190</c:v>
                </c:pt>
                <c:pt idx="7">
                  <c:v>43220</c:v>
                </c:pt>
                <c:pt idx="8">
                  <c:v>43251</c:v>
                </c:pt>
                <c:pt idx="9">
                  <c:v>43281</c:v>
                </c:pt>
                <c:pt idx="10">
                  <c:v>43312</c:v>
                </c:pt>
                <c:pt idx="11">
                  <c:v>43343</c:v>
                </c:pt>
                <c:pt idx="12">
                  <c:v>43373</c:v>
                </c:pt>
                <c:pt idx="13">
                  <c:v>43404</c:v>
                </c:pt>
                <c:pt idx="14">
                  <c:v>43434</c:v>
                </c:pt>
                <c:pt idx="15">
                  <c:v>43465</c:v>
                </c:pt>
                <c:pt idx="16">
                  <c:v>43496</c:v>
                </c:pt>
                <c:pt idx="17">
                  <c:v>43524</c:v>
                </c:pt>
                <c:pt idx="18">
                  <c:v>43555</c:v>
                </c:pt>
                <c:pt idx="19">
                  <c:v>43585</c:v>
                </c:pt>
                <c:pt idx="20">
                  <c:v>43616</c:v>
                </c:pt>
                <c:pt idx="21">
                  <c:v>43646</c:v>
                </c:pt>
                <c:pt idx="22">
                  <c:v>43677</c:v>
                </c:pt>
                <c:pt idx="23">
                  <c:v>43708</c:v>
                </c:pt>
                <c:pt idx="24">
                  <c:v>43738</c:v>
                </c:pt>
                <c:pt idx="25">
                  <c:v>43769</c:v>
                </c:pt>
                <c:pt idx="26">
                  <c:v>43799</c:v>
                </c:pt>
                <c:pt idx="27">
                  <c:v>43830</c:v>
                </c:pt>
                <c:pt idx="28">
                  <c:v>43861</c:v>
                </c:pt>
                <c:pt idx="29">
                  <c:v>43890</c:v>
                </c:pt>
                <c:pt idx="30">
                  <c:v>43921</c:v>
                </c:pt>
                <c:pt idx="31">
                  <c:v>43951</c:v>
                </c:pt>
                <c:pt idx="32">
                  <c:v>43982</c:v>
                </c:pt>
                <c:pt idx="33">
                  <c:v>44012</c:v>
                </c:pt>
                <c:pt idx="34">
                  <c:v>44043</c:v>
                </c:pt>
                <c:pt idx="35">
                  <c:v>44074</c:v>
                </c:pt>
                <c:pt idx="36">
                  <c:v>44104</c:v>
                </c:pt>
                <c:pt idx="37">
                  <c:v>44135</c:v>
                </c:pt>
                <c:pt idx="38">
                  <c:v>44165</c:v>
                </c:pt>
                <c:pt idx="39">
                  <c:v>44196</c:v>
                </c:pt>
                <c:pt idx="40">
                  <c:v>44227</c:v>
                </c:pt>
                <c:pt idx="41">
                  <c:v>44255</c:v>
                </c:pt>
                <c:pt idx="42">
                  <c:v>44286</c:v>
                </c:pt>
                <c:pt idx="43">
                  <c:v>44316</c:v>
                </c:pt>
                <c:pt idx="44">
                  <c:v>44347</c:v>
                </c:pt>
                <c:pt idx="45">
                  <c:v>44377</c:v>
                </c:pt>
                <c:pt idx="46">
                  <c:v>44408</c:v>
                </c:pt>
                <c:pt idx="47">
                  <c:v>44439</c:v>
                </c:pt>
                <c:pt idx="48">
                  <c:v>44469</c:v>
                </c:pt>
                <c:pt idx="49">
                  <c:v>44500</c:v>
                </c:pt>
                <c:pt idx="50">
                  <c:v>44530</c:v>
                </c:pt>
                <c:pt idx="51">
                  <c:v>44561</c:v>
                </c:pt>
              </c:numCache>
            </c:numRef>
          </c:cat>
          <c:val>
            <c:numRef>
              <c:f>Forecast!$K$4:$K$55</c:f>
              <c:numCache>
                <c:formatCode>General</c:formatCode>
                <c:ptCount val="52"/>
                <c:pt idx="32" formatCode="0">
                  <c:v>8.9976754411977503E-3</c:v>
                </c:pt>
                <c:pt idx="33" formatCode="0">
                  <c:v>9.0792716109891827E-3</c:v>
                </c:pt>
                <c:pt idx="34" formatCode="0">
                  <c:v>9.7724508094831734E-3</c:v>
                </c:pt>
                <c:pt idx="35" formatCode="0">
                  <c:v>1.0381038254679663E-2</c:v>
                </c:pt>
                <c:pt idx="36" formatCode="0">
                  <c:v>1.0905634351601079E-2</c:v>
                </c:pt>
                <c:pt idx="37" formatCode="0">
                  <c:v>1.1412672489731195E-2</c:v>
                </c:pt>
                <c:pt idx="38" formatCode="0">
                  <c:v>1.1842765776548459E-2</c:v>
                </c:pt>
                <c:pt idx="39" formatCode="0">
                  <c:v>1.2267203484897318E-2</c:v>
                </c:pt>
                <c:pt idx="40" formatCode="0">
                  <c:v>1.2645103734612549E-2</c:v>
                </c:pt>
                <c:pt idx="41" formatCode="0">
                  <c:v>1.2958692049362851E-2</c:v>
                </c:pt>
                <c:pt idx="42" formatCode="0">
                  <c:v>1.3319928603745517E-2</c:v>
                </c:pt>
                <c:pt idx="43" formatCode="0">
                  <c:v>1.3610627692362418E-2</c:v>
                </c:pt>
                <c:pt idx="44" formatCode="0">
                  <c:v>1.3900554607167229E-2</c:v>
                </c:pt>
                <c:pt idx="45" formatCode="0">
                  <c:v>1.4149937639434786E-2</c:v>
                </c:pt>
                <c:pt idx="46" formatCode="0">
                  <c:v>1.4397891855509458E-2</c:v>
                </c:pt>
                <c:pt idx="47" formatCode="0">
                  <c:v>1.4617747969915329E-2</c:v>
                </c:pt>
                <c:pt idx="48" formatCode="0">
                  <c:v>1.4812140831128735E-2</c:v>
                </c:pt>
                <c:pt idx="49" formatCode="0">
                  <c:v>1.5003535644897655E-2</c:v>
                </c:pt>
                <c:pt idx="50" formatCode="0">
                  <c:v>1.5164565191958818E-2</c:v>
                </c:pt>
                <c:pt idx="51" formatCode="0">
                  <c:v>1.5321386569542586E-2</c:v>
                </c:pt>
              </c:numCache>
            </c:numRef>
          </c:val>
          <c:smooth val="0"/>
          <c:extLst>
            <c:ext xmlns:c16="http://schemas.microsoft.com/office/drawing/2014/chart" uri="{C3380CC4-5D6E-409C-BE32-E72D297353CC}">
              <c16:uniqueId val="{00000006-AA78-4360-8F1A-FD9FCCFA9BDF}"/>
            </c:ext>
          </c:extLst>
        </c:ser>
        <c:ser>
          <c:idx val="3"/>
          <c:order val="3"/>
          <c:tx>
            <c:strRef>
              <c:f>Forecast!$L$2</c:f>
              <c:strCache>
                <c:ptCount val="1"/>
                <c:pt idx="0">
                  <c:v>Upper CF Bound</c:v>
                </c:pt>
              </c:strCache>
            </c:strRef>
          </c:tx>
          <c:spPr>
            <a:ln w="28575" cap="rnd">
              <a:solidFill>
                <a:schemeClr val="accent4">
                  <a:lumMod val="40000"/>
                  <a:lumOff val="60000"/>
                </a:schemeClr>
              </a:solidFill>
              <a:prstDash val="dash"/>
              <a:round/>
            </a:ln>
            <a:effectLst/>
          </c:spPr>
          <c:marker>
            <c:symbol val="none"/>
          </c:marker>
          <c:cat>
            <c:numRef>
              <c:f>Forecast!$A$4:$A$55</c:f>
              <c:numCache>
                <c:formatCode>[$-409]mmm\-yy;@</c:formatCode>
                <c:ptCount val="52"/>
                <c:pt idx="0">
                  <c:v>43008</c:v>
                </c:pt>
                <c:pt idx="1">
                  <c:v>43039</c:v>
                </c:pt>
                <c:pt idx="2">
                  <c:v>43069</c:v>
                </c:pt>
                <c:pt idx="3">
                  <c:v>43100</c:v>
                </c:pt>
                <c:pt idx="4">
                  <c:v>43131</c:v>
                </c:pt>
                <c:pt idx="5">
                  <c:v>43159</c:v>
                </c:pt>
                <c:pt idx="6">
                  <c:v>43190</c:v>
                </c:pt>
                <c:pt idx="7">
                  <c:v>43220</c:v>
                </c:pt>
                <c:pt idx="8">
                  <c:v>43251</c:v>
                </c:pt>
                <c:pt idx="9">
                  <c:v>43281</c:v>
                </c:pt>
                <c:pt idx="10">
                  <c:v>43312</c:v>
                </c:pt>
                <c:pt idx="11">
                  <c:v>43343</c:v>
                </c:pt>
                <c:pt idx="12">
                  <c:v>43373</c:v>
                </c:pt>
                <c:pt idx="13">
                  <c:v>43404</c:v>
                </c:pt>
                <c:pt idx="14">
                  <c:v>43434</c:v>
                </c:pt>
                <c:pt idx="15">
                  <c:v>43465</c:v>
                </c:pt>
                <c:pt idx="16">
                  <c:v>43496</c:v>
                </c:pt>
                <c:pt idx="17">
                  <c:v>43524</c:v>
                </c:pt>
                <c:pt idx="18">
                  <c:v>43555</c:v>
                </c:pt>
                <c:pt idx="19">
                  <c:v>43585</c:v>
                </c:pt>
                <c:pt idx="20">
                  <c:v>43616</c:v>
                </c:pt>
                <c:pt idx="21">
                  <c:v>43646</c:v>
                </c:pt>
                <c:pt idx="22">
                  <c:v>43677</c:v>
                </c:pt>
                <c:pt idx="23">
                  <c:v>43708</c:v>
                </c:pt>
                <c:pt idx="24">
                  <c:v>43738</c:v>
                </c:pt>
                <c:pt idx="25">
                  <c:v>43769</c:v>
                </c:pt>
                <c:pt idx="26">
                  <c:v>43799</c:v>
                </c:pt>
                <c:pt idx="27">
                  <c:v>43830</c:v>
                </c:pt>
                <c:pt idx="28">
                  <c:v>43861</c:v>
                </c:pt>
                <c:pt idx="29">
                  <c:v>43890</c:v>
                </c:pt>
                <c:pt idx="30">
                  <c:v>43921</c:v>
                </c:pt>
                <c:pt idx="31">
                  <c:v>43951</c:v>
                </c:pt>
                <c:pt idx="32">
                  <c:v>43982</c:v>
                </c:pt>
                <c:pt idx="33">
                  <c:v>44012</c:v>
                </c:pt>
                <c:pt idx="34">
                  <c:v>44043</c:v>
                </c:pt>
                <c:pt idx="35">
                  <c:v>44074</c:v>
                </c:pt>
                <c:pt idx="36">
                  <c:v>44104</c:v>
                </c:pt>
                <c:pt idx="37">
                  <c:v>44135</c:v>
                </c:pt>
                <c:pt idx="38">
                  <c:v>44165</c:v>
                </c:pt>
                <c:pt idx="39">
                  <c:v>44196</c:v>
                </c:pt>
                <c:pt idx="40">
                  <c:v>44227</c:v>
                </c:pt>
                <c:pt idx="41">
                  <c:v>44255</c:v>
                </c:pt>
                <c:pt idx="42">
                  <c:v>44286</c:v>
                </c:pt>
                <c:pt idx="43">
                  <c:v>44316</c:v>
                </c:pt>
                <c:pt idx="44">
                  <c:v>44347</c:v>
                </c:pt>
                <c:pt idx="45">
                  <c:v>44377</c:v>
                </c:pt>
                <c:pt idx="46">
                  <c:v>44408</c:v>
                </c:pt>
                <c:pt idx="47">
                  <c:v>44439</c:v>
                </c:pt>
                <c:pt idx="48">
                  <c:v>44469</c:v>
                </c:pt>
                <c:pt idx="49">
                  <c:v>44500</c:v>
                </c:pt>
                <c:pt idx="50">
                  <c:v>44530</c:v>
                </c:pt>
                <c:pt idx="51">
                  <c:v>44561</c:v>
                </c:pt>
              </c:numCache>
            </c:numRef>
          </c:cat>
          <c:val>
            <c:numRef>
              <c:f>Forecast!$L$4:$L$55</c:f>
              <c:numCache>
                <c:formatCode>General</c:formatCode>
                <c:ptCount val="52"/>
                <c:pt idx="32" formatCode="0">
                  <c:v>8.9976754411977503E-3</c:v>
                </c:pt>
                <c:pt idx="33" formatCode="0">
                  <c:v>1.034844829345978E-2</c:v>
                </c:pt>
                <c:pt idx="34" formatCode="0">
                  <c:v>1.1214312812600737E-2</c:v>
                </c:pt>
                <c:pt idx="35" formatCode="0">
                  <c:v>1.2116048968863107E-2</c:v>
                </c:pt>
                <c:pt idx="36" formatCode="0">
                  <c:v>1.3053056357224455E-2</c:v>
                </c:pt>
                <c:pt idx="37" formatCode="0">
                  <c:v>1.410506193672929E-2</c:v>
                </c:pt>
                <c:pt idx="38" formatCode="0">
                  <c:v>1.513657213519479E-2</c:v>
                </c:pt>
                <c:pt idx="39" formatCode="0">
                  <c:v>1.6271178144480883E-2</c:v>
                </c:pt>
                <c:pt idx="40" formatCode="0">
                  <c:v>1.7403601496224511E-2</c:v>
                </c:pt>
                <c:pt idx="41" formatCode="0">
                  <c:v>1.8454176434404789E-2</c:v>
                </c:pt>
                <c:pt idx="42" formatCode="0">
                  <c:v>1.9749423830009254E-2</c:v>
                </c:pt>
                <c:pt idx="43" formatCode="0">
                  <c:v>2.0920328226675118E-2</c:v>
                </c:pt>
                <c:pt idx="44" formatCode="0">
                  <c:v>2.2189445029505261E-2</c:v>
                </c:pt>
                <c:pt idx="45" formatCode="0">
                  <c:v>2.340166548252047E-2</c:v>
                </c:pt>
                <c:pt idx="46" formatCode="0">
                  <c:v>2.4712754984080744E-2</c:v>
                </c:pt>
                <c:pt idx="47" formatCode="0">
                  <c:v>2.6003222471133736E-2</c:v>
                </c:pt>
                <c:pt idx="48" formatCode="0">
                  <c:v>2.7270433095203092E-2</c:v>
                </c:pt>
                <c:pt idx="49" formatCode="0">
                  <c:v>2.8638081999069122E-2</c:v>
                </c:pt>
                <c:pt idx="50" formatCode="0">
                  <c:v>2.9938655937290729E-2</c:v>
                </c:pt>
                <c:pt idx="51" formatCode="0">
                  <c:v>3.1340878277341909E-2</c:v>
                </c:pt>
              </c:numCache>
            </c:numRef>
          </c:val>
          <c:smooth val="0"/>
          <c:extLst>
            <c:ext xmlns:c16="http://schemas.microsoft.com/office/drawing/2014/chart" uri="{C3380CC4-5D6E-409C-BE32-E72D297353CC}">
              <c16:uniqueId val="{00000007-AA78-4360-8F1A-FD9FCCFA9BDF}"/>
            </c:ext>
          </c:extLst>
        </c:ser>
        <c:ser>
          <c:idx val="5"/>
          <c:order val="5"/>
          <c:tx>
            <c:strRef>
              <c:f>Forecast!$M$3</c:f>
              <c:strCache>
                <c:ptCount val="1"/>
                <c:pt idx="0">
                  <c:v>%DPD&gt;30+ by disburse</c:v>
                </c:pt>
              </c:strCache>
            </c:strRef>
          </c:tx>
          <c:spPr>
            <a:ln w="28575" cap="rnd">
              <a:solidFill>
                <a:srgbClr val="9A57CD"/>
              </a:solidFill>
              <a:round/>
            </a:ln>
            <a:effectLst/>
          </c:spPr>
          <c:marker>
            <c:symbol val="none"/>
          </c:marker>
          <c:val>
            <c:numRef>
              <c:f>Forecast!$M$4:$M$55</c:f>
              <c:numCache>
                <c:formatCode>0</c:formatCode>
                <c:ptCount val="52"/>
                <c:pt idx="0">
                  <c:v>0</c:v>
                </c:pt>
                <c:pt idx="1">
                  <c:v>1.5064494033520943E-4</c:v>
                </c:pt>
                <c:pt idx="2">
                  <c:v>3.5303561024029831E-4</c:v>
                </c:pt>
                <c:pt idx="3">
                  <c:v>5.6892530450296263E-4</c:v>
                </c:pt>
                <c:pt idx="4">
                  <c:v>1.2036050571065705E-3</c:v>
                </c:pt>
                <c:pt idx="5">
                  <c:v>1.6289505284734652E-3</c:v>
                </c:pt>
                <c:pt idx="6">
                  <c:v>1.2880782953565483E-3</c:v>
                </c:pt>
                <c:pt idx="7">
                  <c:v>2.3716512901600451E-3</c:v>
                </c:pt>
                <c:pt idx="8">
                  <c:v>2.5197727083137765E-3</c:v>
                </c:pt>
                <c:pt idx="9">
                  <c:v>2.5251966860102802E-3</c:v>
                </c:pt>
                <c:pt idx="10">
                  <c:v>2.3827913973591456E-3</c:v>
                </c:pt>
                <c:pt idx="11">
                  <c:v>2.4778043605931332E-3</c:v>
                </c:pt>
                <c:pt idx="12">
                  <c:v>2.242303045612942E-3</c:v>
                </c:pt>
                <c:pt idx="13">
                  <c:v>2.3977776514884125E-3</c:v>
                </c:pt>
                <c:pt idx="14">
                  <c:v>2.4575769081603893E-3</c:v>
                </c:pt>
                <c:pt idx="15">
                  <c:v>2.5887691876978263E-3</c:v>
                </c:pt>
                <c:pt idx="16">
                  <c:v>2.7722444714817214E-3</c:v>
                </c:pt>
                <c:pt idx="17">
                  <c:v>3.5338912058410989E-3</c:v>
                </c:pt>
                <c:pt idx="18">
                  <c:v>3.7777723910823397E-3</c:v>
                </c:pt>
                <c:pt idx="19">
                  <c:v>4.4556764577351384E-3</c:v>
                </c:pt>
                <c:pt idx="20">
                  <c:v>5.14053501580108E-3</c:v>
                </c:pt>
                <c:pt idx="21">
                  <c:v>5.4777721583362769E-3</c:v>
                </c:pt>
                <c:pt idx="22">
                  <c:v>5.651738711722613E-3</c:v>
                </c:pt>
                <c:pt idx="23">
                  <c:v>6.1728134423576515E-3</c:v>
                </c:pt>
                <c:pt idx="24">
                  <c:v>6.8538189197620766E-3</c:v>
                </c:pt>
                <c:pt idx="25">
                  <c:v>7.4875925184124644E-3</c:v>
                </c:pt>
                <c:pt idx="26">
                  <c:v>8.0930289391412061E-3</c:v>
                </c:pt>
                <c:pt idx="27">
                  <c:v>8.1065267910161581E-3</c:v>
                </c:pt>
                <c:pt idx="28">
                  <c:v>9.1198681574532984E-3</c:v>
                </c:pt>
                <c:pt idx="29">
                  <c:v>1.0270787698029122E-2</c:v>
                </c:pt>
                <c:pt idx="30">
                  <c:v>1.1316926162226478E-2</c:v>
                </c:pt>
                <c:pt idx="31">
                  <c:v>1.1844105532376834E-2</c:v>
                </c:pt>
                <c:pt idx="32">
                  <c:v>1.1411605866876579E-2</c:v>
                </c:pt>
                <c:pt idx="33">
                  <c:v>#N/A</c:v>
                </c:pt>
                <c:pt idx="34">
                  <c:v>#N/A</c:v>
                </c:pt>
                <c:pt idx="35">
                  <c:v>#N/A</c:v>
                </c:pt>
                <c:pt idx="36">
                  <c:v>#N/A</c:v>
                </c:pt>
                <c:pt idx="37">
                  <c:v>#N/A</c:v>
                </c:pt>
                <c:pt idx="38">
                  <c:v>#N/A</c:v>
                </c:pt>
                <c:pt idx="39">
                  <c:v>#N/A</c:v>
                </c:pt>
                <c:pt idx="40">
                  <c:v>#N/A</c:v>
                </c:pt>
                <c:pt idx="41">
                  <c:v>#N/A</c:v>
                </c:pt>
                <c:pt idx="42">
                  <c:v>#N/A</c:v>
                </c:pt>
                <c:pt idx="43">
                  <c:v>#N/A</c:v>
                </c:pt>
                <c:pt idx="44">
                  <c:v>#N/A</c:v>
                </c:pt>
                <c:pt idx="45">
                  <c:v>#N/A</c:v>
                </c:pt>
                <c:pt idx="46">
                  <c:v>#N/A</c:v>
                </c:pt>
                <c:pt idx="47">
                  <c:v>#N/A</c:v>
                </c:pt>
                <c:pt idx="48">
                  <c:v>#N/A</c:v>
                </c:pt>
                <c:pt idx="49">
                  <c:v>#N/A</c:v>
                </c:pt>
                <c:pt idx="50">
                  <c:v>#N/A</c:v>
                </c:pt>
                <c:pt idx="51">
                  <c:v>#N/A</c:v>
                </c:pt>
              </c:numCache>
            </c:numRef>
          </c:val>
          <c:smooth val="0"/>
          <c:extLst>
            <c:ext xmlns:c16="http://schemas.microsoft.com/office/drawing/2014/chart" uri="{C3380CC4-5D6E-409C-BE32-E72D297353CC}">
              <c16:uniqueId val="{00000008-AA78-4360-8F1A-FD9FCCFA9BDF}"/>
            </c:ext>
          </c:extLst>
        </c:ser>
        <c:ser>
          <c:idx val="6"/>
          <c:order val="6"/>
          <c:tx>
            <c:strRef>
              <c:f>Forecast!$N$2</c:f>
              <c:strCache>
                <c:ptCount val="1"/>
                <c:pt idx="0">
                  <c:v>Forecast</c:v>
                </c:pt>
              </c:strCache>
            </c:strRef>
          </c:tx>
          <c:spPr>
            <a:ln w="28575" cap="rnd">
              <a:solidFill>
                <a:srgbClr val="CBA9E5"/>
              </a:solidFill>
              <a:round/>
            </a:ln>
            <a:effectLst/>
          </c:spPr>
          <c:marker>
            <c:symbol val="none"/>
          </c:marker>
          <c:val>
            <c:numRef>
              <c:f>Forecast!$N$4:$N$55</c:f>
              <c:numCache>
                <c:formatCode>General</c:formatCode>
                <c:ptCount val="52"/>
                <c:pt idx="32" formatCode="0">
                  <c:v>1.1411605866876579E-2</c:v>
                </c:pt>
                <c:pt idx="33" formatCode="0">
                  <c:v>1.2778032358265714E-2</c:v>
                </c:pt>
                <c:pt idx="34" formatCode="0">
                  <c:v>1.3475654891963926E-2</c:v>
                </c:pt>
                <c:pt idx="35" formatCode="0">
                  <c:v>1.415147672148407E-2</c:v>
                </c:pt>
                <c:pt idx="36" formatCode="0">
                  <c:v>1.4805497846826145E-2</c:v>
                </c:pt>
                <c:pt idx="37" formatCode="0">
                  <c:v>1.5503120380524357E-2</c:v>
                </c:pt>
                <c:pt idx="38" formatCode="0">
                  <c:v>1.6157141505866428E-2</c:v>
                </c:pt>
                <c:pt idx="39" formatCode="0">
                  <c:v>1.6854764039564644E-2</c:v>
                </c:pt>
                <c:pt idx="40" formatCode="0">
                  <c:v>1.7530585869084785E-2</c:v>
                </c:pt>
                <c:pt idx="41" formatCode="0">
                  <c:v>1.8141005586070725E-2</c:v>
                </c:pt>
                <c:pt idx="42" formatCode="0">
                  <c:v>1.8882229528125072E-2</c:v>
                </c:pt>
                <c:pt idx="43" formatCode="0">
                  <c:v>1.9536250653467147E-2</c:v>
                </c:pt>
                <c:pt idx="44" formatCode="0">
                  <c:v>2.0233873187165359E-2</c:v>
                </c:pt>
                <c:pt idx="45" formatCode="0">
                  <c:v>2.0887894312507434E-2</c:v>
                </c:pt>
                <c:pt idx="46" formatCode="0">
                  <c:v>2.1585516846205646E-2</c:v>
                </c:pt>
                <c:pt idx="47" formatCode="0">
                  <c:v>2.226133867572579E-2</c:v>
                </c:pt>
                <c:pt idx="48" formatCode="0">
                  <c:v>2.2915359801067865E-2</c:v>
                </c:pt>
                <c:pt idx="49" formatCode="0">
                  <c:v>2.3612982334766077E-2</c:v>
                </c:pt>
                <c:pt idx="50" formatCode="0">
                  <c:v>2.4267003460108152E-2</c:v>
                </c:pt>
                <c:pt idx="51" formatCode="0">
                  <c:v>2.4964625993806364E-2</c:v>
                </c:pt>
              </c:numCache>
            </c:numRef>
          </c:val>
          <c:smooth val="0"/>
          <c:extLst>
            <c:ext xmlns:c16="http://schemas.microsoft.com/office/drawing/2014/chart" uri="{C3380CC4-5D6E-409C-BE32-E72D297353CC}">
              <c16:uniqueId val="{00000009-AA78-4360-8F1A-FD9FCCFA9BDF}"/>
            </c:ext>
          </c:extLst>
        </c:ser>
        <c:ser>
          <c:idx val="7"/>
          <c:order val="7"/>
          <c:tx>
            <c:strRef>
              <c:f>Forecast!$O$2</c:f>
              <c:strCache>
                <c:ptCount val="1"/>
                <c:pt idx="0">
                  <c:v>Lower CF Bound</c:v>
                </c:pt>
              </c:strCache>
            </c:strRef>
          </c:tx>
          <c:spPr>
            <a:ln w="28575" cap="rnd">
              <a:solidFill>
                <a:srgbClr val="E1CCF0"/>
              </a:solidFill>
              <a:prstDash val="dash"/>
              <a:round/>
            </a:ln>
            <a:effectLst/>
          </c:spPr>
          <c:marker>
            <c:symbol val="none"/>
          </c:marker>
          <c:val>
            <c:numRef>
              <c:f>Forecast!$O$4:$O$55</c:f>
              <c:numCache>
                <c:formatCode>General</c:formatCode>
                <c:ptCount val="52"/>
                <c:pt idx="32" formatCode="0">
                  <c:v>1.1411605866876579E-2</c:v>
                </c:pt>
                <c:pt idx="33" formatCode="0">
                  <c:v>1.1804465882068158E-2</c:v>
                </c:pt>
                <c:pt idx="34" formatCode="0">
                  <c:v>1.2369181850590882E-2</c:v>
                </c:pt>
                <c:pt idx="35" formatCode="0">
                  <c:v>1.2863228490944883E-2</c:v>
                </c:pt>
                <c:pt idx="36" formatCode="0">
                  <c:v>1.3283065252731527E-2</c:v>
                </c:pt>
                <c:pt idx="37" formatCode="0">
                  <c:v>1.3681261544396032E-2</c:v>
                </c:pt>
                <c:pt idx="38" formatCode="0">
                  <c:v>1.4010218870192683E-2</c:v>
                </c:pt>
                <c:pt idx="39" formatCode="0">
                  <c:v>1.4326229555519017E-2</c:v>
                </c:pt>
                <c:pt idx="40" formatCode="0">
                  <c:v>1.4598487443403646E-2</c:v>
                </c:pt>
                <c:pt idx="41" formatCode="0">
                  <c:v>1.4816167325296895E-2</c:v>
                </c:pt>
                <c:pt idx="42" formatCode="0">
                  <c:v>1.5059951907456452E-2</c:v>
                </c:pt>
                <c:pt idx="43" formatCode="0">
                  <c:v>1.5246595152409306E-2</c:v>
                </c:pt>
                <c:pt idx="44" formatCode="0">
                  <c:v>1.5424985822166389E-2</c:v>
                </c:pt>
                <c:pt idx="45" formatCode="0">
                  <c:v>1.5569451791277647E-2</c:v>
                </c:pt>
                <c:pt idx="46" formatCode="0">
                  <c:v>1.5705102078917996E-2</c:v>
                </c:pt>
                <c:pt idx="47" formatCode="0">
                  <c:v>1.5815866768921681E-2</c:v>
                </c:pt>
                <c:pt idx="48" formatCode="0">
                  <c:v>1.590443152495586E-2</c:v>
                </c:pt>
                <c:pt idx="49" formatCode="0">
                  <c:v>1.5982673500525221E-2</c:v>
                </c:pt>
                <c:pt idx="50" formatCode="0">
                  <c:v>1.6037405024266746E-2</c:v>
                </c:pt>
                <c:pt idx="51" formatCode="0">
                  <c:v>1.6080614404329736E-2</c:v>
                </c:pt>
              </c:numCache>
            </c:numRef>
          </c:val>
          <c:smooth val="0"/>
          <c:extLst>
            <c:ext xmlns:c16="http://schemas.microsoft.com/office/drawing/2014/chart" uri="{C3380CC4-5D6E-409C-BE32-E72D297353CC}">
              <c16:uniqueId val="{0000000A-AA78-4360-8F1A-FD9FCCFA9BDF}"/>
            </c:ext>
          </c:extLst>
        </c:ser>
        <c:ser>
          <c:idx val="8"/>
          <c:order val="8"/>
          <c:tx>
            <c:strRef>
              <c:f>Forecast!$P$2</c:f>
              <c:strCache>
                <c:ptCount val="1"/>
                <c:pt idx="0">
                  <c:v>Upper CF Bound</c:v>
                </c:pt>
              </c:strCache>
            </c:strRef>
          </c:tx>
          <c:spPr>
            <a:ln w="28575" cap="rnd">
              <a:solidFill>
                <a:srgbClr val="DEC8EE"/>
              </a:solidFill>
              <a:prstDash val="dash"/>
              <a:round/>
            </a:ln>
            <a:effectLst/>
          </c:spPr>
          <c:marker>
            <c:symbol val="none"/>
          </c:marker>
          <c:val>
            <c:numRef>
              <c:f>Forecast!$P$4:$P$56</c:f>
              <c:numCache>
                <c:formatCode>General</c:formatCode>
                <c:ptCount val="53"/>
                <c:pt idx="32" formatCode="0">
                  <c:v>1.1411605866876579E-2</c:v>
                </c:pt>
                <c:pt idx="33" formatCode="0">
                  <c:v>1.375159883446327E-2</c:v>
                </c:pt>
                <c:pt idx="34" formatCode="0">
                  <c:v>1.458212793333697E-2</c:v>
                </c:pt>
                <c:pt idx="35" formatCode="0">
                  <c:v>1.5439724952023257E-2</c:v>
                </c:pt>
                <c:pt idx="36" formatCode="0">
                  <c:v>1.6327930440920763E-2</c:v>
                </c:pt>
                <c:pt idx="37" formatCode="0">
                  <c:v>1.7324979216652683E-2</c:v>
                </c:pt>
                <c:pt idx="38" formatCode="0">
                  <c:v>1.8304064141540174E-2</c:v>
                </c:pt>
                <c:pt idx="39" formatCode="0">
                  <c:v>1.9383298523610273E-2</c:v>
                </c:pt>
                <c:pt idx="40" formatCode="0">
                  <c:v>2.0462684294765922E-2</c:v>
                </c:pt>
                <c:pt idx="41" formatCode="0">
                  <c:v>2.1465843846844555E-2</c:v>
                </c:pt>
                <c:pt idx="42" formatCode="0">
                  <c:v>2.2704507148793691E-2</c:v>
                </c:pt>
                <c:pt idx="43" formatCode="0">
                  <c:v>2.3825906154524987E-2</c:v>
                </c:pt>
                <c:pt idx="44" formatCode="0">
                  <c:v>2.5042760552164329E-2</c:v>
                </c:pt>
                <c:pt idx="45" formatCode="0">
                  <c:v>2.6206336833737222E-2</c:v>
                </c:pt>
                <c:pt idx="46" formatCode="0">
                  <c:v>2.7465931613493297E-2</c:v>
                </c:pt>
                <c:pt idx="47" formatCode="0">
                  <c:v>2.8706810582529899E-2</c:v>
                </c:pt>
                <c:pt idx="48" formatCode="0">
                  <c:v>2.9926288077179869E-2</c:v>
                </c:pt>
                <c:pt idx="49" formatCode="0">
                  <c:v>3.1243291169006933E-2</c:v>
                </c:pt>
                <c:pt idx="50" formatCode="0">
                  <c:v>3.2496601895949558E-2</c:v>
                </c:pt>
                <c:pt idx="51" formatCode="0">
                  <c:v>3.3848637583282992E-2</c:v>
                </c:pt>
                <c:pt idx="52" formatCode="0">
                  <c:v>3.5175838347708897E-2</c:v>
                </c:pt>
              </c:numCache>
            </c:numRef>
          </c:val>
          <c:smooth val="0"/>
          <c:extLst>
            <c:ext xmlns:c16="http://schemas.microsoft.com/office/drawing/2014/chart" uri="{C3380CC4-5D6E-409C-BE32-E72D297353CC}">
              <c16:uniqueId val="{0000000B-AA78-4360-8F1A-FD9FCCFA9BDF}"/>
            </c:ext>
          </c:extLst>
        </c:ser>
        <c:ser>
          <c:idx val="9"/>
          <c:order val="9"/>
          <c:tx>
            <c:strRef>
              <c:f>Forecast!$AT$2</c:f>
              <c:strCache>
                <c:ptCount val="1"/>
                <c:pt idx="0">
                  <c:v>Decision
Review</c:v>
                </c:pt>
              </c:strCache>
            </c:strRef>
          </c:tx>
          <c:spPr>
            <a:ln w="28575" cap="rnd">
              <a:solidFill>
                <a:srgbClr val="FFFF00"/>
              </a:solidFill>
              <a:round/>
            </a:ln>
            <a:effectLst/>
          </c:spPr>
          <c:marker>
            <c:symbol val="none"/>
          </c:marker>
          <c:val>
            <c:numRef>
              <c:f>Forecast!$AT$4:$AT$76</c:f>
              <c:numCache>
                <c:formatCode>0.00%</c:formatCode>
                <c:ptCount val="73"/>
                <c:pt idx="0">
                  <c:v>0.02</c:v>
                </c:pt>
                <c:pt idx="1">
                  <c:v>0.02</c:v>
                </c:pt>
                <c:pt idx="2">
                  <c:v>0.02</c:v>
                </c:pt>
                <c:pt idx="3">
                  <c:v>0.02</c:v>
                </c:pt>
                <c:pt idx="4">
                  <c:v>0.02</c:v>
                </c:pt>
                <c:pt idx="5">
                  <c:v>0.02</c:v>
                </c:pt>
                <c:pt idx="6">
                  <c:v>0.02</c:v>
                </c:pt>
                <c:pt idx="7">
                  <c:v>0.02</c:v>
                </c:pt>
                <c:pt idx="8">
                  <c:v>0.02</c:v>
                </c:pt>
                <c:pt idx="9">
                  <c:v>0.02</c:v>
                </c:pt>
                <c:pt idx="10">
                  <c:v>0.02</c:v>
                </c:pt>
                <c:pt idx="11">
                  <c:v>0.02</c:v>
                </c:pt>
                <c:pt idx="12">
                  <c:v>0.02</c:v>
                </c:pt>
                <c:pt idx="13">
                  <c:v>0.02</c:v>
                </c:pt>
                <c:pt idx="14">
                  <c:v>0.02</c:v>
                </c:pt>
                <c:pt idx="15">
                  <c:v>0.02</c:v>
                </c:pt>
                <c:pt idx="16">
                  <c:v>0.02</c:v>
                </c:pt>
                <c:pt idx="17">
                  <c:v>0.02</c:v>
                </c:pt>
                <c:pt idx="18">
                  <c:v>0.02</c:v>
                </c:pt>
                <c:pt idx="19">
                  <c:v>0.02</c:v>
                </c:pt>
                <c:pt idx="20">
                  <c:v>0.02</c:v>
                </c:pt>
                <c:pt idx="21">
                  <c:v>0.02</c:v>
                </c:pt>
                <c:pt idx="22">
                  <c:v>0.02</c:v>
                </c:pt>
                <c:pt idx="23">
                  <c:v>0.02</c:v>
                </c:pt>
                <c:pt idx="24">
                  <c:v>0.02</c:v>
                </c:pt>
                <c:pt idx="25">
                  <c:v>0.02</c:v>
                </c:pt>
                <c:pt idx="26">
                  <c:v>0.02</c:v>
                </c:pt>
                <c:pt idx="27">
                  <c:v>0.02</c:v>
                </c:pt>
                <c:pt idx="28">
                  <c:v>0.02</c:v>
                </c:pt>
                <c:pt idx="29">
                  <c:v>0.02</c:v>
                </c:pt>
                <c:pt idx="30">
                  <c:v>0.02</c:v>
                </c:pt>
                <c:pt idx="31">
                  <c:v>0.02</c:v>
                </c:pt>
                <c:pt idx="32">
                  <c:v>0.02</c:v>
                </c:pt>
                <c:pt idx="33">
                  <c:v>0.02</c:v>
                </c:pt>
                <c:pt idx="34">
                  <c:v>0.02</c:v>
                </c:pt>
                <c:pt idx="35">
                  <c:v>0.02</c:v>
                </c:pt>
                <c:pt idx="36">
                  <c:v>0.02</c:v>
                </c:pt>
                <c:pt idx="37">
                  <c:v>0.02</c:v>
                </c:pt>
                <c:pt idx="38">
                  <c:v>0.02</c:v>
                </c:pt>
                <c:pt idx="39">
                  <c:v>0.02</c:v>
                </c:pt>
                <c:pt idx="40">
                  <c:v>0.02</c:v>
                </c:pt>
                <c:pt idx="41">
                  <c:v>0.02</c:v>
                </c:pt>
                <c:pt idx="42">
                  <c:v>0.02</c:v>
                </c:pt>
                <c:pt idx="43">
                  <c:v>0.02</c:v>
                </c:pt>
                <c:pt idx="44">
                  <c:v>0.02</c:v>
                </c:pt>
                <c:pt idx="45">
                  <c:v>0.02</c:v>
                </c:pt>
                <c:pt idx="46">
                  <c:v>0.02</c:v>
                </c:pt>
                <c:pt idx="47">
                  <c:v>0.02</c:v>
                </c:pt>
                <c:pt idx="48">
                  <c:v>0.02</c:v>
                </c:pt>
                <c:pt idx="49">
                  <c:v>0.02</c:v>
                </c:pt>
                <c:pt idx="50">
                  <c:v>0.02</c:v>
                </c:pt>
                <c:pt idx="51">
                  <c:v>0.02</c:v>
                </c:pt>
                <c:pt idx="52">
                  <c:v>0.02</c:v>
                </c:pt>
                <c:pt idx="53">
                  <c:v>0.02</c:v>
                </c:pt>
                <c:pt idx="54">
                  <c:v>0.02</c:v>
                </c:pt>
                <c:pt idx="55">
                  <c:v>0.02</c:v>
                </c:pt>
                <c:pt idx="56">
                  <c:v>0.02</c:v>
                </c:pt>
                <c:pt idx="57">
                  <c:v>0.02</c:v>
                </c:pt>
                <c:pt idx="58">
                  <c:v>0.02</c:v>
                </c:pt>
                <c:pt idx="59">
                  <c:v>0.02</c:v>
                </c:pt>
                <c:pt idx="60">
                  <c:v>0.02</c:v>
                </c:pt>
                <c:pt idx="61">
                  <c:v>0.02</c:v>
                </c:pt>
                <c:pt idx="62">
                  <c:v>0.02</c:v>
                </c:pt>
                <c:pt idx="63">
                  <c:v>0.02</c:v>
                </c:pt>
                <c:pt idx="64">
                  <c:v>0.02</c:v>
                </c:pt>
                <c:pt idx="65">
                  <c:v>0.02</c:v>
                </c:pt>
                <c:pt idx="66">
                  <c:v>0.02</c:v>
                </c:pt>
                <c:pt idx="67">
                  <c:v>0.02</c:v>
                </c:pt>
                <c:pt idx="68">
                  <c:v>0.02</c:v>
                </c:pt>
                <c:pt idx="69">
                  <c:v>0.02</c:v>
                </c:pt>
                <c:pt idx="70">
                  <c:v>0.02</c:v>
                </c:pt>
                <c:pt idx="71">
                  <c:v>0.02</c:v>
                </c:pt>
              </c:numCache>
            </c:numRef>
          </c:val>
          <c:smooth val="0"/>
          <c:extLst>
            <c:ext xmlns:c16="http://schemas.microsoft.com/office/drawing/2014/chart" uri="{C3380CC4-5D6E-409C-BE32-E72D297353CC}">
              <c16:uniqueId val="{0000000C-AA78-4360-8F1A-FD9FCCFA9BDF}"/>
            </c:ext>
          </c:extLst>
        </c:ser>
        <c:ser>
          <c:idx val="10"/>
          <c:order val="10"/>
          <c:tx>
            <c:strRef>
              <c:f>Forecast!$AU$2</c:f>
              <c:strCache>
                <c:ptCount val="1"/>
                <c:pt idx="0">
                  <c:v>Stop
Disbursement</c:v>
                </c:pt>
              </c:strCache>
            </c:strRef>
          </c:tx>
          <c:spPr>
            <a:ln w="28575" cap="rnd">
              <a:solidFill>
                <a:srgbClr val="FF3B3B"/>
              </a:solidFill>
              <a:round/>
            </a:ln>
            <a:effectLst/>
          </c:spPr>
          <c:marker>
            <c:symbol val="none"/>
          </c:marker>
          <c:val>
            <c:numRef>
              <c:f>Forecast!$AU$5:$AU$76</c:f>
              <c:numCache>
                <c:formatCode>0.00%</c:formatCode>
                <c:ptCount val="72"/>
                <c:pt idx="0">
                  <c:v>0.02</c:v>
                </c:pt>
                <c:pt idx="1">
                  <c:v>0.02</c:v>
                </c:pt>
                <c:pt idx="2">
                  <c:v>0.02</c:v>
                </c:pt>
                <c:pt idx="3">
                  <c:v>0.02</c:v>
                </c:pt>
                <c:pt idx="4">
                  <c:v>0.02</c:v>
                </c:pt>
                <c:pt idx="5">
                  <c:v>0.02</c:v>
                </c:pt>
                <c:pt idx="6">
                  <c:v>0.02</c:v>
                </c:pt>
                <c:pt idx="7">
                  <c:v>0.02</c:v>
                </c:pt>
                <c:pt idx="8">
                  <c:v>0.02</c:v>
                </c:pt>
                <c:pt idx="9">
                  <c:v>0.02</c:v>
                </c:pt>
                <c:pt idx="10">
                  <c:v>0.02</c:v>
                </c:pt>
                <c:pt idx="11">
                  <c:v>0.02</c:v>
                </c:pt>
                <c:pt idx="12">
                  <c:v>0.02</c:v>
                </c:pt>
                <c:pt idx="13">
                  <c:v>0.02</c:v>
                </c:pt>
                <c:pt idx="14">
                  <c:v>0.02</c:v>
                </c:pt>
                <c:pt idx="15">
                  <c:v>0.02</c:v>
                </c:pt>
                <c:pt idx="16">
                  <c:v>0.02</c:v>
                </c:pt>
                <c:pt idx="17">
                  <c:v>0.02</c:v>
                </c:pt>
                <c:pt idx="18">
                  <c:v>0.02</c:v>
                </c:pt>
                <c:pt idx="19">
                  <c:v>0.02</c:v>
                </c:pt>
                <c:pt idx="20">
                  <c:v>0.02</c:v>
                </c:pt>
                <c:pt idx="21">
                  <c:v>0.02</c:v>
                </c:pt>
                <c:pt idx="22">
                  <c:v>0.02</c:v>
                </c:pt>
                <c:pt idx="23">
                  <c:v>0.02</c:v>
                </c:pt>
                <c:pt idx="24">
                  <c:v>0.02</c:v>
                </c:pt>
                <c:pt idx="25">
                  <c:v>0.02</c:v>
                </c:pt>
                <c:pt idx="26">
                  <c:v>0.02</c:v>
                </c:pt>
                <c:pt idx="27">
                  <c:v>0.02</c:v>
                </c:pt>
                <c:pt idx="28">
                  <c:v>0.02</c:v>
                </c:pt>
                <c:pt idx="29">
                  <c:v>0.02</c:v>
                </c:pt>
                <c:pt idx="30">
                  <c:v>0.02</c:v>
                </c:pt>
                <c:pt idx="31">
                  <c:v>0.02</c:v>
                </c:pt>
                <c:pt idx="32">
                  <c:v>0.02</c:v>
                </c:pt>
                <c:pt idx="33">
                  <c:v>0.02</c:v>
                </c:pt>
                <c:pt idx="34">
                  <c:v>0.02</c:v>
                </c:pt>
                <c:pt idx="35">
                  <c:v>0.02</c:v>
                </c:pt>
                <c:pt idx="36">
                  <c:v>0.02</c:v>
                </c:pt>
                <c:pt idx="37">
                  <c:v>0.02</c:v>
                </c:pt>
                <c:pt idx="38">
                  <c:v>0.02</c:v>
                </c:pt>
                <c:pt idx="39">
                  <c:v>0.02</c:v>
                </c:pt>
                <c:pt idx="40">
                  <c:v>0.02</c:v>
                </c:pt>
                <c:pt idx="41">
                  <c:v>0.02</c:v>
                </c:pt>
                <c:pt idx="42">
                  <c:v>0.02</c:v>
                </c:pt>
                <c:pt idx="43">
                  <c:v>0.02</c:v>
                </c:pt>
                <c:pt idx="44">
                  <c:v>0.02</c:v>
                </c:pt>
                <c:pt idx="45">
                  <c:v>0.02</c:v>
                </c:pt>
                <c:pt idx="46">
                  <c:v>0.02</c:v>
                </c:pt>
                <c:pt idx="47">
                  <c:v>0.02</c:v>
                </c:pt>
                <c:pt idx="48">
                  <c:v>0.02</c:v>
                </c:pt>
                <c:pt idx="49">
                  <c:v>0.02</c:v>
                </c:pt>
                <c:pt idx="50">
                  <c:v>0.02</c:v>
                </c:pt>
                <c:pt idx="51">
                  <c:v>0.02</c:v>
                </c:pt>
                <c:pt idx="52">
                  <c:v>0.02</c:v>
                </c:pt>
                <c:pt idx="53">
                  <c:v>0.02</c:v>
                </c:pt>
                <c:pt idx="54">
                  <c:v>0.02</c:v>
                </c:pt>
                <c:pt idx="55">
                  <c:v>0.02</c:v>
                </c:pt>
                <c:pt idx="56">
                  <c:v>0.02</c:v>
                </c:pt>
                <c:pt idx="57">
                  <c:v>0.02</c:v>
                </c:pt>
                <c:pt idx="58">
                  <c:v>0.02</c:v>
                </c:pt>
                <c:pt idx="59">
                  <c:v>0.02</c:v>
                </c:pt>
                <c:pt idx="60">
                  <c:v>0.02</c:v>
                </c:pt>
                <c:pt idx="61">
                  <c:v>0.02</c:v>
                </c:pt>
                <c:pt idx="62">
                  <c:v>0.02</c:v>
                </c:pt>
                <c:pt idx="63">
                  <c:v>0.02</c:v>
                </c:pt>
                <c:pt idx="64">
                  <c:v>0.02</c:v>
                </c:pt>
                <c:pt idx="65">
                  <c:v>0.02</c:v>
                </c:pt>
                <c:pt idx="66">
                  <c:v>0.02</c:v>
                </c:pt>
                <c:pt idx="67">
                  <c:v>0.02</c:v>
                </c:pt>
                <c:pt idx="68">
                  <c:v>0.02</c:v>
                </c:pt>
                <c:pt idx="69">
                  <c:v>0.02</c:v>
                </c:pt>
                <c:pt idx="70">
                  <c:v>0.02</c:v>
                </c:pt>
              </c:numCache>
            </c:numRef>
          </c:val>
          <c:smooth val="0"/>
          <c:extLst>
            <c:ext xmlns:c16="http://schemas.microsoft.com/office/drawing/2014/chart" uri="{C3380CC4-5D6E-409C-BE32-E72D297353CC}">
              <c16:uniqueId val="{0000000D-AA78-4360-8F1A-FD9FCCFA9BDF}"/>
            </c:ext>
          </c:extLst>
        </c:ser>
        <c:dLbls>
          <c:showLegendKey val="0"/>
          <c:showVal val="0"/>
          <c:showCatName val="0"/>
          <c:showSerName val="0"/>
          <c:showPercent val="0"/>
          <c:showBubbleSize val="0"/>
        </c:dLbls>
        <c:marker val="1"/>
        <c:smooth val="0"/>
        <c:axId val="490738696"/>
        <c:axId val="490739680"/>
      </c:lineChart>
      <c:dateAx>
        <c:axId val="490738696"/>
        <c:scaling>
          <c:orientation val="minMax"/>
        </c:scaling>
        <c:delete val="0"/>
        <c:axPos val="b"/>
        <c:numFmt formatCode="[$-409]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00" b="0" i="0" u="none" strike="noStrike" kern="1200" baseline="0">
                <a:solidFill>
                  <a:schemeClr val="tx1">
                    <a:lumMod val="65000"/>
                    <a:lumOff val="35000"/>
                  </a:schemeClr>
                </a:solidFill>
                <a:latin typeface="+mn-lt"/>
                <a:ea typeface="+mn-ea"/>
                <a:cs typeface="+mn-cs"/>
              </a:defRPr>
            </a:pPr>
            <a:endParaRPr lang="th-TH"/>
          </a:p>
        </c:txPr>
        <c:crossAx val="490739680"/>
        <c:crosses val="autoZero"/>
        <c:auto val="1"/>
        <c:lblOffset val="100"/>
        <c:baseTimeUnit val="months"/>
      </c:dateAx>
      <c:valAx>
        <c:axId val="490739680"/>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th-TH"/>
          </a:p>
        </c:txPr>
        <c:crossAx val="490738696"/>
        <c:crosses val="autoZero"/>
        <c:crossBetween val="between"/>
        <c:majorUnit val="1.0000000000000002E-2"/>
      </c:valAx>
      <c:valAx>
        <c:axId val="600588176"/>
        <c:scaling>
          <c:orientation val="minMax"/>
        </c:scaling>
        <c:delete val="0"/>
        <c:axPos val="r"/>
        <c:numFmt formatCode="0.###,,\ &quot;M&quot;" sourceLinked="0"/>
        <c:majorTickMark val="out"/>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th-TH"/>
          </a:p>
        </c:txPr>
        <c:crossAx val="600588832"/>
        <c:crosses val="max"/>
        <c:crossBetween val="between"/>
      </c:valAx>
      <c:catAx>
        <c:axId val="600588832"/>
        <c:scaling>
          <c:orientation val="minMax"/>
        </c:scaling>
        <c:delete val="1"/>
        <c:axPos val="b"/>
        <c:majorTickMark val="out"/>
        <c:minorTickMark val="none"/>
        <c:tickLblPos val="nextTo"/>
        <c:crossAx val="600588176"/>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500"/>
      </a:pPr>
      <a:endParaRPr lang="th-TH"/>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855059784193643"/>
          <c:y val="7.4033951401236142E-2"/>
          <c:w val="0.82674486358064181"/>
          <c:h val="0.84988016102913211"/>
        </c:manualLayout>
      </c:layout>
      <c:barChart>
        <c:barDir val="col"/>
        <c:grouping val="clustered"/>
        <c:varyColors val="0"/>
        <c:ser>
          <c:idx val="0"/>
          <c:order val="0"/>
          <c:tx>
            <c:strRef>
              <c:f>Garuntee!$B$36</c:f>
              <c:strCache>
                <c:ptCount val="1"/>
                <c:pt idx="0">
                  <c:v>Remain</c:v>
                </c:pt>
              </c:strCache>
            </c:strRef>
          </c:tx>
          <c:spPr>
            <a:solidFill>
              <a:schemeClr val="accent1"/>
            </a:solidFill>
            <a:ln>
              <a:noFill/>
            </a:ln>
            <a:effectLst/>
          </c:spPr>
          <c:invertIfNegative val="0"/>
          <c:cat>
            <c:numRef>
              <c:f>Garuntee!$A$37:$A$57</c:f>
              <c:numCache>
                <c:formatCode>0%</c:formatCode>
                <c:ptCount val="21"/>
                <c:pt idx="0">
                  <c:v>0.01</c:v>
                </c:pt>
                <c:pt idx="1">
                  <c:v>0.02</c:v>
                </c:pt>
                <c:pt idx="2">
                  <c:v>0.03</c:v>
                </c:pt>
                <c:pt idx="3">
                  <c:v>0.04</c:v>
                </c:pt>
                <c:pt idx="4">
                  <c:v>0.05</c:v>
                </c:pt>
                <c:pt idx="5">
                  <c:v>0.06</c:v>
                </c:pt>
                <c:pt idx="6">
                  <c:v>7.0000000000000007E-2</c:v>
                </c:pt>
                <c:pt idx="7">
                  <c:v>0.08</c:v>
                </c:pt>
                <c:pt idx="8">
                  <c:v>0.09</c:v>
                </c:pt>
                <c:pt idx="9">
                  <c:v>0.1</c:v>
                </c:pt>
                <c:pt idx="10">
                  <c:v>0.11</c:v>
                </c:pt>
                <c:pt idx="11">
                  <c:v>0.12</c:v>
                </c:pt>
                <c:pt idx="12">
                  <c:v>0.13</c:v>
                </c:pt>
                <c:pt idx="13">
                  <c:v>0.14000000000000001</c:v>
                </c:pt>
                <c:pt idx="14">
                  <c:v>0.15</c:v>
                </c:pt>
                <c:pt idx="15">
                  <c:v>0.16</c:v>
                </c:pt>
                <c:pt idx="16">
                  <c:v>0.17</c:v>
                </c:pt>
                <c:pt idx="17">
                  <c:v>0.18</c:v>
                </c:pt>
                <c:pt idx="18">
                  <c:v>0.19</c:v>
                </c:pt>
                <c:pt idx="19">
                  <c:v>0.2</c:v>
                </c:pt>
                <c:pt idx="20">
                  <c:v>0.21</c:v>
                </c:pt>
              </c:numCache>
            </c:numRef>
          </c:cat>
          <c:val>
            <c:numRef>
              <c:f>Garuntee!$B$37:$B$57</c:f>
              <c:numCache>
                <c:formatCode>General</c:formatCode>
                <c:ptCount val="21"/>
                <c:pt idx="0">
                  <c:v>414.72700000000003</c:v>
                </c:pt>
                <c:pt idx="1">
                  <c:v>370.20400000000006</c:v>
                </c:pt>
                <c:pt idx="2">
                  <c:v>325.68100000000004</c:v>
                </c:pt>
                <c:pt idx="3">
                  <c:v>281.15800000000002</c:v>
                </c:pt>
                <c:pt idx="4">
                  <c:v>236.63500000000005</c:v>
                </c:pt>
                <c:pt idx="5">
                  <c:v>192.11200000000008</c:v>
                </c:pt>
                <c:pt idx="6">
                  <c:v>147.589</c:v>
                </c:pt>
                <c:pt idx="7">
                  <c:v>103.06600000000003</c:v>
                </c:pt>
                <c:pt idx="8">
                  <c:v>58.543000000000063</c:v>
                </c:pt>
                <c:pt idx="9">
                  <c:v>14.020000000000039</c:v>
                </c:pt>
                <c:pt idx="10">
                  <c:v>-30.502999999999986</c:v>
                </c:pt>
                <c:pt idx="11">
                  <c:v>-75.025999999999897</c:v>
                </c:pt>
                <c:pt idx="12">
                  <c:v>-119.54900000000004</c:v>
                </c:pt>
                <c:pt idx="13">
                  <c:v>-164.07200000000006</c:v>
                </c:pt>
                <c:pt idx="14">
                  <c:v>-208.59499999999997</c:v>
                </c:pt>
                <c:pt idx="15">
                  <c:v>-253.11799999999999</c:v>
                </c:pt>
                <c:pt idx="16">
                  <c:v>-297.64100000000002</c:v>
                </c:pt>
                <c:pt idx="17">
                  <c:v>-342.16399999999993</c:v>
                </c:pt>
                <c:pt idx="18">
                  <c:v>-386.68699999999995</c:v>
                </c:pt>
                <c:pt idx="19">
                  <c:v>-431.21</c:v>
                </c:pt>
                <c:pt idx="20">
                  <c:v>-475.73299999999989</c:v>
                </c:pt>
              </c:numCache>
            </c:numRef>
          </c:val>
          <c:extLst>
            <c:ext xmlns:c16="http://schemas.microsoft.com/office/drawing/2014/chart" uri="{C3380CC4-5D6E-409C-BE32-E72D297353CC}">
              <c16:uniqueId val="{00000000-16AA-43C4-BA58-A858B3E39E37}"/>
            </c:ext>
          </c:extLst>
        </c:ser>
        <c:dLbls>
          <c:showLegendKey val="0"/>
          <c:showVal val="0"/>
          <c:showCatName val="0"/>
          <c:showSerName val="0"/>
          <c:showPercent val="0"/>
          <c:showBubbleSize val="0"/>
        </c:dLbls>
        <c:gapWidth val="150"/>
        <c:axId val="603107000"/>
        <c:axId val="603107328"/>
      </c:barChart>
      <c:catAx>
        <c:axId val="603107000"/>
        <c:scaling>
          <c:orientation val="minMax"/>
        </c:scaling>
        <c:delete val="0"/>
        <c:axPos val="b"/>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th-TH"/>
          </a:p>
        </c:txPr>
        <c:crossAx val="603107328"/>
        <c:crosses val="autoZero"/>
        <c:auto val="1"/>
        <c:lblAlgn val="ctr"/>
        <c:lblOffset val="100"/>
        <c:tickMarkSkip val="2"/>
        <c:noMultiLvlLbl val="1"/>
      </c:catAx>
      <c:valAx>
        <c:axId val="603107328"/>
        <c:scaling>
          <c:orientation val="minMax"/>
          <c:min val="-600"/>
        </c:scaling>
        <c:delete val="0"/>
        <c:axPos val="l"/>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900" b="0" i="0" u="none" strike="noStrike" baseline="0" dirty="0" smtClean="0">
                    <a:effectLst/>
                  </a:rPr>
                  <a:t>Equity Value </a:t>
                </a:r>
                <a:endParaRPr lang="en-US" sz="900" dirty="0"/>
              </a:p>
            </c:rich>
          </c:tx>
          <c:layout>
            <c:manualLayout>
              <c:xMode val="edge"/>
              <c:yMode val="edge"/>
              <c:x val="2.7292421780610761E-2"/>
              <c:y val="7.348404030141395E-2"/>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h-TH"/>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th-TH"/>
          </a:p>
        </c:txPr>
        <c:crossAx val="6031070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th-TH"/>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9.6601529311809691E-3"/>
          <c:w val="0.9916666666666667"/>
          <c:h val="0.97685185185185186"/>
        </c:manualLayout>
      </c:layout>
      <c:lineChart>
        <c:grouping val="standard"/>
        <c:varyColors val="0"/>
        <c:ser>
          <c:idx val="0"/>
          <c:order val="0"/>
          <c:spPr>
            <a:ln w="28575" cap="rnd">
              <a:solidFill>
                <a:schemeClr val="accent2">
                  <a:lumMod val="75000"/>
                </a:schemeClr>
              </a:solidFill>
              <a:prstDash val="dash"/>
              <a:round/>
            </a:ln>
            <a:effectLst/>
          </c:spPr>
          <c:marker>
            <c:symbol val="none"/>
          </c:marker>
          <c:val>
            <c:numRef>
              <c:f>Gauruntee!$Z$47:$Z$94</c:f>
              <c:numCache>
                <c:formatCode>General</c:formatCode>
                <c:ptCount val="48"/>
                <c:pt idx="0">
                  <c:v>0</c:v>
                </c:pt>
                <c:pt idx="1">
                  <c:v>5.3990966513188056E-2</c:v>
                </c:pt>
                <c:pt idx="2">
                  <c:v>7.4595551714435632E-2</c:v>
                </c:pt>
                <c:pt idx="3">
                  <c:v>8.4922359326346994E-2</c:v>
                </c:pt>
                <c:pt idx="4">
                  <c:v>8.8704722130228231E-2</c:v>
                </c:pt>
                <c:pt idx="5">
                  <c:v>8.858429229609989E-2</c:v>
                </c:pt>
                <c:pt idx="6">
                  <c:v>8.6217414933565495E-2</c:v>
                </c:pt>
                <c:pt idx="7">
                  <c:v>8.2616141495870932E-2</c:v>
                </c:pt>
                <c:pt idx="8">
                  <c:v>7.8395751419258947E-2</c:v>
                </c:pt>
                <c:pt idx="9">
                  <c:v>7.3929317012119605E-2</c:v>
                </c:pt>
                <c:pt idx="10">
                  <c:v>6.9441301225333568E-2</c:v>
                </c:pt>
                <c:pt idx="11">
                  <c:v>6.5064248307915573E-2</c:v>
                </c:pt>
                <c:pt idx="12">
                  <c:v>6.0873456628267847E-2</c:v>
                </c:pt>
                <c:pt idx="13">
                  <c:v>5.6908444563937843E-2</c:v>
                </c:pt>
                <c:pt idx="14">
                  <c:v>5.3186397375567546E-2</c:v>
                </c:pt>
                <c:pt idx="15">
                  <c:v>4.9710676295172562E-2</c:v>
                </c:pt>
                <c:pt idx="16">
                  <c:v>4.6476244784266214E-2</c:v>
                </c:pt>
                <c:pt idx="17">
                  <c:v>4.3473145450320966E-2</c:v>
                </c:pt>
                <c:pt idx="18">
                  <c:v>4.0688730537942468E-2</c:v>
                </c:pt>
                <c:pt idx="19">
                  <c:v>3.8109087987032601E-2</c:v>
                </c:pt>
                <c:pt idx="20">
                  <c:v>3.5719944524466217E-2</c:v>
                </c:pt>
                <c:pt idx="21">
                  <c:v>3.3507227067477004E-2</c:v>
                </c:pt>
                <c:pt idx="22">
                  <c:v>3.1457400345135521E-2</c:v>
                </c:pt>
                <c:pt idx="23">
                  <c:v>2.9557658065952751E-2</c:v>
                </c:pt>
                <c:pt idx="24">
                  <c:v>2.7796018687091126E-2</c:v>
                </c:pt>
                <c:pt idx="25">
                  <c:v>2.6161359661539003E-2</c:v>
                </c:pt>
                <c:pt idx="26">
                  <c:v>2.4643412708692906E-2</c:v>
                </c:pt>
                <c:pt idx="27">
                  <c:v>2.3232735124436518E-2</c:v>
                </c:pt>
                <c:pt idx="28">
                  <c:v>2.1920667112675405E-2</c:v>
                </c:pt>
                <c:pt idx="29">
                  <c:v>2.0699281738265896E-2</c:v>
                </c:pt>
                <c:pt idx="30">
                  <c:v>1.8500196555910238E-2</c:v>
                </c:pt>
                <c:pt idx="31">
                  <c:v>1.6584709615206011E-2</c:v>
                </c:pt>
                <c:pt idx="32">
                  <c:v>1.4910476016432214E-2</c:v>
                </c:pt>
                <c:pt idx="33">
                  <c:v>1.344214974980564E-2</c:v>
                </c:pt>
                <c:pt idx="34">
                  <c:v>1.2150169155159252E-2</c:v>
                </c:pt>
                <c:pt idx="35">
                  <c:v>1.1009744525444424E-2</c:v>
                </c:pt>
                <c:pt idx="36">
                  <c:v>1.0000023819128727E-2</c:v>
                </c:pt>
                <c:pt idx="37">
                  <c:v>9.1034091264230524E-3</c:v>
                </c:pt>
                <c:pt idx="38">
                  <c:v>8.3049979965479342E-3</c:v>
                </c:pt>
                <c:pt idx="39">
                  <c:v>7.5921269497598882E-3</c:v>
                </c:pt>
                <c:pt idx="40">
                  <c:v>6.9539980854214575E-3</c:v>
                </c:pt>
                <c:pt idx="41">
                  <c:v>6.3813730648330201E-3</c:v>
                </c:pt>
                <c:pt idx="42">
                  <c:v>5.86632168020647E-3</c:v>
                </c:pt>
                <c:pt idx="43">
                  <c:v>5.4020146776394603E-3</c:v>
                </c:pt>
                <c:pt idx="44">
                  <c:v>4.9825525149401481E-3</c:v>
                </c:pt>
                <c:pt idx="45">
                  <c:v>4.6028233639254434E-3</c:v>
                </c:pt>
                <c:pt idx="46">
                  <c:v>4.2583849752128502E-3</c:v>
                </c:pt>
                <c:pt idx="47">
                  <c:v>3.9453660705745788E-3</c:v>
                </c:pt>
              </c:numCache>
            </c:numRef>
          </c:val>
          <c:smooth val="0"/>
          <c:extLst>
            <c:ext xmlns:c16="http://schemas.microsoft.com/office/drawing/2014/chart" uri="{C3380CC4-5D6E-409C-BE32-E72D297353CC}">
              <c16:uniqueId val="{00000000-7105-4CFC-9C7A-B252A639C6A7}"/>
            </c:ext>
          </c:extLst>
        </c:ser>
        <c:dLbls>
          <c:showLegendKey val="0"/>
          <c:showVal val="0"/>
          <c:showCatName val="0"/>
          <c:showSerName val="0"/>
          <c:showPercent val="0"/>
          <c:showBubbleSize val="0"/>
        </c:dLbls>
        <c:smooth val="0"/>
        <c:axId val="616441736"/>
        <c:axId val="616440424"/>
      </c:lineChart>
      <c:catAx>
        <c:axId val="616441736"/>
        <c:scaling>
          <c:orientation val="minMax"/>
        </c:scaling>
        <c:delete val="1"/>
        <c:axPos val="b"/>
        <c:majorTickMark val="none"/>
        <c:minorTickMark val="none"/>
        <c:tickLblPos val="nextTo"/>
        <c:crossAx val="616440424"/>
        <c:crosses val="autoZero"/>
        <c:auto val="1"/>
        <c:lblAlgn val="ctr"/>
        <c:lblOffset val="100"/>
        <c:noMultiLvlLbl val="0"/>
      </c:catAx>
      <c:valAx>
        <c:axId val="616440424"/>
        <c:scaling>
          <c:orientation val="minMax"/>
        </c:scaling>
        <c:delete val="1"/>
        <c:axPos val="l"/>
        <c:numFmt formatCode="General" sourceLinked="1"/>
        <c:majorTickMark val="none"/>
        <c:minorTickMark val="none"/>
        <c:tickLblPos val="nextTo"/>
        <c:crossAx val="616441736"/>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th-TH"/>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Sheet2!$B$1</c:f>
              <c:strCache>
                <c:ptCount val="1"/>
                <c:pt idx="0">
                  <c:v>Frequency</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th-TH"/>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Sheet2!$A$2:$A$13</c:f>
              <c:numCache>
                <c:formatCode>General</c:formatCode>
                <c:ptCount val="12"/>
                <c:pt idx="0">
                  <c:v>12</c:v>
                </c:pt>
                <c:pt idx="1">
                  <c:v>11</c:v>
                </c:pt>
                <c:pt idx="2">
                  <c:v>10</c:v>
                </c:pt>
                <c:pt idx="3">
                  <c:v>9</c:v>
                </c:pt>
                <c:pt idx="4">
                  <c:v>8</c:v>
                </c:pt>
                <c:pt idx="5">
                  <c:v>7</c:v>
                </c:pt>
                <c:pt idx="6">
                  <c:v>6</c:v>
                </c:pt>
                <c:pt idx="7">
                  <c:v>5</c:v>
                </c:pt>
                <c:pt idx="8">
                  <c:v>4</c:v>
                </c:pt>
                <c:pt idx="9">
                  <c:v>3</c:v>
                </c:pt>
                <c:pt idx="10">
                  <c:v>2</c:v>
                </c:pt>
                <c:pt idx="11">
                  <c:v>1</c:v>
                </c:pt>
              </c:numCache>
            </c:numRef>
          </c:cat>
          <c:val>
            <c:numRef>
              <c:f>Sheet2!$B$2:$B$13</c:f>
              <c:numCache>
                <c:formatCode>General</c:formatCode>
                <c:ptCount val="12"/>
                <c:pt idx="0">
                  <c:v>0</c:v>
                </c:pt>
                <c:pt idx="1">
                  <c:v>3</c:v>
                </c:pt>
                <c:pt idx="2">
                  <c:v>9</c:v>
                </c:pt>
                <c:pt idx="3">
                  <c:v>20</c:v>
                </c:pt>
                <c:pt idx="4">
                  <c:v>22</c:v>
                </c:pt>
                <c:pt idx="5">
                  <c:v>28</c:v>
                </c:pt>
                <c:pt idx="6">
                  <c:v>59</c:v>
                </c:pt>
                <c:pt idx="7">
                  <c:v>1016</c:v>
                </c:pt>
                <c:pt idx="8">
                  <c:v>1015</c:v>
                </c:pt>
                <c:pt idx="9">
                  <c:v>1166</c:v>
                </c:pt>
                <c:pt idx="10">
                  <c:v>2365</c:v>
                </c:pt>
                <c:pt idx="11">
                  <c:v>2261</c:v>
                </c:pt>
              </c:numCache>
            </c:numRef>
          </c:val>
          <c:extLst>
            <c:ext xmlns:c16="http://schemas.microsoft.com/office/drawing/2014/chart" uri="{C3380CC4-5D6E-409C-BE32-E72D297353CC}">
              <c16:uniqueId val="{00000000-33A3-43D3-AF02-93D4841268B4}"/>
            </c:ext>
          </c:extLst>
        </c:ser>
        <c:dLbls>
          <c:showLegendKey val="0"/>
          <c:showVal val="0"/>
          <c:showCatName val="0"/>
          <c:showSerName val="0"/>
          <c:showPercent val="0"/>
          <c:showBubbleSize val="0"/>
        </c:dLbls>
        <c:gapWidth val="219"/>
        <c:overlap val="-27"/>
        <c:axId val="565229736"/>
        <c:axId val="565227440"/>
      </c:barChart>
      <c:lineChart>
        <c:grouping val="standard"/>
        <c:varyColors val="0"/>
        <c:ser>
          <c:idx val="1"/>
          <c:order val="1"/>
          <c:tx>
            <c:strRef>
              <c:f>Sheet2!$C$1</c:f>
              <c:strCache>
                <c:ptCount val="1"/>
                <c:pt idx="0">
                  <c:v>bad rate</c:v>
                </c:pt>
              </c:strCache>
            </c:strRef>
          </c:tx>
          <c:spPr>
            <a:ln w="12700" cap="rnd">
              <a:solidFill>
                <a:schemeClr val="accent2"/>
              </a:solidFill>
              <a:round/>
            </a:ln>
            <a:effectLst/>
          </c:spPr>
          <c:marker>
            <c:symbol val="circle"/>
            <c:size val="5"/>
            <c:spPr>
              <a:solidFill>
                <a:schemeClr val="accent2"/>
              </a:solidFill>
              <a:ln w="9525">
                <a:solidFill>
                  <a:schemeClr val="accent2"/>
                </a:solidFill>
              </a:ln>
              <a:effectLst/>
            </c:spPr>
          </c:marker>
          <c:dLbls>
            <c:numFmt formatCode="0%" sourceLinked="0"/>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th-T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Sheet2!$A$2:$A$13</c:f>
              <c:numCache>
                <c:formatCode>General</c:formatCode>
                <c:ptCount val="12"/>
                <c:pt idx="0">
                  <c:v>12</c:v>
                </c:pt>
                <c:pt idx="1">
                  <c:v>11</c:v>
                </c:pt>
                <c:pt idx="2">
                  <c:v>10</c:v>
                </c:pt>
                <c:pt idx="3">
                  <c:v>9</c:v>
                </c:pt>
                <c:pt idx="4">
                  <c:v>8</c:v>
                </c:pt>
                <c:pt idx="5">
                  <c:v>7</c:v>
                </c:pt>
                <c:pt idx="6">
                  <c:v>6</c:v>
                </c:pt>
                <c:pt idx="7">
                  <c:v>5</c:v>
                </c:pt>
                <c:pt idx="8">
                  <c:v>4</c:v>
                </c:pt>
                <c:pt idx="9">
                  <c:v>3</c:v>
                </c:pt>
                <c:pt idx="10">
                  <c:v>2</c:v>
                </c:pt>
                <c:pt idx="11">
                  <c:v>1</c:v>
                </c:pt>
              </c:numCache>
            </c:numRef>
          </c:cat>
          <c:val>
            <c:numRef>
              <c:f>Sheet2!$C$2:$C$13</c:f>
              <c:numCache>
                <c:formatCode>0.00%</c:formatCode>
                <c:ptCount val="12"/>
                <c:pt idx="0">
                  <c:v>1</c:v>
                </c:pt>
                <c:pt idx="1">
                  <c:v>1</c:v>
                </c:pt>
                <c:pt idx="2">
                  <c:v>0.77777777777777779</c:v>
                </c:pt>
                <c:pt idx="3">
                  <c:v>0.6</c:v>
                </c:pt>
                <c:pt idx="4">
                  <c:v>0.18181818181818182</c:v>
                </c:pt>
                <c:pt idx="5">
                  <c:v>0.35714285714285715</c:v>
                </c:pt>
                <c:pt idx="6">
                  <c:v>8.4745762711864403E-2</c:v>
                </c:pt>
                <c:pt idx="7">
                  <c:v>2.0669291338582679E-2</c:v>
                </c:pt>
                <c:pt idx="8">
                  <c:v>1.6748768472906402E-2</c:v>
                </c:pt>
                <c:pt idx="9">
                  <c:v>8.5763293310463125E-3</c:v>
                </c:pt>
                <c:pt idx="10">
                  <c:v>5.4968287526427064E-3</c:v>
                </c:pt>
                <c:pt idx="11">
                  <c:v>2.6536930561698365E-3</c:v>
                </c:pt>
              </c:numCache>
            </c:numRef>
          </c:val>
          <c:smooth val="0"/>
          <c:extLst>
            <c:ext xmlns:c16="http://schemas.microsoft.com/office/drawing/2014/chart" uri="{C3380CC4-5D6E-409C-BE32-E72D297353CC}">
              <c16:uniqueId val="{00000001-33A3-43D3-AF02-93D4841268B4}"/>
            </c:ext>
          </c:extLst>
        </c:ser>
        <c:dLbls>
          <c:showLegendKey val="0"/>
          <c:showVal val="0"/>
          <c:showCatName val="0"/>
          <c:showSerName val="0"/>
          <c:showPercent val="0"/>
          <c:showBubbleSize val="0"/>
        </c:dLbls>
        <c:marker val="1"/>
        <c:smooth val="0"/>
        <c:axId val="565240232"/>
        <c:axId val="565233344"/>
      </c:lineChart>
      <c:catAx>
        <c:axId val="5652297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t>RCCR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th-TH"/>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th-TH"/>
          </a:p>
        </c:txPr>
        <c:crossAx val="565227440"/>
        <c:crosses val="autoZero"/>
        <c:auto val="1"/>
        <c:lblAlgn val="ctr"/>
        <c:lblOffset val="100"/>
        <c:noMultiLvlLbl val="0"/>
      </c:catAx>
      <c:valAx>
        <c:axId val="565227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t>#Customer</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th-TH"/>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th-TH"/>
          </a:p>
        </c:txPr>
        <c:crossAx val="565229736"/>
        <c:crosses val="autoZero"/>
        <c:crossBetween val="between"/>
      </c:valAx>
      <c:valAx>
        <c:axId val="565233344"/>
        <c:scaling>
          <c:orientation val="minMax"/>
          <c:max val="1"/>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t>Bad Rate (%)</a:t>
                </a:r>
              </a:p>
            </c:rich>
          </c:tx>
          <c:layout>
            <c:manualLayout>
              <c:xMode val="edge"/>
              <c:yMode val="edge"/>
              <c:x val="0.9665271644965947"/>
              <c:y val="0.3360554193020953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th-TH"/>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th-TH"/>
          </a:p>
        </c:txPr>
        <c:crossAx val="565240232"/>
        <c:crosses val="max"/>
        <c:crossBetween val="between"/>
      </c:valAx>
      <c:catAx>
        <c:axId val="565240232"/>
        <c:scaling>
          <c:orientation val="minMax"/>
        </c:scaling>
        <c:delete val="1"/>
        <c:axPos val="b"/>
        <c:numFmt formatCode="General" sourceLinked="1"/>
        <c:majorTickMark val="none"/>
        <c:minorTickMark val="none"/>
        <c:tickLblPos val="nextTo"/>
        <c:crossAx val="565233344"/>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th-TH"/>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Reversed" id="23">
  <a:schemeClr val="accent3"/>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F26B53-E312-4F75-9B4D-FEB9B56E97D8}"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ED6EE5A0-69BB-4092-80D9-3C9DA134DE1D}">
      <dgm:prSet phldrT="[Text]"/>
      <dgm:spPr>
        <a:xfrm>
          <a:off x="631044" y="2616241"/>
          <a:ext cx="3735298" cy="768487"/>
        </a:xfrm>
        <a:noFill/>
        <a:ln>
          <a:noFill/>
        </a:ln>
        <a:effectLst/>
      </dgm:spPr>
      <dgm:t>
        <a:bodyPr/>
        <a:lstStyle/>
        <a:p>
          <a:r>
            <a:rPr lang="en-US" dirty="0" smtClean="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G. Model Validation Function</a:t>
          </a:r>
          <a:endParaRPr lang="en-US"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gm:t>
    </dgm:pt>
    <dgm:pt modelId="{76775A34-4570-41E1-8A33-F28005385BEB}" type="parTrans" cxnId="{A62E0C4E-AB9F-4FBE-A0D1-9DD3A486CF80}">
      <dgm:prSet/>
      <dgm:spPr/>
      <dgm:t>
        <a:bodyPr/>
        <a:lstStyle/>
        <a:p>
          <a:endParaRPr lang="en-US">
            <a:latin typeface="Arial" panose="020B0604020202020204" pitchFamily="34" charset="0"/>
            <a:cs typeface="Arial" panose="020B0604020202020204" pitchFamily="34" charset="0"/>
          </a:endParaRPr>
        </a:p>
      </dgm:t>
    </dgm:pt>
    <dgm:pt modelId="{B34821DB-C640-43F4-A744-7940E8072387}" type="sibTrans" cxnId="{A62E0C4E-AB9F-4FBE-A0D1-9DD3A486CF80}">
      <dgm:prSet/>
      <dgm:spPr/>
      <dgm:t>
        <a:bodyPr/>
        <a:lstStyle/>
        <a:p>
          <a:endParaRPr lang="en-US">
            <a:latin typeface="Arial" panose="020B0604020202020204" pitchFamily="34" charset="0"/>
            <a:cs typeface="Arial" panose="020B0604020202020204" pitchFamily="34" charset="0"/>
          </a:endParaRPr>
        </a:p>
      </dgm:t>
    </dgm:pt>
    <dgm:pt modelId="{CB8D2120-D140-4566-ADD2-261D051E1E8D}">
      <dgm:prSet phldrT="[Text]"/>
      <dgm:spPr>
        <a:xfrm>
          <a:off x="631044" y="4318816"/>
          <a:ext cx="3738949" cy="1081575"/>
        </a:xfrm>
        <a:noFill/>
        <a:ln>
          <a:noFill/>
        </a:ln>
        <a:effectLst/>
      </dgm:spPr>
      <dgm:t>
        <a:bodyPr/>
        <a:lstStyle/>
        <a:p>
          <a:r>
            <a:rPr lang="en-US" dirty="0" smtClean="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I. Model Development Function</a:t>
          </a:r>
          <a:endParaRPr lang="en-US"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gm:t>
    </dgm:pt>
    <dgm:pt modelId="{D2052598-EDB6-49F1-8E1D-4E9021B9F20E}" type="parTrans" cxnId="{5656CC40-AD02-49E0-A23A-3F49CAE36D53}">
      <dgm:prSet/>
      <dgm:spPr/>
      <dgm:t>
        <a:bodyPr/>
        <a:lstStyle/>
        <a:p>
          <a:endParaRPr lang="en-US">
            <a:latin typeface="Arial" panose="020B0604020202020204" pitchFamily="34" charset="0"/>
            <a:cs typeface="Arial" panose="020B0604020202020204" pitchFamily="34" charset="0"/>
          </a:endParaRPr>
        </a:p>
      </dgm:t>
    </dgm:pt>
    <dgm:pt modelId="{DFAB8301-E03E-4FF6-AFE8-6454283E4C23}" type="sibTrans" cxnId="{5656CC40-AD02-49E0-A23A-3F49CAE36D53}">
      <dgm:prSet/>
      <dgm:spPr/>
      <dgm:t>
        <a:bodyPr/>
        <a:lstStyle/>
        <a:p>
          <a:endParaRPr lang="en-US">
            <a:latin typeface="Arial" panose="020B0604020202020204" pitchFamily="34" charset="0"/>
            <a:cs typeface="Arial" panose="020B0604020202020204" pitchFamily="34" charset="0"/>
          </a:endParaRPr>
        </a:p>
      </dgm:t>
    </dgm:pt>
    <dgm:pt modelId="{BBE24EC3-59CE-4687-88DA-CF25B943FF92}">
      <dgm:prSet phldrT="[Text]"/>
      <dgm:spPr>
        <a:xfrm>
          <a:off x="631044" y="913666"/>
          <a:ext cx="3738949" cy="768487"/>
        </a:xfrm>
        <a:prstGeom prst="rect">
          <a:avLst/>
        </a:prstGeom>
        <a:solidFill>
          <a:schemeClr val="accent5"/>
        </a:solidFill>
        <a:ln>
          <a:noFill/>
        </a:ln>
        <a:effectLst/>
      </dgm:spPr>
      <dgm:t>
        <a:bodyPr/>
        <a:lstStyle/>
        <a:p>
          <a:r>
            <a:rPr lang="en-US" dirty="0" smtClean="0">
              <a:solidFill>
                <a:sysClr val="window" lastClr="FFFFFF"/>
              </a:solidFill>
              <a:latin typeface="Arial" panose="020B0604020202020204" pitchFamily="34" charset="0"/>
              <a:ea typeface="+mn-ea"/>
              <a:cs typeface="Arial" panose="020B0604020202020204" pitchFamily="34" charset="0"/>
            </a:rPr>
            <a:t>3rd Line of Defense</a:t>
          </a:r>
          <a:endParaRPr lang="en-US"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gm:t>
    </dgm:pt>
    <dgm:pt modelId="{65240A6E-8486-4796-8AE3-0C16BBEE335F}" type="parTrans" cxnId="{B11C7584-C969-40F1-B765-6B24BAE11AD1}">
      <dgm:prSet/>
      <dgm:spPr/>
      <dgm:t>
        <a:bodyPr/>
        <a:lstStyle/>
        <a:p>
          <a:endParaRPr lang="en-US">
            <a:latin typeface="Arial" panose="020B0604020202020204" pitchFamily="34" charset="0"/>
            <a:cs typeface="Arial" panose="020B0604020202020204" pitchFamily="34" charset="0"/>
          </a:endParaRPr>
        </a:p>
      </dgm:t>
    </dgm:pt>
    <dgm:pt modelId="{78F64A3C-8241-4FB5-9E75-13D5BEA15519}" type="sibTrans" cxnId="{B11C7584-C969-40F1-B765-6B24BAE11AD1}">
      <dgm:prSet/>
      <dgm:spPr/>
      <dgm:t>
        <a:bodyPr/>
        <a:lstStyle/>
        <a:p>
          <a:endParaRPr lang="en-US">
            <a:latin typeface="Arial" panose="020B0604020202020204" pitchFamily="34" charset="0"/>
            <a:cs typeface="Arial" panose="020B0604020202020204" pitchFamily="34" charset="0"/>
          </a:endParaRPr>
        </a:p>
      </dgm:t>
    </dgm:pt>
    <dgm:pt modelId="{0B5BF57C-754B-4BA9-83F7-F8A41C991F74}">
      <dgm:prSet phldrT="[Text]"/>
      <dgm:spPr>
        <a:xfrm>
          <a:off x="631044" y="62378"/>
          <a:ext cx="3738949" cy="768487"/>
        </a:xfrm>
        <a:prstGeom prst="rect">
          <a:avLst/>
        </a:prstGeom>
        <a:noFill/>
        <a:ln>
          <a:noFill/>
        </a:ln>
        <a:effectLst/>
      </dgm:spPr>
      <dgm:t>
        <a:bodyPr/>
        <a:lstStyle/>
        <a:p>
          <a:r>
            <a:rPr lang="en-US" dirty="0" smtClean="0">
              <a:solidFill>
                <a:sysClr val="windowText" lastClr="000000"/>
              </a:solidFill>
              <a:latin typeface="Arial" panose="020B0604020202020204" pitchFamily="34" charset="0"/>
              <a:ea typeface="+mn-ea"/>
              <a:cs typeface="Arial" panose="020B0604020202020204" pitchFamily="34" charset="0"/>
            </a:rPr>
            <a:t>BOD</a:t>
          </a:r>
          <a:endParaRPr lang="en-US"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gm:t>
    </dgm:pt>
    <dgm:pt modelId="{60CC03C1-3698-4B75-AC0F-F1F1BBE0806D}" type="parTrans" cxnId="{488C0A6C-68BF-4414-BDAE-512D2FFACF43}">
      <dgm:prSet/>
      <dgm:spPr/>
      <dgm:t>
        <a:bodyPr/>
        <a:lstStyle/>
        <a:p>
          <a:endParaRPr lang="en-US">
            <a:latin typeface="Arial" panose="020B0604020202020204" pitchFamily="34" charset="0"/>
            <a:cs typeface="Arial" panose="020B0604020202020204" pitchFamily="34" charset="0"/>
          </a:endParaRPr>
        </a:p>
      </dgm:t>
    </dgm:pt>
    <dgm:pt modelId="{1D214C3A-DE43-41B7-BC7F-66649CF883CA}" type="sibTrans" cxnId="{488C0A6C-68BF-4414-BDAE-512D2FFACF43}">
      <dgm:prSet/>
      <dgm:spPr/>
      <dgm:t>
        <a:bodyPr/>
        <a:lstStyle/>
        <a:p>
          <a:endParaRPr lang="en-US">
            <a:latin typeface="Arial" panose="020B0604020202020204" pitchFamily="34" charset="0"/>
            <a:cs typeface="Arial" panose="020B0604020202020204" pitchFamily="34" charset="0"/>
          </a:endParaRPr>
        </a:p>
      </dgm:t>
    </dgm:pt>
    <dgm:pt modelId="{6B71E92A-9AEC-4A0C-87F8-B10E42B015E0}">
      <dgm:prSet phldrT="[Text]"/>
      <dgm:spPr>
        <a:xfrm>
          <a:off x="4990117" y="3467528"/>
          <a:ext cx="3237752" cy="768487"/>
        </a:xfrm>
        <a:solidFill>
          <a:srgbClr val="FFC000"/>
        </a:solidFill>
        <a:ln w="12700" cap="flat" cmpd="sng" algn="ctr">
          <a:solidFill>
            <a:sysClr val="window" lastClr="FFFFFF">
              <a:hueOff val="0"/>
              <a:satOff val="0"/>
              <a:lumOff val="0"/>
              <a:alphaOff val="0"/>
            </a:sysClr>
          </a:solidFill>
          <a:prstDash val="solid"/>
          <a:miter lim="800000"/>
        </a:ln>
        <a:effectLst/>
      </dgm:spPr>
      <dgm:t>
        <a:bodyPr/>
        <a:lstStyle/>
        <a:p>
          <a:r>
            <a:rPr lang="en-US" dirty="0" smtClean="0">
              <a:solidFill>
                <a:sysClr val="window" lastClr="FFFFFF"/>
              </a:solidFill>
              <a:latin typeface="Arial" panose="020B0604020202020204" pitchFamily="34" charset="0"/>
              <a:ea typeface="+mn-ea"/>
              <a:cs typeface="Arial" panose="020B0604020202020204" pitchFamily="34" charset="0"/>
            </a:rPr>
            <a:t>1st Line of Defense</a:t>
          </a:r>
          <a:endParaRPr lang="en-US" dirty="0">
            <a:solidFill>
              <a:sysClr val="window" lastClr="FFFFFF"/>
            </a:solidFill>
            <a:latin typeface="Arial" panose="020B0604020202020204" pitchFamily="34" charset="0"/>
            <a:ea typeface="+mn-ea"/>
            <a:cs typeface="Arial" panose="020B0604020202020204" pitchFamily="34" charset="0"/>
          </a:endParaRPr>
        </a:p>
      </dgm:t>
    </dgm:pt>
    <dgm:pt modelId="{72E60A25-D116-476B-A3E3-C7EEA3F2BBC6}" type="parTrans" cxnId="{7D981E7E-362F-49E5-B644-67A8F3DD261B}">
      <dgm:prSet/>
      <dgm:spPr/>
      <dgm:t>
        <a:bodyPr/>
        <a:lstStyle/>
        <a:p>
          <a:endParaRPr lang="en-US">
            <a:latin typeface="Arial" panose="020B0604020202020204" pitchFamily="34" charset="0"/>
            <a:cs typeface="Arial" panose="020B0604020202020204" pitchFamily="34" charset="0"/>
          </a:endParaRPr>
        </a:p>
      </dgm:t>
    </dgm:pt>
    <dgm:pt modelId="{4062BBB8-4581-4C0E-A82B-9827E5BB1A09}" type="sibTrans" cxnId="{7D981E7E-362F-49E5-B644-67A8F3DD261B}">
      <dgm:prSet/>
      <dgm:spPr/>
      <dgm:t>
        <a:bodyPr/>
        <a:lstStyle/>
        <a:p>
          <a:endParaRPr lang="en-US">
            <a:latin typeface="Arial" panose="020B0604020202020204" pitchFamily="34" charset="0"/>
            <a:cs typeface="Arial" panose="020B0604020202020204" pitchFamily="34" charset="0"/>
          </a:endParaRPr>
        </a:p>
      </dgm:t>
    </dgm:pt>
    <dgm:pt modelId="{157BA6EF-8797-44DB-A49A-51E932F637DF}">
      <dgm:prSet phldrT="[Text]"/>
      <dgm:spPr>
        <a:xfrm>
          <a:off x="631044" y="62378"/>
          <a:ext cx="3738949" cy="768487"/>
        </a:xfrm>
        <a:noFill/>
        <a:ln>
          <a:noFill/>
        </a:ln>
        <a:effectLst/>
      </dgm:spPr>
      <dgm:t>
        <a:bodyPr/>
        <a:lstStyle/>
        <a:p>
          <a:r>
            <a:rPr lang="en-US" dirty="0" smtClean="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A. Board of Directors</a:t>
          </a:r>
          <a:endParaRPr lang="en-US"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gm:t>
    </dgm:pt>
    <dgm:pt modelId="{E459B8FB-B3B0-4742-9155-C7E52C19079A}" type="parTrans" cxnId="{471AE260-2570-4F37-B695-1B841B111E73}">
      <dgm:prSet/>
      <dgm:spPr/>
      <dgm:t>
        <a:bodyPr/>
        <a:lstStyle/>
        <a:p>
          <a:endParaRPr lang="en-US"/>
        </a:p>
      </dgm:t>
    </dgm:pt>
    <dgm:pt modelId="{F9D85A61-00C1-45E3-B7D5-9ACAC9D5FC26}" type="sibTrans" cxnId="{471AE260-2570-4F37-B695-1B841B111E73}">
      <dgm:prSet/>
      <dgm:spPr/>
      <dgm:t>
        <a:bodyPr/>
        <a:lstStyle/>
        <a:p>
          <a:endParaRPr lang="en-US"/>
        </a:p>
      </dgm:t>
    </dgm:pt>
    <dgm:pt modelId="{4ED61607-3DE7-471C-86AD-C1FBC4DC34FA}">
      <dgm:prSet phldrT="[Text]"/>
      <dgm:spPr>
        <a:xfrm>
          <a:off x="631044" y="913666"/>
          <a:ext cx="3738949" cy="768487"/>
        </a:xfrm>
        <a:noFill/>
        <a:ln>
          <a:noFill/>
        </a:ln>
        <a:effectLst/>
      </dgm:spPr>
      <dgm:t>
        <a:bodyPr/>
        <a:lstStyle/>
        <a:p>
          <a:r>
            <a:rPr lang="en-US" dirty="0" smtClean="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B. Internal Audit</a:t>
          </a:r>
          <a:endParaRPr lang="en-US"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gm:t>
    </dgm:pt>
    <dgm:pt modelId="{2A4EEB8E-C228-427A-A6D6-4BC6686AE6E5}" type="parTrans" cxnId="{967C9823-6CAD-459D-A40C-C2CC0364A5F6}">
      <dgm:prSet/>
      <dgm:spPr/>
      <dgm:t>
        <a:bodyPr/>
        <a:lstStyle/>
        <a:p>
          <a:endParaRPr lang="en-US"/>
        </a:p>
      </dgm:t>
    </dgm:pt>
    <dgm:pt modelId="{666F000B-1096-4134-B01E-8CFADDC8609E}" type="sibTrans" cxnId="{967C9823-6CAD-459D-A40C-C2CC0364A5F6}">
      <dgm:prSet/>
      <dgm:spPr/>
      <dgm:t>
        <a:bodyPr/>
        <a:lstStyle/>
        <a:p>
          <a:endParaRPr lang="en-US"/>
        </a:p>
      </dgm:t>
    </dgm:pt>
    <dgm:pt modelId="{DC258349-0868-4717-BCA8-0F453D02E8FD}">
      <dgm:prSet phldrT="[Text]"/>
      <dgm:spPr>
        <a:xfrm>
          <a:off x="631044" y="1764953"/>
          <a:ext cx="3738949" cy="768487"/>
        </a:xfrm>
        <a:prstGeom prst="rect">
          <a:avLst/>
        </a:prstGeom>
        <a:solidFill>
          <a:schemeClr val="accent6"/>
        </a:solidFill>
        <a:ln>
          <a:noFill/>
        </a:ln>
        <a:effectLst/>
      </dgm:spPr>
      <dgm:t>
        <a:bodyPr/>
        <a:lstStyle/>
        <a:p>
          <a:r>
            <a:rPr lang="en-US" dirty="0" smtClean="0">
              <a:solidFill>
                <a:sysClr val="window" lastClr="FFFFFF"/>
              </a:solidFill>
              <a:latin typeface="Arial" panose="020B0604020202020204" pitchFamily="34" charset="0"/>
              <a:ea typeface="+mn-ea"/>
              <a:cs typeface="Arial" panose="020B0604020202020204" pitchFamily="34" charset="0"/>
            </a:rPr>
            <a:t>2nd Line of Defense</a:t>
          </a:r>
          <a:endParaRPr lang="en-US"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gm:t>
    </dgm:pt>
    <dgm:pt modelId="{428651E4-76D4-4C76-84C7-FE2A60126B2B}" type="sibTrans" cxnId="{7197442F-1BF6-4C14-BB4E-987C931AD382}">
      <dgm:prSet/>
      <dgm:spPr/>
      <dgm:t>
        <a:bodyPr/>
        <a:lstStyle/>
        <a:p>
          <a:endParaRPr lang="en-US">
            <a:latin typeface="Arial" panose="020B0604020202020204" pitchFamily="34" charset="0"/>
            <a:cs typeface="Arial" panose="020B0604020202020204" pitchFamily="34" charset="0"/>
          </a:endParaRPr>
        </a:p>
      </dgm:t>
    </dgm:pt>
    <dgm:pt modelId="{85A80D18-65E8-4074-8EFD-601A588DF387}" type="parTrans" cxnId="{7197442F-1BF6-4C14-BB4E-987C931AD382}">
      <dgm:prSet/>
      <dgm:spPr/>
      <dgm:t>
        <a:bodyPr/>
        <a:lstStyle/>
        <a:p>
          <a:endParaRPr lang="en-US">
            <a:latin typeface="Arial" panose="020B0604020202020204" pitchFamily="34" charset="0"/>
            <a:cs typeface="Arial" panose="020B0604020202020204" pitchFamily="34" charset="0"/>
          </a:endParaRPr>
        </a:p>
      </dgm:t>
    </dgm:pt>
    <dgm:pt modelId="{D577BB94-AE9B-403A-A146-0F08561359FF}">
      <dgm:prSet phldrT="[Text]"/>
      <dgm:spPr>
        <a:xfrm>
          <a:off x="631044" y="1764953"/>
          <a:ext cx="3738949" cy="768487"/>
        </a:xfrm>
        <a:noFill/>
        <a:ln>
          <a:noFill/>
        </a:ln>
        <a:effectLst/>
      </dgm:spPr>
      <dgm:t>
        <a:bodyPr/>
        <a:lstStyle/>
        <a:p>
          <a:r>
            <a:rPr lang="en-US" dirty="0" smtClean="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F. Model Risk Manager</a:t>
          </a:r>
          <a:endParaRPr lang="en-US"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gm:t>
    </dgm:pt>
    <dgm:pt modelId="{908D3055-FF6E-4E38-A937-A98E54DECA40}" type="parTrans" cxnId="{F4281640-C649-45B1-A64B-48CEB36CA72E}">
      <dgm:prSet/>
      <dgm:spPr/>
      <dgm:t>
        <a:bodyPr/>
        <a:lstStyle/>
        <a:p>
          <a:endParaRPr lang="en-US"/>
        </a:p>
      </dgm:t>
    </dgm:pt>
    <dgm:pt modelId="{D83E988B-5864-495A-A53F-EBA311F99F27}" type="sibTrans" cxnId="{F4281640-C649-45B1-A64B-48CEB36CA72E}">
      <dgm:prSet/>
      <dgm:spPr/>
      <dgm:t>
        <a:bodyPr/>
        <a:lstStyle/>
        <a:p>
          <a:endParaRPr lang="en-US"/>
        </a:p>
      </dgm:t>
    </dgm:pt>
    <dgm:pt modelId="{80AA823B-93F4-451B-BC22-22CE7A15A2C3}">
      <dgm:prSet phldrT="[Text]"/>
      <dgm:spPr>
        <a:xfrm>
          <a:off x="631044" y="3467528"/>
          <a:ext cx="3738949" cy="768487"/>
        </a:xfrm>
        <a:noFill/>
        <a:ln>
          <a:noFill/>
        </a:ln>
        <a:effectLst/>
      </dgm:spPr>
      <dgm:t>
        <a:bodyPr/>
        <a:lstStyle/>
        <a:p>
          <a:r>
            <a:rPr lang="en-US" dirty="0" smtClean="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H. Model Owner</a:t>
          </a:r>
          <a:endParaRPr lang="en-US"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gm:t>
    </dgm:pt>
    <dgm:pt modelId="{5BA01780-F6F5-4FFE-AD24-005D2312DCF0}" type="parTrans" cxnId="{3D3C84B7-405E-4F83-A591-4FA8C2E42224}">
      <dgm:prSet/>
      <dgm:spPr/>
      <dgm:t>
        <a:bodyPr/>
        <a:lstStyle/>
        <a:p>
          <a:endParaRPr lang="en-US"/>
        </a:p>
      </dgm:t>
    </dgm:pt>
    <dgm:pt modelId="{0278AA17-1E73-456D-8355-724E8A890F3B}" type="sibTrans" cxnId="{3D3C84B7-405E-4F83-A591-4FA8C2E42224}">
      <dgm:prSet/>
      <dgm:spPr/>
      <dgm:t>
        <a:bodyPr/>
        <a:lstStyle/>
        <a:p>
          <a:endParaRPr lang="en-US"/>
        </a:p>
      </dgm:t>
    </dgm:pt>
    <dgm:pt modelId="{1E32AFBC-7986-429A-9A12-07648E4DFC51}">
      <dgm:prSet phldrT="[Text]"/>
      <dgm:spPr>
        <a:xfrm>
          <a:off x="631044" y="1764953"/>
          <a:ext cx="3738949" cy="768487"/>
        </a:xfrm>
        <a:noFill/>
        <a:ln>
          <a:noFill/>
        </a:ln>
        <a:effectLst/>
      </dgm:spPr>
      <dgm:t>
        <a:bodyPr/>
        <a:lstStyle/>
        <a:p>
          <a:r>
            <a:rPr lang="en-US" dirty="0" smtClean="0">
              <a:solidFill>
                <a:prstClr val="black"/>
              </a:solidFill>
              <a:latin typeface="Arial" panose="020B0604020202020204" pitchFamily="34" charset="0"/>
              <a:cs typeface="Arial" panose="020B0604020202020204" pitchFamily="34" charset="0"/>
            </a:rPr>
            <a:t>C. Model Validation Working Group (HQ)</a:t>
          </a:r>
          <a:endParaRPr lang="en-US"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gm:t>
    </dgm:pt>
    <dgm:pt modelId="{3A06EA18-9214-405B-AB7D-4ED184632FD9}" type="parTrans" cxnId="{1DA3DED3-C7CF-4B06-9D4F-B837DC6BFF31}">
      <dgm:prSet/>
      <dgm:spPr/>
      <dgm:t>
        <a:bodyPr/>
        <a:lstStyle/>
        <a:p>
          <a:endParaRPr lang="en-US"/>
        </a:p>
      </dgm:t>
    </dgm:pt>
    <dgm:pt modelId="{4269BB40-5690-4812-84FB-9D1211184E62}" type="sibTrans" cxnId="{1DA3DED3-C7CF-4B06-9D4F-B837DC6BFF31}">
      <dgm:prSet/>
      <dgm:spPr/>
      <dgm:t>
        <a:bodyPr/>
        <a:lstStyle/>
        <a:p>
          <a:endParaRPr lang="en-US"/>
        </a:p>
      </dgm:t>
    </dgm:pt>
    <dgm:pt modelId="{DDA4EB32-C097-477C-ACCC-52E2BF4F615B}">
      <dgm:prSet phldrT="[Text]"/>
      <dgm:spPr>
        <a:xfrm>
          <a:off x="631044" y="1764953"/>
          <a:ext cx="3738949" cy="768487"/>
        </a:xfrm>
        <a:noFill/>
        <a:ln>
          <a:noFill/>
        </a:ln>
        <a:effectLst/>
      </dgm:spPr>
      <dgm:t>
        <a:bodyPr/>
        <a:lstStyle/>
        <a:p>
          <a:r>
            <a:rPr lang="en-US" dirty="0" smtClean="0">
              <a:solidFill>
                <a:prstClr val="black"/>
              </a:solidFill>
              <a:latin typeface="Arial" panose="020B0604020202020204" pitchFamily="34" charset="0"/>
              <a:cs typeface="Arial" panose="020B0604020202020204" pitchFamily="34" charset="0"/>
            </a:rPr>
            <a:t>D. Risk Management Committee</a:t>
          </a:r>
          <a:endParaRPr lang="en-US"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gm:t>
    </dgm:pt>
    <dgm:pt modelId="{0A6490C9-6457-4CB6-BE8C-295F0F0E053A}" type="parTrans" cxnId="{2AFC14B8-3D23-4A57-82C8-12911286FD95}">
      <dgm:prSet/>
      <dgm:spPr/>
      <dgm:t>
        <a:bodyPr/>
        <a:lstStyle/>
        <a:p>
          <a:endParaRPr lang="en-US"/>
        </a:p>
      </dgm:t>
    </dgm:pt>
    <dgm:pt modelId="{F23C3268-9A80-4E36-8431-1FB6F0A23BEE}" type="sibTrans" cxnId="{2AFC14B8-3D23-4A57-82C8-12911286FD95}">
      <dgm:prSet/>
      <dgm:spPr/>
      <dgm:t>
        <a:bodyPr/>
        <a:lstStyle/>
        <a:p>
          <a:endParaRPr lang="en-US"/>
        </a:p>
      </dgm:t>
    </dgm:pt>
    <dgm:pt modelId="{5BA0660B-17B0-40E5-9EC2-72CC283A02D2}">
      <dgm:prSet phldrT="[Text]"/>
      <dgm:spPr>
        <a:xfrm>
          <a:off x="631044" y="1764953"/>
          <a:ext cx="3738949" cy="768487"/>
        </a:xfrm>
        <a:noFill/>
        <a:ln>
          <a:noFill/>
        </a:ln>
        <a:effectLst/>
      </dgm:spPr>
      <dgm:t>
        <a:bodyPr/>
        <a:lstStyle/>
        <a:p>
          <a:r>
            <a:rPr lang="en-US" dirty="0" smtClean="0">
              <a:solidFill>
                <a:srgbClr val="FF0000"/>
              </a:solidFill>
              <a:latin typeface="Arial" panose="020B0604020202020204" pitchFamily="34" charset="0"/>
              <a:cs typeface="Arial" panose="020B0604020202020204" pitchFamily="34" charset="0"/>
            </a:rPr>
            <a:t>E. Model Steering Group (NEW)</a:t>
          </a:r>
          <a:endParaRPr lang="en-US"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gm:t>
    </dgm:pt>
    <dgm:pt modelId="{1CE794D7-7014-466C-81F7-C49BBBE2F498}" type="parTrans" cxnId="{A48B7595-A074-4759-B6F3-975178924DBA}">
      <dgm:prSet/>
      <dgm:spPr/>
      <dgm:t>
        <a:bodyPr/>
        <a:lstStyle/>
        <a:p>
          <a:endParaRPr lang="en-US"/>
        </a:p>
      </dgm:t>
    </dgm:pt>
    <dgm:pt modelId="{F8D4686E-5D10-4161-9475-359F54F7DACC}" type="sibTrans" cxnId="{A48B7595-A074-4759-B6F3-975178924DBA}">
      <dgm:prSet/>
      <dgm:spPr/>
      <dgm:t>
        <a:bodyPr/>
        <a:lstStyle/>
        <a:p>
          <a:endParaRPr lang="en-US"/>
        </a:p>
      </dgm:t>
    </dgm:pt>
    <dgm:pt modelId="{E32DFAF9-55E1-4250-8CED-3C80BCFFCFBD}" type="pres">
      <dgm:prSet presAssocID="{F2F26B53-E312-4F75-9B4D-FEB9B56E97D8}" presName="Name0" presStyleCnt="0">
        <dgm:presLayoutVars>
          <dgm:dir/>
          <dgm:animLvl val="lvl"/>
          <dgm:resizeHandles val="exact"/>
        </dgm:presLayoutVars>
      </dgm:prSet>
      <dgm:spPr/>
      <dgm:t>
        <a:bodyPr/>
        <a:lstStyle/>
        <a:p>
          <a:endParaRPr lang="en-US"/>
        </a:p>
      </dgm:t>
    </dgm:pt>
    <dgm:pt modelId="{F813BB0C-BEBC-411C-8579-BD4AD5C514D8}" type="pres">
      <dgm:prSet presAssocID="{0B5BF57C-754B-4BA9-83F7-F8A41C991F74}" presName="linNode" presStyleCnt="0"/>
      <dgm:spPr/>
    </dgm:pt>
    <dgm:pt modelId="{4AB171EF-C7FF-4F47-9B99-50905B9A66C5}" type="pres">
      <dgm:prSet presAssocID="{0B5BF57C-754B-4BA9-83F7-F8A41C991F74}" presName="parTx" presStyleLbl="revTx" presStyleIdx="0" presStyleCnt="4" custScaleX="138672">
        <dgm:presLayoutVars>
          <dgm:chMax val="1"/>
          <dgm:bulletEnabled val="1"/>
        </dgm:presLayoutVars>
      </dgm:prSet>
      <dgm:spPr/>
      <dgm:t>
        <a:bodyPr/>
        <a:lstStyle/>
        <a:p>
          <a:endParaRPr lang="en-US"/>
        </a:p>
      </dgm:t>
    </dgm:pt>
    <dgm:pt modelId="{6712F248-06DB-444E-9D15-5973C7B82D2E}" type="pres">
      <dgm:prSet presAssocID="{0B5BF57C-754B-4BA9-83F7-F8A41C991F74}" presName="bracket" presStyleLbl="parChTrans1D1" presStyleIdx="0" presStyleCnt="4"/>
      <dgm:spPr>
        <a:xfrm>
          <a:off x="4369993" y="62378"/>
          <a:ext cx="442945" cy="768487"/>
        </a:xfrm>
        <a:prstGeom prst="leftBrace">
          <a:avLst>
            <a:gd name="adj1" fmla="val 35000"/>
            <a:gd name="adj2" fmla="val 50000"/>
          </a:avLst>
        </a:prstGeom>
        <a:noFill/>
        <a:ln w="12700" cap="flat" cmpd="sng" algn="ctr">
          <a:solidFill>
            <a:srgbClr val="5B9BD5">
              <a:shade val="60000"/>
              <a:hueOff val="0"/>
              <a:satOff val="0"/>
              <a:lumOff val="0"/>
              <a:alphaOff val="0"/>
            </a:srgbClr>
          </a:solidFill>
          <a:prstDash val="solid"/>
          <a:miter lim="800000"/>
        </a:ln>
        <a:effectLst/>
      </dgm:spPr>
      <dgm:t>
        <a:bodyPr/>
        <a:lstStyle/>
        <a:p>
          <a:endParaRPr lang="en-US"/>
        </a:p>
      </dgm:t>
    </dgm:pt>
    <dgm:pt modelId="{02DB1FBF-B63B-4C4A-8F35-06B658CF53DF}" type="pres">
      <dgm:prSet presAssocID="{0B5BF57C-754B-4BA9-83F7-F8A41C991F74}" presName="spH" presStyleCnt="0"/>
      <dgm:spPr/>
    </dgm:pt>
    <dgm:pt modelId="{9DFE2AFE-D2CA-4BC3-BB55-2D1856783AD1}" type="pres">
      <dgm:prSet presAssocID="{0B5BF57C-754B-4BA9-83F7-F8A41C991F74}" presName="desTx" presStyleLbl="node1" presStyleIdx="0" presStyleCnt="4" custScaleX="76473">
        <dgm:presLayoutVars>
          <dgm:bulletEnabled val="1"/>
        </dgm:presLayoutVars>
      </dgm:prSet>
      <dgm:spPr/>
      <dgm:t>
        <a:bodyPr/>
        <a:lstStyle/>
        <a:p>
          <a:endParaRPr lang="en-US"/>
        </a:p>
      </dgm:t>
    </dgm:pt>
    <dgm:pt modelId="{01749B61-2E2A-4800-AF67-DC62ABE91BCF}" type="pres">
      <dgm:prSet presAssocID="{1D214C3A-DE43-41B7-BC7F-66649CF883CA}" presName="spV" presStyleCnt="0"/>
      <dgm:spPr/>
    </dgm:pt>
    <dgm:pt modelId="{10EE794A-0D21-430D-AE0F-20D088EB2890}" type="pres">
      <dgm:prSet presAssocID="{BBE24EC3-59CE-4687-88DA-CF25B943FF92}" presName="linNode" presStyleCnt="0"/>
      <dgm:spPr/>
    </dgm:pt>
    <dgm:pt modelId="{F657C6F0-7BB9-4F63-B420-BAF826CE2C43}" type="pres">
      <dgm:prSet presAssocID="{BBE24EC3-59CE-4687-88DA-CF25B943FF92}" presName="parTx" presStyleLbl="revTx" presStyleIdx="1" presStyleCnt="4" custScaleX="138672">
        <dgm:presLayoutVars>
          <dgm:chMax val="1"/>
          <dgm:bulletEnabled val="1"/>
        </dgm:presLayoutVars>
      </dgm:prSet>
      <dgm:spPr/>
      <dgm:t>
        <a:bodyPr/>
        <a:lstStyle/>
        <a:p>
          <a:endParaRPr lang="en-US"/>
        </a:p>
      </dgm:t>
    </dgm:pt>
    <dgm:pt modelId="{4AFE15D9-B8D8-4A3F-91A9-3538230425C3}" type="pres">
      <dgm:prSet presAssocID="{BBE24EC3-59CE-4687-88DA-CF25B943FF92}" presName="bracket" presStyleLbl="parChTrans1D1" presStyleIdx="1" presStyleCnt="4"/>
      <dgm:spPr>
        <a:xfrm>
          <a:off x="4369993" y="913666"/>
          <a:ext cx="442945" cy="768487"/>
        </a:xfrm>
        <a:prstGeom prst="leftBrace">
          <a:avLst>
            <a:gd name="adj1" fmla="val 35000"/>
            <a:gd name="adj2" fmla="val 50000"/>
          </a:avLst>
        </a:prstGeom>
        <a:noFill/>
        <a:ln w="12700" cap="flat" cmpd="sng" algn="ctr">
          <a:solidFill>
            <a:srgbClr val="5B9BD5">
              <a:shade val="60000"/>
              <a:hueOff val="0"/>
              <a:satOff val="0"/>
              <a:lumOff val="0"/>
              <a:alphaOff val="0"/>
            </a:srgbClr>
          </a:solidFill>
          <a:prstDash val="solid"/>
          <a:miter lim="800000"/>
        </a:ln>
        <a:effectLst/>
      </dgm:spPr>
      <dgm:t>
        <a:bodyPr/>
        <a:lstStyle/>
        <a:p>
          <a:endParaRPr lang="en-US"/>
        </a:p>
      </dgm:t>
    </dgm:pt>
    <dgm:pt modelId="{B1F4FB17-FCAE-4623-8F8B-B977A6BDBF3B}" type="pres">
      <dgm:prSet presAssocID="{BBE24EC3-59CE-4687-88DA-CF25B943FF92}" presName="spH" presStyleCnt="0"/>
      <dgm:spPr/>
    </dgm:pt>
    <dgm:pt modelId="{61148E33-57A4-4B7A-967E-77C1ECCE0D22}" type="pres">
      <dgm:prSet presAssocID="{BBE24EC3-59CE-4687-88DA-CF25B943FF92}" presName="desTx" presStyleLbl="node1" presStyleIdx="1" presStyleCnt="4" custScaleX="76473">
        <dgm:presLayoutVars>
          <dgm:bulletEnabled val="1"/>
        </dgm:presLayoutVars>
      </dgm:prSet>
      <dgm:spPr/>
      <dgm:t>
        <a:bodyPr/>
        <a:lstStyle/>
        <a:p>
          <a:endParaRPr lang="en-US"/>
        </a:p>
      </dgm:t>
    </dgm:pt>
    <dgm:pt modelId="{B08CE02D-145C-4513-A887-5B9BAAA94B55}" type="pres">
      <dgm:prSet presAssocID="{78F64A3C-8241-4FB5-9E75-13D5BEA15519}" presName="spV" presStyleCnt="0"/>
      <dgm:spPr/>
    </dgm:pt>
    <dgm:pt modelId="{A37E2F67-AEA9-4808-8CAF-823564F52F7A}" type="pres">
      <dgm:prSet presAssocID="{DC258349-0868-4717-BCA8-0F453D02E8FD}" presName="linNode" presStyleCnt="0"/>
      <dgm:spPr/>
    </dgm:pt>
    <dgm:pt modelId="{3F2811B8-8CA1-4BE1-BAE5-946CD5A12F80}" type="pres">
      <dgm:prSet presAssocID="{DC258349-0868-4717-BCA8-0F453D02E8FD}" presName="parTx" presStyleLbl="revTx" presStyleIdx="2" presStyleCnt="4" custScaleX="138672">
        <dgm:presLayoutVars>
          <dgm:chMax val="1"/>
          <dgm:bulletEnabled val="1"/>
        </dgm:presLayoutVars>
      </dgm:prSet>
      <dgm:spPr/>
      <dgm:t>
        <a:bodyPr/>
        <a:lstStyle/>
        <a:p>
          <a:endParaRPr lang="en-US"/>
        </a:p>
      </dgm:t>
    </dgm:pt>
    <dgm:pt modelId="{7A4847D2-C29F-4C64-A358-04E5EF3DDDB4}" type="pres">
      <dgm:prSet presAssocID="{DC258349-0868-4717-BCA8-0F453D02E8FD}" presName="bracket" presStyleLbl="parChTrans1D1" presStyleIdx="2" presStyleCnt="4"/>
      <dgm:spPr>
        <a:xfrm>
          <a:off x="4369993" y="1764953"/>
          <a:ext cx="442945" cy="768487"/>
        </a:xfrm>
        <a:prstGeom prst="leftBrace">
          <a:avLst>
            <a:gd name="adj1" fmla="val 35000"/>
            <a:gd name="adj2" fmla="val 50000"/>
          </a:avLst>
        </a:prstGeom>
        <a:noFill/>
        <a:ln w="12700" cap="flat" cmpd="sng" algn="ctr">
          <a:solidFill>
            <a:srgbClr val="5B9BD5">
              <a:shade val="60000"/>
              <a:hueOff val="0"/>
              <a:satOff val="0"/>
              <a:lumOff val="0"/>
              <a:alphaOff val="0"/>
            </a:srgbClr>
          </a:solidFill>
          <a:prstDash val="solid"/>
          <a:miter lim="800000"/>
        </a:ln>
        <a:effectLst/>
      </dgm:spPr>
      <dgm:t>
        <a:bodyPr/>
        <a:lstStyle/>
        <a:p>
          <a:endParaRPr lang="en-US"/>
        </a:p>
      </dgm:t>
    </dgm:pt>
    <dgm:pt modelId="{0A68CAF0-559E-491A-8E32-294D5256B61C}" type="pres">
      <dgm:prSet presAssocID="{DC258349-0868-4717-BCA8-0F453D02E8FD}" presName="spH" presStyleCnt="0"/>
      <dgm:spPr/>
    </dgm:pt>
    <dgm:pt modelId="{AB7EBAD6-9CFD-4C6C-814E-9F723E01A612}" type="pres">
      <dgm:prSet presAssocID="{DC258349-0868-4717-BCA8-0F453D02E8FD}" presName="desTx" presStyleLbl="node1" presStyleIdx="2" presStyleCnt="4" custScaleX="76473">
        <dgm:presLayoutVars>
          <dgm:bulletEnabled val="1"/>
        </dgm:presLayoutVars>
      </dgm:prSet>
      <dgm:spPr>
        <a:prstGeom prst="rect">
          <a:avLst/>
        </a:prstGeom>
      </dgm:spPr>
      <dgm:t>
        <a:bodyPr/>
        <a:lstStyle/>
        <a:p>
          <a:endParaRPr lang="en-US"/>
        </a:p>
      </dgm:t>
    </dgm:pt>
    <dgm:pt modelId="{1CA8E851-0B44-4DB9-A327-A64461DF5898}" type="pres">
      <dgm:prSet presAssocID="{428651E4-76D4-4C76-84C7-FE2A60126B2B}" presName="spV" presStyleCnt="0"/>
      <dgm:spPr/>
    </dgm:pt>
    <dgm:pt modelId="{04E3E60E-F724-4269-918C-1F57BB37DBB2}" type="pres">
      <dgm:prSet presAssocID="{6B71E92A-9AEC-4A0C-87F8-B10E42B015E0}" presName="linNode" presStyleCnt="0"/>
      <dgm:spPr/>
    </dgm:pt>
    <dgm:pt modelId="{5F606A7E-8466-4DBB-A7CD-AEFE0E6DFD8D}" type="pres">
      <dgm:prSet presAssocID="{6B71E92A-9AEC-4A0C-87F8-B10E42B015E0}" presName="parTx" presStyleLbl="revTx" presStyleIdx="3" presStyleCnt="4" custScaleX="138672">
        <dgm:presLayoutVars>
          <dgm:chMax val="1"/>
          <dgm:bulletEnabled val="1"/>
        </dgm:presLayoutVars>
      </dgm:prSet>
      <dgm:spPr/>
      <dgm:t>
        <a:bodyPr/>
        <a:lstStyle/>
        <a:p>
          <a:endParaRPr lang="en-US"/>
        </a:p>
      </dgm:t>
    </dgm:pt>
    <dgm:pt modelId="{A6081AAC-B730-4894-9B4E-00FE2A8C9D59}" type="pres">
      <dgm:prSet presAssocID="{6B71E92A-9AEC-4A0C-87F8-B10E42B015E0}" presName="bracket" presStyleLbl="parChTrans1D1" presStyleIdx="3" presStyleCnt="4"/>
      <dgm:spPr/>
    </dgm:pt>
    <dgm:pt modelId="{CE1C2BB4-6105-4040-938D-6FF844E4A77F}" type="pres">
      <dgm:prSet presAssocID="{6B71E92A-9AEC-4A0C-87F8-B10E42B015E0}" presName="spH" presStyleCnt="0"/>
      <dgm:spPr/>
    </dgm:pt>
    <dgm:pt modelId="{2CE1CCCB-DDA8-4D5D-B1AF-42577AED722B}" type="pres">
      <dgm:prSet presAssocID="{6B71E92A-9AEC-4A0C-87F8-B10E42B015E0}" presName="desTx" presStyleLbl="node1" presStyleIdx="3" presStyleCnt="4" custScaleX="76473">
        <dgm:presLayoutVars>
          <dgm:bulletEnabled val="1"/>
        </dgm:presLayoutVars>
      </dgm:prSet>
      <dgm:spPr>
        <a:prstGeom prst="rect">
          <a:avLst/>
        </a:prstGeom>
      </dgm:spPr>
      <dgm:t>
        <a:bodyPr/>
        <a:lstStyle/>
        <a:p>
          <a:endParaRPr lang="en-US"/>
        </a:p>
      </dgm:t>
    </dgm:pt>
  </dgm:ptLst>
  <dgm:cxnLst>
    <dgm:cxn modelId="{1DA3DED3-C7CF-4B06-9D4F-B837DC6BFF31}" srcId="{DC258349-0868-4717-BCA8-0F453D02E8FD}" destId="{1E32AFBC-7986-429A-9A12-07648E4DFC51}" srcOrd="0" destOrd="0" parTransId="{3A06EA18-9214-405B-AB7D-4ED184632FD9}" sibTransId="{4269BB40-5690-4812-84FB-9D1211184E62}"/>
    <dgm:cxn modelId="{9F55BDDB-9F53-4510-BFBD-C66A7AFD5C7A}" type="presOf" srcId="{BBE24EC3-59CE-4687-88DA-CF25B943FF92}" destId="{F657C6F0-7BB9-4F63-B420-BAF826CE2C43}" srcOrd="0" destOrd="0" presId="urn:diagrams.loki3.com/BracketList"/>
    <dgm:cxn modelId="{F6715D4E-4BED-4CE0-9ECE-D6AE7844EF39}" type="presOf" srcId="{CB8D2120-D140-4566-ADD2-261D051E1E8D}" destId="{2CE1CCCB-DDA8-4D5D-B1AF-42577AED722B}" srcOrd="0" destOrd="1" presId="urn:diagrams.loki3.com/BracketList"/>
    <dgm:cxn modelId="{AD713237-6398-4892-9210-EC1039AFA44E}" type="presOf" srcId="{ED6EE5A0-69BB-4092-80D9-3C9DA134DE1D}" destId="{AB7EBAD6-9CFD-4C6C-814E-9F723E01A612}" srcOrd="0" destOrd="4" presId="urn:diagrams.loki3.com/BracketList"/>
    <dgm:cxn modelId="{1B20BDA5-7944-4624-9719-4ADB2435801C}" type="presOf" srcId="{157BA6EF-8797-44DB-A49A-51E932F637DF}" destId="{9DFE2AFE-D2CA-4BC3-BB55-2D1856783AD1}" srcOrd="0" destOrd="0" presId="urn:diagrams.loki3.com/BracketList"/>
    <dgm:cxn modelId="{F4281640-C649-45B1-A64B-48CEB36CA72E}" srcId="{DC258349-0868-4717-BCA8-0F453D02E8FD}" destId="{D577BB94-AE9B-403A-A146-0F08561359FF}" srcOrd="3" destOrd="0" parTransId="{908D3055-FF6E-4E38-A937-A98E54DECA40}" sibTransId="{D83E988B-5864-495A-A53F-EBA311F99F27}"/>
    <dgm:cxn modelId="{488C0A6C-68BF-4414-BDAE-512D2FFACF43}" srcId="{F2F26B53-E312-4F75-9B4D-FEB9B56E97D8}" destId="{0B5BF57C-754B-4BA9-83F7-F8A41C991F74}" srcOrd="0" destOrd="0" parTransId="{60CC03C1-3698-4B75-AC0F-F1F1BBE0806D}" sibTransId="{1D214C3A-DE43-41B7-BC7F-66649CF883CA}"/>
    <dgm:cxn modelId="{967C9823-6CAD-459D-A40C-C2CC0364A5F6}" srcId="{BBE24EC3-59CE-4687-88DA-CF25B943FF92}" destId="{4ED61607-3DE7-471C-86AD-C1FBC4DC34FA}" srcOrd="0" destOrd="0" parTransId="{2A4EEB8E-C228-427A-A6D6-4BC6686AE6E5}" sibTransId="{666F000B-1096-4134-B01E-8CFADDC8609E}"/>
    <dgm:cxn modelId="{471AE260-2570-4F37-B695-1B841B111E73}" srcId="{0B5BF57C-754B-4BA9-83F7-F8A41C991F74}" destId="{157BA6EF-8797-44DB-A49A-51E932F637DF}" srcOrd="0" destOrd="0" parTransId="{E459B8FB-B3B0-4742-9155-C7E52C19079A}" sibTransId="{F9D85A61-00C1-45E3-B7D5-9ACAC9D5FC26}"/>
    <dgm:cxn modelId="{91273C87-6FEE-4507-A732-5ADE4F122802}" type="presOf" srcId="{4ED61607-3DE7-471C-86AD-C1FBC4DC34FA}" destId="{61148E33-57A4-4B7A-967E-77C1ECCE0D22}" srcOrd="0" destOrd="0" presId="urn:diagrams.loki3.com/BracketList"/>
    <dgm:cxn modelId="{5656CC40-AD02-49E0-A23A-3F49CAE36D53}" srcId="{6B71E92A-9AEC-4A0C-87F8-B10E42B015E0}" destId="{CB8D2120-D140-4566-ADD2-261D051E1E8D}" srcOrd="1" destOrd="0" parTransId="{D2052598-EDB6-49F1-8E1D-4E9021B9F20E}" sibTransId="{DFAB8301-E03E-4FF6-AFE8-6454283E4C23}"/>
    <dgm:cxn modelId="{8898CC17-FAF6-4393-BFE5-BBCBFE7E3468}" type="presOf" srcId="{80AA823B-93F4-451B-BC22-22CE7A15A2C3}" destId="{2CE1CCCB-DDA8-4D5D-B1AF-42577AED722B}" srcOrd="0" destOrd="0" presId="urn:diagrams.loki3.com/BracketList"/>
    <dgm:cxn modelId="{7D981E7E-362F-49E5-B644-67A8F3DD261B}" srcId="{F2F26B53-E312-4F75-9B4D-FEB9B56E97D8}" destId="{6B71E92A-9AEC-4A0C-87F8-B10E42B015E0}" srcOrd="3" destOrd="0" parTransId="{72E60A25-D116-476B-A3E3-C7EEA3F2BBC6}" sibTransId="{4062BBB8-4581-4C0E-A82B-9827E5BB1A09}"/>
    <dgm:cxn modelId="{B11C7584-C969-40F1-B765-6B24BAE11AD1}" srcId="{F2F26B53-E312-4F75-9B4D-FEB9B56E97D8}" destId="{BBE24EC3-59CE-4687-88DA-CF25B943FF92}" srcOrd="1" destOrd="0" parTransId="{65240A6E-8486-4796-8AE3-0C16BBEE335F}" sibTransId="{78F64A3C-8241-4FB5-9E75-13D5BEA15519}"/>
    <dgm:cxn modelId="{7197442F-1BF6-4C14-BB4E-987C931AD382}" srcId="{F2F26B53-E312-4F75-9B4D-FEB9B56E97D8}" destId="{DC258349-0868-4717-BCA8-0F453D02E8FD}" srcOrd="2" destOrd="0" parTransId="{85A80D18-65E8-4074-8EFD-601A588DF387}" sibTransId="{428651E4-76D4-4C76-84C7-FE2A60126B2B}"/>
    <dgm:cxn modelId="{9383A7CA-61DF-4A1B-8B58-E418E077718C}" type="presOf" srcId="{D577BB94-AE9B-403A-A146-0F08561359FF}" destId="{AB7EBAD6-9CFD-4C6C-814E-9F723E01A612}" srcOrd="0" destOrd="3" presId="urn:diagrams.loki3.com/BracketList"/>
    <dgm:cxn modelId="{2AFC14B8-3D23-4A57-82C8-12911286FD95}" srcId="{DC258349-0868-4717-BCA8-0F453D02E8FD}" destId="{DDA4EB32-C097-477C-ACCC-52E2BF4F615B}" srcOrd="1" destOrd="0" parTransId="{0A6490C9-6457-4CB6-BE8C-295F0F0E053A}" sibTransId="{F23C3268-9A80-4E36-8431-1FB6F0A23BEE}"/>
    <dgm:cxn modelId="{9EA24928-2B63-4D97-8039-75D7CCCA82BD}" type="presOf" srcId="{DC258349-0868-4717-BCA8-0F453D02E8FD}" destId="{3F2811B8-8CA1-4BE1-BAE5-946CD5A12F80}" srcOrd="0" destOrd="0" presId="urn:diagrams.loki3.com/BracketList"/>
    <dgm:cxn modelId="{24DF44C1-66D2-4CCD-82AC-BDCC10BC5775}" type="presOf" srcId="{1E32AFBC-7986-429A-9A12-07648E4DFC51}" destId="{AB7EBAD6-9CFD-4C6C-814E-9F723E01A612}" srcOrd="0" destOrd="0" presId="urn:diagrams.loki3.com/BracketList"/>
    <dgm:cxn modelId="{55352F2C-C9DA-4AEE-ACF1-E4D403743B28}" type="presOf" srcId="{DDA4EB32-C097-477C-ACCC-52E2BF4F615B}" destId="{AB7EBAD6-9CFD-4C6C-814E-9F723E01A612}" srcOrd="0" destOrd="1" presId="urn:diagrams.loki3.com/BracketList"/>
    <dgm:cxn modelId="{A48B7595-A074-4759-B6F3-975178924DBA}" srcId="{DC258349-0868-4717-BCA8-0F453D02E8FD}" destId="{5BA0660B-17B0-40E5-9EC2-72CC283A02D2}" srcOrd="2" destOrd="0" parTransId="{1CE794D7-7014-466C-81F7-C49BBBE2F498}" sibTransId="{F8D4686E-5D10-4161-9475-359F54F7DACC}"/>
    <dgm:cxn modelId="{F474C136-6CA4-4EFB-A519-416990CA5CB6}" type="presOf" srcId="{6B71E92A-9AEC-4A0C-87F8-B10E42B015E0}" destId="{5F606A7E-8466-4DBB-A7CD-AEFE0E6DFD8D}" srcOrd="0" destOrd="0" presId="urn:diagrams.loki3.com/BracketList"/>
    <dgm:cxn modelId="{3D3C84B7-405E-4F83-A591-4FA8C2E42224}" srcId="{6B71E92A-9AEC-4A0C-87F8-B10E42B015E0}" destId="{80AA823B-93F4-451B-BC22-22CE7A15A2C3}" srcOrd="0" destOrd="0" parTransId="{5BA01780-F6F5-4FFE-AD24-005D2312DCF0}" sibTransId="{0278AA17-1E73-456D-8355-724E8A890F3B}"/>
    <dgm:cxn modelId="{774AD87D-3E80-42E3-94FC-C38DAB6DB530}" type="presOf" srcId="{5BA0660B-17B0-40E5-9EC2-72CC283A02D2}" destId="{AB7EBAD6-9CFD-4C6C-814E-9F723E01A612}" srcOrd="0" destOrd="2" presId="urn:diagrams.loki3.com/BracketList"/>
    <dgm:cxn modelId="{A62E0C4E-AB9F-4FBE-A0D1-9DD3A486CF80}" srcId="{DC258349-0868-4717-BCA8-0F453D02E8FD}" destId="{ED6EE5A0-69BB-4092-80D9-3C9DA134DE1D}" srcOrd="4" destOrd="0" parTransId="{76775A34-4570-41E1-8A33-F28005385BEB}" sibTransId="{B34821DB-C640-43F4-A744-7940E8072387}"/>
    <dgm:cxn modelId="{0A754476-A85F-4135-A12F-D88646D34456}" type="presOf" srcId="{0B5BF57C-754B-4BA9-83F7-F8A41C991F74}" destId="{4AB171EF-C7FF-4F47-9B99-50905B9A66C5}" srcOrd="0" destOrd="0" presId="urn:diagrams.loki3.com/BracketList"/>
    <dgm:cxn modelId="{00E2ACE8-4882-458B-B63D-EC275496C159}" type="presOf" srcId="{F2F26B53-E312-4F75-9B4D-FEB9B56E97D8}" destId="{E32DFAF9-55E1-4250-8CED-3C80BCFFCFBD}" srcOrd="0" destOrd="0" presId="urn:diagrams.loki3.com/BracketList"/>
    <dgm:cxn modelId="{68DFDBCD-350A-49A4-B29F-75E39EF256EF}" type="presParOf" srcId="{E32DFAF9-55E1-4250-8CED-3C80BCFFCFBD}" destId="{F813BB0C-BEBC-411C-8579-BD4AD5C514D8}" srcOrd="0" destOrd="0" presId="urn:diagrams.loki3.com/BracketList"/>
    <dgm:cxn modelId="{09FDFFCA-74C1-4D70-9726-611E1C630F19}" type="presParOf" srcId="{F813BB0C-BEBC-411C-8579-BD4AD5C514D8}" destId="{4AB171EF-C7FF-4F47-9B99-50905B9A66C5}" srcOrd="0" destOrd="0" presId="urn:diagrams.loki3.com/BracketList"/>
    <dgm:cxn modelId="{D6CC56BA-29F7-40D7-A3F8-5B2E1A148DFA}" type="presParOf" srcId="{F813BB0C-BEBC-411C-8579-BD4AD5C514D8}" destId="{6712F248-06DB-444E-9D15-5973C7B82D2E}" srcOrd="1" destOrd="0" presId="urn:diagrams.loki3.com/BracketList"/>
    <dgm:cxn modelId="{0CA31CAA-5894-455A-A23C-FA3E2A8B3D98}" type="presParOf" srcId="{F813BB0C-BEBC-411C-8579-BD4AD5C514D8}" destId="{02DB1FBF-B63B-4C4A-8F35-06B658CF53DF}" srcOrd="2" destOrd="0" presId="urn:diagrams.loki3.com/BracketList"/>
    <dgm:cxn modelId="{255824E3-55F6-4D7F-99B7-B08E88CAFA80}" type="presParOf" srcId="{F813BB0C-BEBC-411C-8579-BD4AD5C514D8}" destId="{9DFE2AFE-D2CA-4BC3-BB55-2D1856783AD1}" srcOrd="3" destOrd="0" presId="urn:diagrams.loki3.com/BracketList"/>
    <dgm:cxn modelId="{1081DF07-BDBB-4386-BC08-18BF08B08FFC}" type="presParOf" srcId="{E32DFAF9-55E1-4250-8CED-3C80BCFFCFBD}" destId="{01749B61-2E2A-4800-AF67-DC62ABE91BCF}" srcOrd="1" destOrd="0" presId="urn:diagrams.loki3.com/BracketList"/>
    <dgm:cxn modelId="{4474805E-4D99-42A3-94CB-5EF6E7FC0995}" type="presParOf" srcId="{E32DFAF9-55E1-4250-8CED-3C80BCFFCFBD}" destId="{10EE794A-0D21-430D-AE0F-20D088EB2890}" srcOrd="2" destOrd="0" presId="urn:diagrams.loki3.com/BracketList"/>
    <dgm:cxn modelId="{D904E518-5432-4F4C-9D5D-5FFCFE963DF1}" type="presParOf" srcId="{10EE794A-0D21-430D-AE0F-20D088EB2890}" destId="{F657C6F0-7BB9-4F63-B420-BAF826CE2C43}" srcOrd="0" destOrd="0" presId="urn:diagrams.loki3.com/BracketList"/>
    <dgm:cxn modelId="{DEADB0A8-80AA-4538-9838-4C432C9D836E}" type="presParOf" srcId="{10EE794A-0D21-430D-AE0F-20D088EB2890}" destId="{4AFE15D9-B8D8-4A3F-91A9-3538230425C3}" srcOrd="1" destOrd="0" presId="urn:diagrams.loki3.com/BracketList"/>
    <dgm:cxn modelId="{8E903429-774F-46DD-AADF-849C0CD72301}" type="presParOf" srcId="{10EE794A-0D21-430D-AE0F-20D088EB2890}" destId="{B1F4FB17-FCAE-4623-8F8B-B977A6BDBF3B}" srcOrd="2" destOrd="0" presId="urn:diagrams.loki3.com/BracketList"/>
    <dgm:cxn modelId="{0F19E1EC-A0A2-46F6-8219-0D079DDA9B04}" type="presParOf" srcId="{10EE794A-0D21-430D-AE0F-20D088EB2890}" destId="{61148E33-57A4-4B7A-967E-77C1ECCE0D22}" srcOrd="3" destOrd="0" presId="urn:diagrams.loki3.com/BracketList"/>
    <dgm:cxn modelId="{A9337D65-D392-4FCB-8997-BAADB647DE6D}" type="presParOf" srcId="{E32DFAF9-55E1-4250-8CED-3C80BCFFCFBD}" destId="{B08CE02D-145C-4513-A887-5B9BAAA94B55}" srcOrd="3" destOrd="0" presId="urn:diagrams.loki3.com/BracketList"/>
    <dgm:cxn modelId="{ACBB6D9E-3C55-4516-977C-D7457607B939}" type="presParOf" srcId="{E32DFAF9-55E1-4250-8CED-3C80BCFFCFBD}" destId="{A37E2F67-AEA9-4808-8CAF-823564F52F7A}" srcOrd="4" destOrd="0" presId="urn:diagrams.loki3.com/BracketList"/>
    <dgm:cxn modelId="{831509AE-AAC9-4528-8B8E-DDF649E4F463}" type="presParOf" srcId="{A37E2F67-AEA9-4808-8CAF-823564F52F7A}" destId="{3F2811B8-8CA1-4BE1-BAE5-946CD5A12F80}" srcOrd="0" destOrd="0" presId="urn:diagrams.loki3.com/BracketList"/>
    <dgm:cxn modelId="{D0D67A8F-9D91-4D9E-907F-3EB60E2D371A}" type="presParOf" srcId="{A37E2F67-AEA9-4808-8CAF-823564F52F7A}" destId="{7A4847D2-C29F-4C64-A358-04E5EF3DDDB4}" srcOrd="1" destOrd="0" presId="urn:diagrams.loki3.com/BracketList"/>
    <dgm:cxn modelId="{F4F23D1C-702F-45B9-B7A8-9454BEBA8EEA}" type="presParOf" srcId="{A37E2F67-AEA9-4808-8CAF-823564F52F7A}" destId="{0A68CAF0-559E-491A-8E32-294D5256B61C}" srcOrd="2" destOrd="0" presId="urn:diagrams.loki3.com/BracketList"/>
    <dgm:cxn modelId="{702EEE68-7C6D-4CFD-9BBC-55A43E70C5DF}" type="presParOf" srcId="{A37E2F67-AEA9-4808-8CAF-823564F52F7A}" destId="{AB7EBAD6-9CFD-4C6C-814E-9F723E01A612}" srcOrd="3" destOrd="0" presId="urn:diagrams.loki3.com/BracketList"/>
    <dgm:cxn modelId="{E930D310-C3B4-4DC7-86FF-9F592C5F4B60}" type="presParOf" srcId="{E32DFAF9-55E1-4250-8CED-3C80BCFFCFBD}" destId="{1CA8E851-0B44-4DB9-A327-A64461DF5898}" srcOrd="5" destOrd="0" presId="urn:diagrams.loki3.com/BracketList"/>
    <dgm:cxn modelId="{3C11B613-2251-45D7-A048-FA6DE2984DF2}" type="presParOf" srcId="{E32DFAF9-55E1-4250-8CED-3C80BCFFCFBD}" destId="{04E3E60E-F724-4269-918C-1F57BB37DBB2}" srcOrd="6" destOrd="0" presId="urn:diagrams.loki3.com/BracketList"/>
    <dgm:cxn modelId="{04DD61F2-0C04-4852-B25A-1139ECB83175}" type="presParOf" srcId="{04E3E60E-F724-4269-918C-1F57BB37DBB2}" destId="{5F606A7E-8466-4DBB-A7CD-AEFE0E6DFD8D}" srcOrd="0" destOrd="0" presId="urn:diagrams.loki3.com/BracketList"/>
    <dgm:cxn modelId="{43201CE4-6FCF-450F-B328-CAB9E538C9B4}" type="presParOf" srcId="{04E3E60E-F724-4269-918C-1F57BB37DBB2}" destId="{A6081AAC-B730-4894-9B4E-00FE2A8C9D59}" srcOrd="1" destOrd="0" presId="urn:diagrams.loki3.com/BracketList"/>
    <dgm:cxn modelId="{91667C60-E672-4CC2-A096-433DDEB8F6CB}" type="presParOf" srcId="{04E3E60E-F724-4269-918C-1F57BB37DBB2}" destId="{CE1C2BB4-6105-4040-938D-6FF844E4A77F}" srcOrd="2" destOrd="0" presId="urn:diagrams.loki3.com/BracketList"/>
    <dgm:cxn modelId="{CFBF6EB0-F378-43ED-B1AD-C19CAA0AEEE8}" type="presParOf" srcId="{04E3E60E-F724-4269-918C-1F57BB37DBB2}" destId="{2CE1CCCB-DDA8-4D5D-B1AF-42577AED722B}"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B171EF-C7FF-4F47-9B99-50905B9A66C5}">
      <dsp:nvSpPr>
        <dsp:cNvPr id="0" name=""/>
        <dsp:cNvSpPr/>
      </dsp:nvSpPr>
      <dsp:spPr>
        <a:xfrm>
          <a:off x="250699" y="73210"/>
          <a:ext cx="2745889"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lvl="0" algn="r" defTabSz="889000">
            <a:lnSpc>
              <a:spcPct val="90000"/>
            </a:lnSpc>
            <a:spcBef>
              <a:spcPct val="0"/>
            </a:spcBef>
            <a:spcAft>
              <a:spcPct val="35000"/>
            </a:spcAft>
          </a:pPr>
          <a:r>
            <a:rPr lang="en-US" sz="2000" kern="1200" dirty="0" smtClean="0">
              <a:solidFill>
                <a:sysClr val="windowText" lastClr="000000"/>
              </a:solidFill>
              <a:latin typeface="Arial" panose="020B0604020202020204" pitchFamily="34" charset="0"/>
              <a:ea typeface="+mn-ea"/>
              <a:cs typeface="Arial" panose="020B0604020202020204" pitchFamily="34" charset="0"/>
            </a:rPr>
            <a:t>BOD</a:t>
          </a:r>
          <a:endParaRPr lang="en-US" sz="200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sp:txBody>
      <dsp:txXfrm>
        <a:off x="250699" y="73210"/>
        <a:ext cx="2745889" cy="396000"/>
      </dsp:txXfrm>
    </dsp:sp>
    <dsp:sp modelId="{6712F248-06DB-444E-9D15-5973C7B82D2E}">
      <dsp:nvSpPr>
        <dsp:cNvPr id="0" name=""/>
        <dsp:cNvSpPr/>
      </dsp:nvSpPr>
      <dsp:spPr>
        <a:xfrm>
          <a:off x="2996588" y="60835"/>
          <a:ext cx="396026" cy="420750"/>
        </a:xfrm>
        <a:prstGeom prst="leftBrace">
          <a:avLst>
            <a:gd name="adj1" fmla="val 35000"/>
            <a:gd name="adj2" fmla="val 50000"/>
          </a:avLst>
        </a:prstGeom>
        <a:noFill/>
        <a:ln w="12700" cap="flat" cmpd="sng" algn="ctr">
          <a:solidFill>
            <a:srgbClr val="5B9BD5">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9DFE2AFE-D2CA-4BC3-BB55-2D1856783AD1}">
      <dsp:nvSpPr>
        <dsp:cNvPr id="0" name=""/>
        <dsp:cNvSpPr/>
      </dsp:nvSpPr>
      <dsp:spPr>
        <a:xfrm>
          <a:off x="3551025" y="60835"/>
          <a:ext cx="4118806" cy="42075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A. Board of Directors</a:t>
          </a:r>
          <a:endParaRPr lang="en-US" sz="200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sp:txBody>
      <dsp:txXfrm>
        <a:off x="3551025" y="60835"/>
        <a:ext cx="4118806" cy="420750"/>
      </dsp:txXfrm>
    </dsp:sp>
    <dsp:sp modelId="{F657C6F0-7BB9-4F63-B420-BAF826CE2C43}">
      <dsp:nvSpPr>
        <dsp:cNvPr id="0" name=""/>
        <dsp:cNvSpPr/>
      </dsp:nvSpPr>
      <dsp:spPr>
        <a:xfrm>
          <a:off x="250699" y="565960"/>
          <a:ext cx="2743208" cy="396000"/>
        </a:xfrm>
        <a:prstGeom prst="rect">
          <a:avLst/>
        </a:prstGeom>
        <a:solidFill>
          <a:schemeClr val="accent5"/>
        </a:solid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lvl="0" algn="r" defTabSz="889000">
            <a:lnSpc>
              <a:spcPct val="90000"/>
            </a:lnSpc>
            <a:spcBef>
              <a:spcPct val="0"/>
            </a:spcBef>
            <a:spcAft>
              <a:spcPct val="35000"/>
            </a:spcAft>
          </a:pPr>
          <a:r>
            <a:rPr lang="en-US" sz="2000" kern="1200" dirty="0" smtClean="0">
              <a:solidFill>
                <a:sysClr val="window" lastClr="FFFFFF"/>
              </a:solidFill>
              <a:latin typeface="Arial" panose="020B0604020202020204" pitchFamily="34" charset="0"/>
              <a:ea typeface="+mn-ea"/>
              <a:cs typeface="Arial" panose="020B0604020202020204" pitchFamily="34" charset="0"/>
            </a:rPr>
            <a:t>3rd Line of Defense</a:t>
          </a:r>
          <a:endParaRPr lang="en-US" sz="200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sp:txBody>
      <dsp:txXfrm>
        <a:off x="250699" y="565960"/>
        <a:ext cx="2743208" cy="396000"/>
      </dsp:txXfrm>
    </dsp:sp>
    <dsp:sp modelId="{4AFE15D9-B8D8-4A3F-91A9-3538230425C3}">
      <dsp:nvSpPr>
        <dsp:cNvPr id="0" name=""/>
        <dsp:cNvSpPr/>
      </dsp:nvSpPr>
      <dsp:spPr>
        <a:xfrm>
          <a:off x="2993907" y="553585"/>
          <a:ext cx="395639" cy="420750"/>
        </a:xfrm>
        <a:prstGeom prst="leftBrace">
          <a:avLst>
            <a:gd name="adj1" fmla="val 35000"/>
            <a:gd name="adj2" fmla="val 50000"/>
          </a:avLst>
        </a:prstGeom>
        <a:noFill/>
        <a:ln w="12700" cap="flat" cmpd="sng" algn="ctr">
          <a:solidFill>
            <a:srgbClr val="5B9BD5">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61148E33-57A4-4B7A-967E-77C1ECCE0D22}">
      <dsp:nvSpPr>
        <dsp:cNvPr id="0" name=""/>
        <dsp:cNvSpPr/>
      </dsp:nvSpPr>
      <dsp:spPr>
        <a:xfrm>
          <a:off x="3547802" y="553585"/>
          <a:ext cx="4114783" cy="42075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B. Internal Audit</a:t>
          </a:r>
          <a:endParaRPr lang="en-US" sz="200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sp:txBody>
      <dsp:txXfrm>
        <a:off x="3547802" y="553585"/>
        <a:ext cx="4114783" cy="420750"/>
      </dsp:txXfrm>
    </dsp:sp>
    <dsp:sp modelId="{3F2811B8-8CA1-4BE1-BAE5-946CD5A12F80}">
      <dsp:nvSpPr>
        <dsp:cNvPr id="0" name=""/>
        <dsp:cNvSpPr/>
      </dsp:nvSpPr>
      <dsp:spPr>
        <a:xfrm>
          <a:off x="250699" y="1813585"/>
          <a:ext cx="2743208" cy="396000"/>
        </a:xfrm>
        <a:prstGeom prst="rect">
          <a:avLst/>
        </a:prstGeom>
        <a:solidFill>
          <a:schemeClr val="accent6"/>
        </a:solid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lvl="0" algn="r" defTabSz="889000">
            <a:lnSpc>
              <a:spcPct val="90000"/>
            </a:lnSpc>
            <a:spcBef>
              <a:spcPct val="0"/>
            </a:spcBef>
            <a:spcAft>
              <a:spcPct val="35000"/>
            </a:spcAft>
          </a:pPr>
          <a:r>
            <a:rPr lang="en-US" sz="2000" kern="1200" dirty="0" smtClean="0">
              <a:solidFill>
                <a:sysClr val="window" lastClr="FFFFFF"/>
              </a:solidFill>
              <a:latin typeface="Arial" panose="020B0604020202020204" pitchFamily="34" charset="0"/>
              <a:ea typeface="+mn-ea"/>
              <a:cs typeface="Arial" panose="020B0604020202020204" pitchFamily="34" charset="0"/>
            </a:rPr>
            <a:t>2nd Line of Defense</a:t>
          </a:r>
          <a:endParaRPr lang="en-US" sz="200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sp:txBody>
      <dsp:txXfrm>
        <a:off x="250699" y="1813585"/>
        <a:ext cx="2743208" cy="396000"/>
      </dsp:txXfrm>
    </dsp:sp>
    <dsp:sp modelId="{7A4847D2-C29F-4C64-A358-04E5EF3DDDB4}">
      <dsp:nvSpPr>
        <dsp:cNvPr id="0" name=""/>
        <dsp:cNvSpPr/>
      </dsp:nvSpPr>
      <dsp:spPr>
        <a:xfrm>
          <a:off x="2993907" y="1046335"/>
          <a:ext cx="395639" cy="1930500"/>
        </a:xfrm>
        <a:prstGeom prst="leftBrace">
          <a:avLst>
            <a:gd name="adj1" fmla="val 35000"/>
            <a:gd name="adj2" fmla="val 50000"/>
          </a:avLst>
        </a:prstGeom>
        <a:noFill/>
        <a:ln w="12700" cap="flat" cmpd="sng" algn="ctr">
          <a:solidFill>
            <a:srgbClr val="5B9BD5">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B7EBAD6-9CFD-4C6C-814E-9F723E01A612}">
      <dsp:nvSpPr>
        <dsp:cNvPr id="0" name=""/>
        <dsp:cNvSpPr/>
      </dsp:nvSpPr>
      <dsp:spPr>
        <a:xfrm>
          <a:off x="3547802" y="1046335"/>
          <a:ext cx="4114783" cy="19305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solidFill>
                <a:prstClr val="black"/>
              </a:solidFill>
              <a:latin typeface="Arial" panose="020B0604020202020204" pitchFamily="34" charset="0"/>
              <a:cs typeface="Arial" panose="020B0604020202020204" pitchFamily="34" charset="0"/>
            </a:rPr>
            <a:t>C. Model Validation Working Group (HQ)</a:t>
          </a:r>
          <a:endParaRPr lang="en-US" sz="200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a:p>
          <a:pPr marL="228600" lvl="1" indent="-228600" algn="l" defTabSz="889000">
            <a:lnSpc>
              <a:spcPct val="90000"/>
            </a:lnSpc>
            <a:spcBef>
              <a:spcPct val="0"/>
            </a:spcBef>
            <a:spcAft>
              <a:spcPct val="15000"/>
            </a:spcAft>
            <a:buChar char="••"/>
          </a:pPr>
          <a:r>
            <a:rPr lang="en-US" sz="2000" kern="1200" dirty="0" smtClean="0">
              <a:solidFill>
                <a:prstClr val="black"/>
              </a:solidFill>
              <a:latin typeface="Arial" panose="020B0604020202020204" pitchFamily="34" charset="0"/>
              <a:cs typeface="Arial" panose="020B0604020202020204" pitchFamily="34" charset="0"/>
            </a:rPr>
            <a:t>D. Risk Management Committee</a:t>
          </a:r>
          <a:endParaRPr lang="en-US" sz="200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a:p>
          <a:pPr marL="228600" lvl="1" indent="-228600" algn="l" defTabSz="889000">
            <a:lnSpc>
              <a:spcPct val="90000"/>
            </a:lnSpc>
            <a:spcBef>
              <a:spcPct val="0"/>
            </a:spcBef>
            <a:spcAft>
              <a:spcPct val="15000"/>
            </a:spcAft>
            <a:buChar char="••"/>
          </a:pPr>
          <a:r>
            <a:rPr lang="en-US" sz="2000" kern="1200" dirty="0" smtClean="0">
              <a:solidFill>
                <a:srgbClr val="FF0000"/>
              </a:solidFill>
              <a:latin typeface="Arial" panose="020B0604020202020204" pitchFamily="34" charset="0"/>
              <a:cs typeface="Arial" panose="020B0604020202020204" pitchFamily="34" charset="0"/>
            </a:rPr>
            <a:t>E. Model Steering Group (NEW)</a:t>
          </a:r>
          <a:endParaRPr lang="en-US" sz="200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a:p>
          <a:pPr marL="228600" lvl="1" indent="-228600" algn="l" defTabSz="889000">
            <a:lnSpc>
              <a:spcPct val="90000"/>
            </a:lnSpc>
            <a:spcBef>
              <a:spcPct val="0"/>
            </a:spcBef>
            <a:spcAft>
              <a:spcPct val="15000"/>
            </a:spcAft>
            <a:buChar char="••"/>
          </a:pPr>
          <a:r>
            <a:rPr lang="en-US" sz="2000" kern="1200" dirty="0" smtClean="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F. Model Risk Manager</a:t>
          </a:r>
          <a:endParaRPr lang="en-US" sz="200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a:p>
          <a:pPr marL="228600" lvl="1" indent="-228600" algn="l" defTabSz="889000">
            <a:lnSpc>
              <a:spcPct val="90000"/>
            </a:lnSpc>
            <a:spcBef>
              <a:spcPct val="0"/>
            </a:spcBef>
            <a:spcAft>
              <a:spcPct val="15000"/>
            </a:spcAft>
            <a:buChar char="••"/>
          </a:pPr>
          <a:r>
            <a:rPr lang="en-US" sz="2000" kern="1200" dirty="0" smtClean="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G. Model Validation Function</a:t>
          </a:r>
          <a:endParaRPr lang="en-US" sz="200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sp:txBody>
      <dsp:txXfrm>
        <a:off x="3547802" y="1046335"/>
        <a:ext cx="4114783" cy="1930500"/>
      </dsp:txXfrm>
    </dsp:sp>
    <dsp:sp modelId="{5F606A7E-8466-4DBB-A7CD-AEFE0E6DFD8D}">
      <dsp:nvSpPr>
        <dsp:cNvPr id="0" name=""/>
        <dsp:cNvSpPr/>
      </dsp:nvSpPr>
      <dsp:spPr>
        <a:xfrm>
          <a:off x="250699" y="3215898"/>
          <a:ext cx="2743208" cy="396000"/>
        </a:xfrm>
        <a:prstGeom prst="rect">
          <a:avLst/>
        </a:prstGeom>
        <a:solidFill>
          <a:srgbClr val="FFC000"/>
        </a:solidFill>
        <a:ln w="12700" cap="flat" cmpd="sng" algn="ctr">
          <a:solidFill>
            <a:sysClr val="window" lastClr="FFFFFF">
              <a:hueOff val="0"/>
              <a:satOff val="0"/>
              <a:lumOff val="0"/>
              <a:alphaOff val="0"/>
            </a:sysClr>
          </a:solidFill>
          <a:prstDash val="solid"/>
          <a:miter lim="800000"/>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lvl="0" algn="r" defTabSz="889000">
            <a:lnSpc>
              <a:spcPct val="90000"/>
            </a:lnSpc>
            <a:spcBef>
              <a:spcPct val="0"/>
            </a:spcBef>
            <a:spcAft>
              <a:spcPct val="35000"/>
            </a:spcAft>
          </a:pPr>
          <a:r>
            <a:rPr lang="en-US" sz="2000" kern="1200" dirty="0" smtClean="0">
              <a:solidFill>
                <a:sysClr val="window" lastClr="FFFFFF"/>
              </a:solidFill>
              <a:latin typeface="Arial" panose="020B0604020202020204" pitchFamily="34" charset="0"/>
              <a:ea typeface="+mn-ea"/>
              <a:cs typeface="Arial" panose="020B0604020202020204" pitchFamily="34" charset="0"/>
            </a:rPr>
            <a:t>1st Line of Defense</a:t>
          </a:r>
          <a:endParaRPr lang="en-US" sz="2000" kern="1200" dirty="0">
            <a:solidFill>
              <a:sysClr val="window" lastClr="FFFFFF"/>
            </a:solidFill>
            <a:latin typeface="Arial" panose="020B0604020202020204" pitchFamily="34" charset="0"/>
            <a:ea typeface="+mn-ea"/>
            <a:cs typeface="Arial" panose="020B0604020202020204" pitchFamily="34" charset="0"/>
          </a:endParaRPr>
        </a:p>
      </dsp:txBody>
      <dsp:txXfrm>
        <a:off x="250699" y="3215898"/>
        <a:ext cx="2743208" cy="396000"/>
      </dsp:txXfrm>
    </dsp:sp>
    <dsp:sp modelId="{A6081AAC-B730-4894-9B4E-00FE2A8C9D59}">
      <dsp:nvSpPr>
        <dsp:cNvPr id="0" name=""/>
        <dsp:cNvSpPr/>
      </dsp:nvSpPr>
      <dsp:spPr>
        <a:xfrm>
          <a:off x="2993907" y="3048835"/>
          <a:ext cx="395639" cy="73012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E1CCCB-DDA8-4D5D-B1AF-42577AED722B}">
      <dsp:nvSpPr>
        <dsp:cNvPr id="0" name=""/>
        <dsp:cNvSpPr/>
      </dsp:nvSpPr>
      <dsp:spPr>
        <a:xfrm>
          <a:off x="3547802" y="3048835"/>
          <a:ext cx="4114783" cy="730125"/>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H. Model Owner</a:t>
          </a:r>
          <a:endParaRPr lang="en-US" sz="200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a:p>
          <a:pPr marL="228600" lvl="1" indent="-228600" algn="l" defTabSz="889000">
            <a:lnSpc>
              <a:spcPct val="90000"/>
            </a:lnSpc>
            <a:spcBef>
              <a:spcPct val="0"/>
            </a:spcBef>
            <a:spcAft>
              <a:spcPct val="15000"/>
            </a:spcAft>
            <a:buChar char="••"/>
          </a:pPr>
          <a:r>
            <a:rPr lang="en-US" sz="2000" kern="1200" dirty="0" smtClean="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I. Model Development Function</a:t>
          </a:r>
          <a:endParaRPr lang="en-US" sz="200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sp:txBody>
      <dsp:txXfrm>
        <a:off x="3547802" y="3048835"/>
        <a:ext cx="4114783" cy="730125"/>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1026"/>
          <p:cNvSpPr>
            <a:spLocks noGrp="1" noChangeArrowheads="1"/>
          </p:cNvSpPr>
          <p:nvPr>
            <p:ph type="hdr" sz="quarter"/>
          </p:nvPr>
        </p:nvSpPr>
        <p:spPr bwMode="auto">
          <a:xfrm>
            <a:off x="0" y="0"/>
            <a:ext cx="3074988" cy="511175"/>
          </a:xfrm>
          <a:prstGeom prst="rect">
            <a:avLst/>
          </a:prstGeom>
          <a:noFill/>
          <a:ln w="9525">
            <a:noFill/>
            <a:miter lim="800000"/>
            <a:headEnd/>
            <a:tailEnd/>
          </a:ln>
          <a:effectLst/>
        </p:spPr>
        <p:txBody>
          <a:bodyPr vert="horz" wrap="square" lIns="97090" tIns="48545" rIns="97090" bIns="48545" numCol="1" anchor="t" anchorCtr="0" compatLnSpc="1">
            <a:prstTxWarp prst="textNoShape">
              <a:avLst/>
            </a:prstTxWarp>
          </a:bodyPr>
          <a:lstStyle>
            <a:lvl1pPr defTabSz="970624">
              <a:defRPr sz="1200"/>
            </a:lvl1pPr>
          </a:lstStyle>
          <a:p>
            <a:pPr>
              <a:defRPr/>
            </a:pPr>
            <a:endParaRPr lang="th-TH"/>
          </a:p>
        </p:txBody>
      </p:sp>
      <p:sp>
        <p:nvSpPr>
          <p:cNvPr id="17411" name="Rectangle 1027"/>
          <p:cNvSpPr>
            <a:spLocks noGrp="1" noChangeArrowheads="1"/>
          </p:cNvSpPr>
          <p:nvPr>
            <p:ph type="dt" sz="quarter" idx="1"/>
          </p:nvPr>
        </p:nvSpPr>
        <p:spPr bwMode="auto">
          <a:xfrm>
            <a:off x="4024313" y="0"/>
            <a:ext cx="3074987" cy="511175"/>
          </a:xfrm>
          <a:prstGeom prst="rect">
            <a:avLst/>
          </a:prstGeom>
          <a:noFill/>
          <a:ln w="9525">
            <a:noFill/>
            <a:miter lim="800000"/>
            <a:headEnd/>
            <a:tailEnd/>
          </a:ln>
          <a:effectLst/>
        </p:spPr>
        <p:txBody>
          <a:bodyPr vert="horz" wrap="square" lIns="97090" tIns="48545" rIns="97090" bIns="48545" numCol="1" anchor="t" anchorCtr="0" compatLnSpc="1">
            <a:prstTxWarp prst="textNoShape">
              <a:avLst/>
            </a:prstTxWarp>
          </a:bodyPr>
          <a:lstStyle>
            <a:lvl1pPr algn="r" defTabSz="970624">
              <a:defRPr sz="1200"/>
            </a:lvl1pPr>
          </a:lstStyle>
          <a:p>
            <a:pPr>
              <a:defRPr/>
            </a:pPr>
            <a:endParaRPr lang="th-TH"/>
          </a:p>
        </p:txBody>
      </p:sp>
      <p:sp>
        <p:nvSpPr>
          <p:cNvPr id="17412" name="Rectangle 1028"/>
          <p:cNvSpPr>
            <a:spLocks noGrp="1" noChangeArrowheads="1"/>
          </p:cNvSpPr>
          <p:nvPr>
            <p:ph type="ftr" sz="quarter" idx="2"/>
          </p:nvPr>
        </p:nvSpPr>
        <p:spPr bwMode="auto">
          <a:xfrm>
            <a:off x="0" y="9723438"/>
            <a:ext cx="3074988" cy="511175"/>
          </a:xfrm>
          <a:prstGeom prst="rect">
            <a:avLst/>
          </a:prstGeom>
          <a:noFill/>
          <a:ln w="9525">
            <a:noFill/>
            <a:miter lim="800000"/>
            <a:headEnd/>
            <a:tailEnd/>
          </a:ln>
          <a:effectLst/>
        </p:spPr>
        <p:txBody>
          <a:bodyPr vert="horz" wrap="square" lIns="97090" tIns="48545" rIns="97090" bIns="48545" numCol="1" anchor="b" anchorCtr="0" compatLnSpc="1">
            <a:prstTxWarp prst="textNoShape">
              <a:avLst/>
            </a:prstTxWarp>
          </a:bodyPr>
          <a:lstStyle>
            <a:lvl1pPr defTabSz="970624">
              <a:defRPr sz="1200"/>
            </a:lvl1pPr>
          </a:lstStyle>
          <a:p>
            <a:pPr>
              <a:defRPr/>
            </a:pPr>
            <a:endParaRPr lang="th-TH"/>
          </a:p>
        </p:txBody>
      </p:sp>
      <p:sp>
        <p:nvSpPr>
          <p:cNvPr id="17413" name="Rectangle 1029"/>
          <p:cNvSpPr>
            <a:spLocks noGrp="1" noChangeArrowheads="1"/>
          </p:cNvSpPr>
          <p:nvPr>
            <p:ph type="sldNum" sz="quarter" idx="3"/>
          </p:nvPr>
        </p:nvSpPr>
        <p:spPr bwMode="auto">
          <a:xfrm>
            <a:off x="4024313" y="9723438"/>
            <a:ext cx="3074987" cy="511175"/>
          </a:xfrm>
          <a:prstGeom prst="rect">
            <a:avLst/>
          </a:prstGeom>
          <a:noFill/>
          <a:ln w="9525">
            <a:noFill/>
            <a:miter lim="800000"/>
            <a:headEnd/>
            <a:tailEnd/>
          </a:ln>
          <a:effectLst/>
        </p:spPr>
        <p:txBody>
          <a:bodyPr vert="horz" wrap="square" lIns="97090" tIns="48545" rIns="97090" bIns="48545" numCol="1" anchor="b" anchorCtr="0" compatLnSpc="1">
            <a:prstTxWarp prst="textNoShape">
              <a:avLst/>
            </a:prstTxWarp>
          </a:bodyPr>
          <a:lstStyle>
            <a:lvl1pPr algn="r" defTabSz="970624">
              <a:defRPr sz="1200"/>
            </a:lvl1pPr>
          </a:lstStyle>
          <a:p>
            <a:pPr>
              <a:defRPr/>
            </a:pPr>
            <a:fld id="{3D99D960-1AC1-4648-8489-ADDA5119E498}" type="slidenum">
              <a:rPr lang="en-US"/>
              <a:pPr>
                <a:defRPr/>
              </a:pPr>
              <a:t>‹#›</a:t>
            </a:fld>
            <a:endParaRPr lang="th-TH"/>
          </a:p>
        </p:txBody>
      </p:sp>
    </p:spTree>
    <p:extLst>
      <p:ext uri="{BB962C8B-B14F-4D97-AF65-F5344CB8AC3E}">
        <p14:creationId xmlns:p14="http://schemas.microsoft.com/office/powerpoint/2010/main" val="308761899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2763"/>
          </a:xfrm>
          <a:prstGeom prst="rect">
            <a:avLst/>
          </a:prstGeom>
        </p:spPr>
        <p:txBody>
          <a:bodyPr vert="horz" lIns="94759" tIns="47380" rIns="94759" bIns="47380" rtlCol="0"/>
          <a:lstStyle>
            <a:lvl1pPr algn="l">
              <a:defRPr sz="1200"/>
            </a:lvl1pPr>
          </a:lstStyle>
          <a:p>
            <a:pPr>
              <a:defRPr/>
            </a:pPr>
            <a:endParaRPr lang="en-US"/>
          </a:p>
        </p:txBody>
      </p:sp>
      <p:sp>
        <p:nvSpPr>
          <p:cNvPr id="3" name="Date Placeholder 2"/>
          <p:cNvSpPr>
            <a:spLocks noGrp="1"/>
          </p:cNvSpPr>
          <p:nvPr>
            <p:ph type="dt" idx="1"/>
          </p:nvPr>
        </p:nvSpPr>
        <p:spPr>
          <a:xfrm>
            <a:off x="4021138" y="0"/>
            <a:ext cx="3076575" cy="512763"/>
          </a:xfrm>
          <a:prstGeom prst="rect">
            <a:avLst/>
          </a:prstGeom>
        </p:spPr>
        <p:txBody>
          <a:bodyPr vert="horz" lIns="94759" tIns="47380" rIns="94759" bIns="47380" rtlCol="0"/>
          <a:lstStyle>
            <a:lvl1pPr algn="r">
              <a:defRPr sz="1200"/>
            </a:lvl1pPr>
          </a:lstStyle>
          <a:p>
            <a:pPr>
              <a:defRPr/>
            </a:pPr>
            <a:fld id="{A510DE4A-2B20-4534-B6B5-BC5056E600A6}" type="datetimeFigureOut">
              <a:rPr lang="en-US"/>
              <a:pPr>
                <a:defRPr/>
              </a:pPr>
              <a:t>1/15/2021</a:t>
            </a:fld>
            <a:endParaRPr lang="en-US"/>
          </a:p>
        </p:txBody>
      </p:sp>
      <p:sp>
        <p:nvSpPr>
          <p:cNvPr id="4" name="Slide Image Placeholder 3"/>
          <p:cNvSpPr>
            <a:spLocks noGrp="1" noRot="1" noChangeAspect="1"/>
          </p:cNvSpPr>
          <p:nvPr>
            <p:ph type="sldImg" idx="2"/>
          </p:nvPr>
        </p:nvSpPr>
        <p:spPr>
          <a:xfrm>
            <a:off x="990600" y="766763"/>
            <a:ext cx="5118100" cy="3838575"/>
          </a:xfrm>
          <a:prstGeom prst="rect">
            <a:avLst/>
          </a:prstGeom>
          <a:noFill/>
          <a:ln w="12700">
            <a:solidFill>
              <a:prstClr val="black"/>
            </a:solidFill>
          </a:ln>
        </p:spPr>
        <p:txBody>
          <a:bodyPr vert="horz" lIns="94759" tIns="47380" rIns="94759" bIns="47380" rtlCol="0" anchor="ctr"/>
          <a:lstStyle/>
          <a:p>
            <a:pPr lvl="0"/>
            <a:endParaRPr lang="en-US" noProof="0"/>
          </a:p>
        </p:txBody>
      </p:sp>
      <p:sp>
        <p:nvSpPr>
          <p:cNvPr id="5" name="Notes Placeholder 4"/>
          <p:cNvSpPr>
            <a:spLocks noGrp="1"/>
          </p:cNvSpPr>
          <p:nvPr>
            <p:ph type="body" sz="quarter" idx="3"/>
          </p:nvPr>
        </p:nvSpPr>
        <p:spPr>
          <a:xfrm>
            <a:off x="709613" y="4862513"/>
            <a:ext cx="5680075" cy="4605337"/>
          </a:xfrm>
          <a:prstGeom prst="rect">
            <a:avLst/>
          </a:prstGeom>
        </p:spPr>
        <p:txBody>
          <a:bodyPr vert="horz" lIns="94759" tIns="47380" rIns="94759" bIns="4738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720263"/>
            <a:ext cx="3076575" cy="512762"/>
          </a:xfrm>
          <a:prstGeom prst="rect">
            <a:avLst/>
          </a:prstGeom>
        </p:spPr>
        <p:txBody>
          <a:bodyPr vert="horz" lIns="94759" tIns="47380" rIns="94759" bIns="4738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4021138" y="9720263"/>
            <a:ext cx="3076575" cy="512762"/>
          </a:xfrm>
          <a:prstGeom prst="rect">
            <a:avLst/>
          </a:prstGeom>
        </p:spPr>
        <p:txBody>
          <a:bodyPr vert="horz" lIns="94759" tIns="47380" rIns="94759" bIns="47380" rtlCol="0" anchor="b"/>
          <a:lstStyle>
            <a:lvl1pPr algn="r">
              <a:defRPr sz="1200"/>
            </a:lvl1pPr>
          </a:lstStyle>
          <a:p>
            <a:pPr>
              <a:defRPr/>
            </a:pPr>
            <a:fld id="{D2D777E2-2F3C-4107-93A2-01E0B170C94B}" type="slidenum">
              <a:rPr lang="en-US"/>
              <a:pPr>
                <a:defRPr/>
              </a:pPr>
              <a:t>‹#›</a:t>
            </a:fld>
            <a:endParaRPr lang="en-US"/>
          </a:p>
        </p:txBody>
      </p:sp>
    </p:spTree>
    <p:extLst>
      <p:ext uri="{BB962C8B-B14F-4D97-AF65-F5344CB8AC3E}">
        <p14:creationId xmlns:p14="http://schemas.microsoft.com/office/powerpoint/2010/main" val="388710777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Loan daily report </a:t>
            </a:r>
            <a:r>
              <a:rPr lang="th-TH" dirty="0"/>
              <a:t>มันแยกส่วนยอด </a:t>
            </a:r>
            <a:r>
              <a:rPr lang="en-US" dirty="0"/>
              <a:t>outstanding</a:t>
            </a:r>
            <a:r>
              <a:rPr lang="en-US" baseline="0" dirty="0"/>
              <a:t> </a:t>
            </a:r>
            <a:r>
              <a:rPr lang="th-TH" baseline="0" dirty="0"/>
              <a:t>มั้ยว่า อยู่กับ </a:t>
            </a:r>
            <a:r>
              <a:rPr lang="en-US" baseline="0" dirty="0"/>
              <a:t>Bank </a:t>
            </a:r>
            <a:r>
              <a:rPr lang="th-TH" baseline="0" dirty="0"/>
              <a:t>เราเท่าไหร่ อยู่กับ </a:t>
            </a:r>
            <a:r>
              <a:rPr lang="en-US" baseline="0" dirty="0"/>
              <a:t>partner </a:t>
            </a:r>
            <a:r>
              <a:rPr lang="th-TH" baseline="0" dirty="0"/>
              <a:t>เท่าไหร่</a:t>
            </a:r>
          </a:p>
          <a:p>
            <a:r>
              <a:rPr lang="th-TH" baseline="0" dirty="0"/>
              <a:t>เพิ่ม </a:t>
            </a:r>
            <a:r>
              <a:rPr lang="en-US" baseline="0" dirty="0" err="1"/>
              <a:t>Flexcube</a:t>
            </a:r>
            <a:r>
              <a:rPr lang="en-US" baseline="0" dirty="0"/>
              <a:t> </a:t>
            </a:r>
            <a:r>
              <a:rPr lang="en-US" dirty="0"/>
              <a:t>Loan daily report</a:t>
            </a:r>
            <a:r>
              <a:rPr lang="th-TH" dirty="0"/>
              <a:t> หน่อย</a:t>
            </a:r>
          </a:p>
          <a:p>
            <a:r>
              <a:rPr lang="th-TH" dirty="0"/>
              <a:t>ใน</a:t>
            </a:r>
            <a:r>
              <a:rPr lang="en-US" dirty="0"/>
              <a:t>data</a:t>
            </a:r>
            <a:r>
              <a:rPr lang="en-US" baseline="0" dirty="0"/>
              <a:t> analytics engine </a:t>
            </a:r>
            <a:r>
              <a:rPr lang="th-TH" baseline="0" dirty="0"/>
              <a:t>นี่เก็บข้อมูลเป็น </a:t>
            </a:r>
            <a:r>
              <a:rPr lang="en-US" baseline="0" dirty="0" err="1"/>
              <a:t>cust</a:t>
            </a:r>
            <a:r>
              <a:rPr lang="en-US" baseline="0" dirty="0"/>
              <a:t> </a:t>
            </a:r>
            <a:r>
              <a:rPr lang="th-TH" baseline="0" dirty="0"/>
              <a:t>หรือเป็น </a:t>
            </a:r>
            <a:r>
              <a:rPr lang="en-US" baseline="0" dirty="0"/>
              <a:t>account</a:t>
            </a:r>
          </a:p>
          <a:p>
            <a:r>
              <a:rPr lang="en-US" baseline="0" dirty="0"/>
              <a:t>Collection </a:t>
            </a:r>
            <a:r>
              <a:rPr lang="th-TH" baseline="0" dirty="0"/>
              <a:t>ต้องมีส่งข้อมูลเตือนลูกค้า จะส่งเตือนช่องทางไหน ต้องผ่าน </a:t>
            </a:r>
            <a:r>
              <a:rPr lang="en-US" baseline="0" dirty="0" err="1"/>
              <a:t>cupd</a:t>
            </a:r>
            <a:r>
              <a:rPr lang="en-US" baseline="0" dirty="0"/>
              <a:t> </a:t>
            </a:r>
            <a:r>
              <a:rPr lang="th-TH" baseline="0" dirty="0"/>
              <a:t>หรือส่งตรง</a:t>
            </a:r>
            <a:br>
              <a:rPr lang="th-TH" baseline="0" dirty="0"/>
            </a:br>
            <a:r>
              <a:rPr lang="th-TH" baseline="0" dirty="0"/>
              <a:t>การคำนวณ </a:t>
            </a:r>
            <a:r>
              <a:rPr lang="en-US" baseline="0" dirty="0"/>
              <a:t>Provision </a:t>
            </a:r>
            <a:r>
              <a:rPr lang="th-TH" baseline="0" dirty="0"/>
              <a:t>คำนวณนอกระบบนี้</a:t>
            </a:r>
            <a:endParaRPr lang="en-US" dirty="0"/>
          </a:p>
        </p:txBody>
      </p:sp>
      <p:sp>
        <p:nvSpPr>
          <p:cNvPr id="4" name="Slide Number Placeholder 3"/>
          <p:cNvSpPr>
            <a:spLocks noGrp="1"/>
          </p:cNvSpPr>
          <p:nvPr>
            <p:ph type="sldNum" sz="quarter" idx="10"/>
          </p:nvPr>
        </p:nvSpPr>
        <p:spPr/>
        <p:txBody>
          <a:bodyPr/>
          <a:lstStyle/>
          <a:p>
            <a:pPr>
              <a:defRPr/>
            </a:pPr>
            <a:fld id="{D2D777E2-2F3C-4107-93A2-01E0B170C94B}" type="slidenum">
              <a:rPr lang="en-US" smtClean="0"/>
              <a:pPr>
                <a:defRPr/>
              </a:pPr>
              <a:t>43</a:t>
            </a:fld>
            <a:endParaRPr lang="en-US"/>
          </a:p>
        </p:txBody>
      </p:sp>
    </p:spTree>
    <p:extLst>
      <p:ext uri="{BB962C8B-B14F-4D97-AF65-F5344CB8AC3E}">
        <p14:creationId xmlns:p14="http://schemas.microsoft.com/office/powerpoint/2010/main" val="3425529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45"/>
            <a:ext cx="7772400" cy="1470025"/>
          </a:xfrm>
        </p:spPr>
        <p:txBody>
          <a:bodyPr/>
          <a:lstStyle/>
          <a:p>
            <a:r>
              <a:rPr lang="en-US"/>
              <a:t>Click to edit Master title style</a:t>
            </a:r>
            <a:endParaRPr lang="th-TH"/>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06385" indent="0" algn="ctr">
              <a:buNone/>
              <a:defRPr>
                <a:solidFill>
                  <a:schemeClr val="tx1">
                    <a:tint val="75000"/>
                  </a:schemeClr>
                </a:solidFill>
              </a:defRPr>
            </a:lvl2pPr>
            <a:lvl3pPr marL="812769" indent="0" algn="ctr">
              <a:buNone/>
              <a:defRPr>
                <a:solidFill>
                  <a:schemeClr val="tx1">
                    <a:tint val="75000"/>
                  </a:schemeClr>
                </a:solidFill>
              </a:defRPr>
            </a:lvl3pPr>
            <a:lvl4pPr marL="1219154" indent="0" algn="ctr">
              <a:buNone/>
              <a:defRPr>
                <a:solidFill>
                  <a:schemeClr val="tx1">
                    <a:tint val="75000"/>
                  </a:schemeClr>
                </a:solidFill>
              </a:defRPr>
            </a:lvl4pPr>
            <a:lvl5pPr marL="1625540" indent="0" algn="ctr">
              <a:buNone/>
              <a:defRPr>
                <a:solidFill>
                  <a:schemeClr val="tx1">
                    <a:tint val="75000"/>
                  </a:schemeClr>
                </a:solidFill>
              </a:defRPr>
            </a:lvl5pPr>
            <a:lvl6pPr marL="2031924" indent="0" algn="ctr">
              <a:buNone/>
              <a:defRPr>
                <a:solidFill>
                  <a:schemeClr val="tx1">
                    <a:tint val="75000"/>
                  </a:schemeClr>
                </a:solidFill>
              </a:defRPr>
            </a:lvl6pPr>
            <a:lvl7pPr marL="2438309" indent="0" algn="ctr">
              <a:buNone/>
              <a:defRPr>
                <a:solidFill>
                  <a:schemeClr val="tx1">
                    <a:tint val="75000"/>
                  </a:schemeClr>
                </a:solidFill>
              </a:defRPr>
            </a:lvl7pPr>
            <a:lvl8pPr marL="2844693" indent="0" algn="ctr">
              <a:buNone/>
              <a:defRPr>
                <a:solidFill>
                  <a:schemeClr val="tx1">
                    <a:tint val="75000"/>
                  </a:schemeClr>
                </a:solidFill>
              </a:defRPr>
            </a:lvl8pPr>
            <a:lvl9pPr marL="3251078" indent="0" algn="ctr">
              <a:buNone/>
              <a:defRPr>
                <a:solidFill>
                  <a:schemeClr val="tx1">
                    <a:tint val="75000"/>
                  </a:schemeClr>
                </a:solidFill>
              </a:defRPr>
            </a:lvl9pPr>
          </a:lstStyle>
          <a:p>
            <a:r>
              <a:rPr lang="en-US"/>
              <a:t>Click to edit Master subtitle style</a:t>
            </a:r>
            <a:endParaRPr lang="th-TH"/>
          </a:p>
        </p:txBody>
      </p:sp>
      <p:sp>
        <p:nvSpPr>
          <p:cNvPr id="4" name="Date Placeholder 3"/>
          <p:cNvSpPr>
            <a:spLocks noGrp="1"/>
          </p:cNvSpPr>
          <p:nvPr>
            <p:ph type="dt" sz="half" idx="10"/>
          </p:nvPr>
        </p:nvSpPr>
        <p:spPr/>
        <p:txBody>
          <a:bodyPr/>
          <a:lstStyle>
            <a:lvl1pPr>
              <a:defRPr/>
            </a:lvl1pPr>
          </a:lstStyle>
          <a:p>
            <a:pPr>
              <a:defRPr/>
            </a:pPr>
            <a:fld id="{494BBD4D-D886-4715-B352-A83C9EF03FCB}" type="datetime1">
              <a:rPr lang="th-TH" smtClean="0"/>
              <a:t>15/01/64</a:t>
            </a:fld>
            <a:endParaRPr lang="th-TH"/>
          </a:p>
        </p:txBody>
      </p:sp>
      <p:sp>
        <p:nvSpPr>
          <p:cNvPr id="5" name="Footer Placeholder 4"/>
          <p:cNvSpPr>
            <a:spLocks noGrp="1"/>
          </p:cNvSpPr>
          <p:nvPr>
            <p:ph type="ftr" sz="quarter" idx="11"/>
          </p:nvPr>
        </p:nvSpPr>
        <p:spPr/>
        <p:txBody>
          <a:bodyPr/>
          <a:lstStyle>
            <a:lvl1pPr>
              <a:defRPr/>
            </a:lvl1pPr>
          </a:lstStyle>
          <a:p>
            <a:pPr>
              <a:defRPr/>
            </a:pPr>
            <a:endParaRPr lang="th-TH"/>
          </a:p>
        </p:txBody>
      </p:sp>
      <p:sp>
        <p:nvSpPr>
          <p:cNvPr id="6" name="Slide Number Placeholder 5"/>
          <p:cNvSpPr>
            <a:spLocks noGrp="1"/>
          </p:cNvSpPr>
          <p:nvPr>
            <p:ph type="sldNum" sz="quarter" idx="12"/>
          </p:nvPr>
        </p:nvSpPr>
        <p:spPr/>
        <p:txBody>
          <a:bodyPr/>
          <a:lstStyle>
            <a:lvl1pPr>
              <a:defRPr/>
            </a:lvl1pPr>
          </a:lstStyle>
          <a:p>
            <a:pPr>
              <a:defRPr/>
            </a:pPr>
            <a:fld id="{75F93619-37AC-4A72-9C37-6A2669D17598}" type="slidenum">
              <a:rPr lang="th-TH"/>
              <a:pPr>
                <a:defRPr/>
              </a:pPr>
              <a:t>‹#›</a:t>
            </a:fld>
            <a:endParaRPr lang="th-TH"/>
          </a:p>
        </p:txBody>
      </p:sp>
    </p:spTree>
    <p:extLst>
      <p:ext uri="{BB962C8B-B14F-4D97-AF65-F5344CB8AC3E}">
        <p14:creationId xmlns:p14="http://schemas.microsoft.com/office/powerpoint/2010/main" val="2773787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h-T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p:cNvSpPr>
            <a:spLocks noGrp="1"/>
          </p:cNvSpPr>
          <p:nvPr>
            <p:ph type="dt" sz="half" idx="10"/>
          </p:nvPr>
        </p:nvSpPr>
        <p:spPr/>
        <p:txBody>
          <a:bodyPr/>
          <a:lstStyle>
            <a:lvl1pPr>
              <a:defRPr/>
            </a:lvl1pPr>
          </a:lstStyle>
          <a:p>
            <a:pPr>
              <a:defRPr/>
            </a:pPr>
            <a:fld id="{DC14DFDC-F5EA-4B21-B6A7-78293A6FA696}" type="datetime1">
              <a:rPr lang="th-TH" smtClean="0"/>
              <a:t>15/01/64</a:t>
            </a:fld>
            <a:endParaRPr lang="th-TH"/>
          </a:p>
        </p:txBody>
      </p:sp>
      <p:sp>
        <p:nvSpPr>
          <p:cNvPr id="5" name="Footer Placeholder 4"/>
          <p:cNvSpPr>
            <a:spLocks noGrp="1"/>
          </p:cNvSpPr>
          <p:nvPr>
            <p:ph type="ftr" sz="quarter" idx="11"/>
          </p:nvPr>
        </p:nvSpPr>
        <p:spPr/>
        <p:txBody>
          <a:bodyPr/>
          <a:lstStyle>
            <a:lvl1pPr>
              <a:defRPr/>
            </a:lvl1pPr>
          </a:lstStyle>
          <a:p>
            <a:pPr>
              <a:defRPr/>
            </a:pPr>
            <a:endParaRPr lang="th-TH"/>
          </a:p>
        </p:txBody>
      </p:sp>
      <p:sp>
        <p:nvSpPr>
          <p:cNvPr id="6" name="Slide Number Placeholder 5"/>
          <p:cNvSpPr>
            <a:spLocks noGrp="1"/>
          </p:cNvSpPr>
          <p:nvPr>
            <p:ph type="sldNum" sz="quarter" idx="12"/>
          </p:nvPr>
        </p:nvSpPr>
        <p:spPr/>
        <p:txBody>
          <a:bodyPr/>
          <a:lstStyle>
            <a:lvl1pPr>
              <a:defRPr/>
            </a:lvl1pPr>
          </a:lstStyle>
          <a:p>
            <a:pPr>
              <a:defRPr/>
            </a:pPr>
            <a:fld id="{6A665C46-8F09-4489-945A-C3498FDBA831}" type="slidenum">
              <a:rPr lang="th-TH"/>
              <a:pPr>
                <a:defRPr/>
              </a:pPr>
              <a:t>‹#›</a:t>
            </a:fld>
            <a:endParaRPr lang="th-TH"/>
          </a:p>
        </p:txBody>
      </p:sp>
    </p:spTree>
    <p:extLst>
      <p:ext uri="{BB962C8B-B14F-4D97-AF65-F5344CB8AC3E}">
        <p14:creationId xmlns:p14="http://schemas.microsoft.com/office/powerpoint/2010/main" val="3465511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2" y="274658"/>
            <a:ext cx="2057400" cy="5851525"/>
          </a:xfrm>
        </p:spPr>
        <p:txBody>
          <a:bodyPr vert="eaVert"/>
          <a:lstStyle/>
          <a:p>
            <a:r>
              <a:rPr lang="en-US"/>
              <a:t>Click to edit Master title style</a:t>
            </a:r>
            <a:endParaRPr lang="th-TH"/>
          </a:p>
        </p:txBody>
      </p:sp>
      <p:sp>
        <p:nvSpPr>
          <p:cNvPr id="3" name="Vertical Text Placeholder 2"/>
          <p:cNvSpPr>
            <a:spLocks noGrp="1"/>
          </p:cNvSpPr>
          <p:nvPr>
            <p:ph type="body" orient="vert" idx="1"/>
          </p:nvPr>
        </p:nvSpPr>
        <p:spPr>
          <a:xfrm>
            <a:off x="457201" y="274658"/>
            <a:ext cx="6036734"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p:cNvSpPr>
            <a:spLocks noGrp="1"/>
          </p:cNvSpPr>
          <p:nvPr>
            <p:ph type="dt" sz="half" idx="10"/>
          </p:nvPr>
        </p:nvSpPr>
        <p:spPr/>
        <p:txBody>
          <a:bodyPr/>
          <a:lstStyle>
            <a:lvl1pPr>
              <a:defRPr/>
            </a:lvl1pPr>
          </a:lstStyle>
          <a:p>
            <a:pPr>
              <a:defRPr/>
            </a:pPr>
            <a:fld id="{DA1943EA-F7B7-47C0-8BBC-A76905496B3C}" type="datetime1">
              <a:rPr lang="th-TH" smtClean="0"/>
              <a:t>15/01/64</a:t>
            </a:fld>
            <a:endParaRPr lang="th-TH"/>
          </a:p>
        </p:txBody>
      </p:sp>
      <p:sp>
        <p:nvSpPr>
          <p:cNvPr id="5" name="Footer Placeholder 4"/>
          <p:cNvSpPr>
            <a:spLocks noGrp="1"/>
          </p:cNvSpPr>
          <p:nvPr>
            <p:ph type="ftr" sz="quarter" idx="11"/>
          </p:nvPr>
        </p:nvSpPr>
        <p:spPr/>
        <p:txBody>
          <a:bodyPr/>
          <a:lstStyle>
            <a:lvl1pPr>
              <a:defRPr/>
            </a:lvl1pPr>
          </a:lstStyle>
          <a:p>
            <a:pPr>
              <a:defRPr/>
            </a:pPr>
            <a:endParaRPr lang="th-TH"/>
          </a:p>
        </p:txBody>
      </p:sp>
      <p:sp>
        <p:nvSpPr>
          <p:cNvPr id="6" name="Slide Number Placeholder 5"/>
          <p:cNvSpPr>
            <a:spLocks noGrp="1"/>
          </p:cNvSpPr>
          <p:nvPr>
            <p:ph type="sldNum" sz="quarter" idx="12"/>
          </p:nvPr>
        </p:nvSpPr>
        <p:spPr/>
        <p:txBody>
          <a:bodyPr/>
          <a:lstStyle>
            <a:lvl1pPr>
              <a:defRPr/>
            </a:lvl1pPr>
          </a:lstStyle>
          <a:p>
            <a:pPr>
              <a:defRPr/>
            </a:pPr>
            <a:fld id="{DA143E64-8226-4110-8694-2577FD56242D}" type="slidenum">
              <a:rPr lang="th-TH"/>
              <a:pPr>
                <a:defRPr/>
              </a:pPr>
              <a:t>‹#›</a:t>
            </a:fld>
            <a:endParaRPr lang="th-TH"/>
          </a:p>
        </p:txBody>
      </p:sp>
    </p:spTree>
    <p:extLst>
      <p:ext uri="{BB962C8B-B14F-4D97-AF65-F5344CB8AC3E}">
        <p14:creationId xmlns:p14="http://schemas.microsoft.com/office/powerpoint/2010/main" val="1880964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asic -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44721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asic - Page">
    <p:spTree>
      <p:nvGrpSpPr>
        <p:cNvPr id="1" name=""/>
        <p:cNvGrpSpPr/>
        <p:nvPr/>
      </p:nvGrpSpPr>
      <p:grpSpPr>
        <a:xfrm>
          <a:off x="0" y="0"/>
          <a:ext cx="0" cy="0"/>
          <a:chOff x="0" y="0"/>
          <a:chExt cx="0" cy="0"/>
        </a:xfrm>
      </p:grpSpPr>
      <p:sp>
        <p:nvSpPr>
          <p:cNvPr id="2" name="Rectangle 31"/>
          <p:cNvSpPr>
            <a:spLocks noChangeArrowheads="1"/>
          </p:cNvSpPr>
          <p:nvPr/>
        </p:nvSpPr>
        <p:spPr bwMode="black">
          <a:xfrm>
            <a:off x="8673109" y="6021295"/>
            <a:ext cx="358008" cy="271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0435" tIns="39513" rIns="80435" bIns="39513">
            <a:spAutoFit/>
          </a:bodyPr>
          <a:lstStyle>
            <a:lvl1pPr eaLnBrk="0" hangingPunct="0">
              <a:defRPr sz="28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8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8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8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8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cs typeface="Angsana New" panose="02020603050405020304" pitchFamily="18" charset="-34"/>
              </a:defRPr>
            </a:lvl9pPr>
          </a:lstStyle>
          <a:p>
            <a:pPr algn="r"/>
            <a:fld id="{686EB1BD-F092-4D68-92C0-D9623F9AE233}" type="slidenum">
              <a:rPr lang="en-US" altLang="th-TH" sz="1245" b="0">
                <a:solidFill>
                  <a:schemeClr val="bg1">
                    <a:lumMod val="50000"/>
                  </a:schemeClr>
                </a:solidFill>
                <a:latin typeface="Century Gothic" panose="020B0502020202020204" pitchFamily="34" charset="0"/>
                <a:cs typeface="FreesiaUPC" panose="020B0604020202020204" pitchFamily="34" charset="-34"/>
              </a:rPr>
              <a:pPr algn="r"/>
              <a:t>‹#›</a:t>
            </a:fld>
            <a:endParaRPr lang="en-US" altLang="th-TH" sz="1245" b="0" dirty="0">
              <a:solidFill>
                <a:schemeClr val="bg1">
                  <a:lumMod val="50000"/>
                </a:schemeClr>
              </a:solidFill>
              <a:latin typeface="Century Gothic" panose="020B0502020202020204" pitchFamily="34" charset="0"/>
              <a:cs typeface="FreesiaUPC" panose="020B0604020202020204" pitchFamily="34" charset="-34"/>
            </a:endParaRPr>
          </a:p>
        </p:txBody>
      </p:sp>
    </p:spTree>
    <p:extLst>
      <p:ext uri="{BB962C8B-B14F-4D97-AF65-F5344CB8AC3E}">
        <p14:creationId xmlns:p14="http://schemas.microsoft.com/office/powerpoint/2010/main" val="2409946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Red Border - Blank">
    <p:spTree>
      <p:nvGrpSpPr>
        <p:cNvPr id="1" name=""/>
        <p:cNvGrpSpPr/>
        <p:nvPr/>
      </p:nvGrpSpPr>
      <p:grpSpPr>
        <a:xfrm>
          <a:off x="0" y="0"/>
          <a:ext cx="0" cy="0"/>
          <a:chOff x="0" y="0"/>
          <a:chExt cx="0" cy="0"/>
        </a:xfrm>
      </p:grpSpPr>
      <p:sp>
        <p:nvSpPr>
          <p:cNvPr id="4" name="Rectangle 56"/>
          <p:cNvSpPr>
            <a:spLocks noChangeArrowheads="1"/>
          </p:cNvSpPr>
          <p:nvPr/>
        </p:nvSpPr>
        <p:spPr bwMode="auto">
          <a:xfrm>
            <a:off x="1" y="0"/>
            <a:ext cx="9144000" cy="6858000"/>
          </a:xfrm>
          <a:prstGeom prst="rect">
            <a:avLst/>
          </a:prstGeom>
          <a:noFill/>
          <a:ln w="57150">
            <a:solidFill>
              <a:srgbClr val="FF3300"/>
            </a:solidFill>
            <a:miter lim="800000"/>
            <a:headEnd/>
            <a:tailEnd/>
          </a:ln>
          <a:effectLst/>
        </p:spPr>
        <p:txBody>
          <a:bodyPr wrap="none" anchor="ctr"/>
          <a:lstStyle/>
          <a:p>
            <a:pPr>
              <a:defRPr/>
            </a:pPr>
            <a:endParaRPr lang="th-TH" sz="2489"/>
          </a:p>
        </p:txBody>
      </p:sp>
    </p:spTree>
    <p:extLst>
      <p:ext uri="{BB962C8B-B14F-4D97-AF65-F5344CB8AC3E}">
        <p14:creationId xmlns:p14="http://schemas.microsoft.com/office/powerpoint/2010/main" val="334578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Red Border - Page">
    <p:spTree>
      <p:nvGrpSpPr>
        <p:cNvPr id="1" name=""/>
        <p:cNvGrpSpPr/>
        <p:nvPr/>
      </p:nvGrpSpPr>
      <p:grpSpPr>
        <a:xfrm>
          <a:off x="0" y="0"/>
          <a:ext cx="0" cy="0"/>
          <a:chOff x="0" y="0"/>
          <a:chExt cx="0" cy="0"/>
        </a:xfrm>
      </p:grpSpPr>
      <p:sp>
        <p:nvSpPr>
          <p:cNvPr id="2" name="Rectangle 31"/>
          <p:cNvSpPr>
            <a:spLocks noChangeArrowheads="1"/>
          </p:cNvSpPr>
          <p:nvPr/>
        </p:nvSpPr>
        <p:spPr bwMode="black">
          <a:xfrm>
            <a:off x="8673109" y="6021295"/>
            <a:ext cx="358008" cy="271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0435" tIns="39513" rIns="80435" bIns="39513">
            <a:spAutoFit/>
          </a:bodyPr>
          <a:lstStyle>
            <a:lvl1pPr eaLnBrk="0" hangingPunct="0">
              <a:defRPr sz="28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8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8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8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8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cs typeface="Angsana New" panose="02020603050405020304" pitchFamily="18" charset="-34"/>
              </a:defRPr>
            </a:lvl9pPr>
          </a:lstStyle>
          <a:p>
            <a:pPr algn="r"/>
            <a:fld id="{686EB1BD-F092-4D68-92C0-D9623F9AE233}" type="slidenum">
              <a:rPr lang="en-US" altLang="th-TH" sz="1245" b="0">
                <a:solidFill>
                  <a:schemeClr val="bg1">
                    <a:lumMod val="50000"/>
                  </a:schemeClr>
                </a:solidFill>
                <a:latin typeface="Century Gothic" panose="020B0502020202020204" pitchFamily="34" charset="0"/>
                <a:cs typeface="FreesiaUPC" panose="020B0604020202020204" pitchFamily="34" charset="-34"/>
              </a:rPr>
              <a:pPr algn="r"/>
              <a:t>‹#›</a:t>
            </a:fld>
            <a:endParaRPr lang="en-US" altLang="th-TH" sz="1245" b="0" dirty="0">
              <a:solidFill>
                <a:schemeClr val="bg1">
                  <a:lumMod val="50000"/>
                </a:schemeClr>
              </a:solidFill>
              <a:latin typeface="Century Gothic" panose="020B0502020202020204" pitchFamily="34" charset="0"/>
              <a:cs typeface="FreesiaUPC" panose="020B0604020202020204" pitchFamily="34" charset="-34"/>
            </a:endParaRPr>
          </a:p>
        </p:txBody>
      </p:sp>
      <p:sp>
        <p:nvSpPr>
          <p:cNvPr id="3" name="Rectangle 56"/>
          <p:cNvSpPr>
            <a:spLocks noChangeArrowheads="1"/>
          </p:cNvSpPr>
          <p:nvPr/>
        </p:nvSpPr>
        <p:spPr bwMode="auto">
          <a:xfrm>
            <a:off x="1" y="0"/>
            <a:ext cx="9144000" cy="6858000"/>
          </a:xfrm>
          <a:prstGeom prst="rect">
            <a:avLst/>
          </a:prstGeom>
          <a:noFill/>
          <a:ln w="57150">
            <a:solidFill>
              <a:srgbClr val="FF3300"/>
            </a:solidFill>
            <a:miter lim="800000"/>
            <a:headEnd/>
            <a:tailEnd/>
          </a:ln>
          <a:effectLst/>
        </p:spPr>
        <p:txBody>
          <a:bodyPr wrap="none" anchor="ctr"/>
          <a:lstStyle/>
          <a:p>
            <a:pPr>
              <a:defRPr/>
            </a:pPr>
            <a:endParaRPr lang="th-TH" sz="2489"/>
          </a:p>
        </p:txBody>
      </p:sp>
    </p:spTree>
    <p:extLst>
      <p:ext uri="{BB962C8B-B14F-4D97-AF65-F5344CB8AC3E}">
        <p14:creationId xmlns:p14="http://schemas.microsoft.com/office/powerpoint/2010/main" val="30665498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Basic - Blank">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b="610"/>
          <a:stretch/>
        </p:blipFill>
        <p:spPr>
          <a:xfrm>
            <a:off x="0" y="667215"/>
            <a:ext cx="9144000" cy="5787546"/>
          </a:xfrm>
          <a:prstGeom prst="rect">
            <a:avLst/>
          </a:prstGeom>
        </p:spPr>
      </p:pic>
    </p:spTree>
    <p:extLst>
      <p:ext uri="{BB962C8B-B14F-4D97-AF65-F5344CB8AC3E}">
        <p14:creationId xmlns:p14="http://schemas.microsoft.com/office/powerpoint/2010/main" val="1525658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Basic - Page">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b="610"/>
          <a:stretch/>
        </p:blipFill>
        <p:spPr>
          <a:xfrm>
            <a:off x="0" y="667215"/>
            <a:ext cx="9144000" cy="5787546"/>
          </a:xfrm>
          <a:prstGeom prst="rect">
            <a:avLst/>
          </a:prstGeom>
        </p:spPr>
      </p:pic>
      <p:sp>
        <p:nvSpPr>
          <p:cNvPr id="2" name="Rectangle 31"/>
          <p:cNvSpPr>
            <a:spLocks noChangeArrowheads="1"/>
          </p:cNvSpPr>
          <p:nvPr/>
        </p:nvSpPr>
        <p:spPr bwMode="black">
          <a:xfrm>
            <a:off x="8673109" y="6021295"/>
            <a:ext cx="358008" cy="271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0435" tIns="39513" rIns="80435" bIns="39513">
            <a:spAutoFit/>
          </a:bodyPr>
          <a:lstStyle>
            <a:lvl1pPr eaLnBrk="0" hangingPunct="0">
              <a:defRPr sz="28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8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8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8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8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cs typeface="Angsana New" panose="02020603050405020304" pitchFamily="18" charset="-34"/>
              </a:defRPr>
            </a:lvl9pPr>
          </a:lstStyle>
          <a:p>
            <a:pPr algn="r"/>
            <a:fld id="{686EB1BD-F092-4D68-92C0-D9623F9AE233}" type="slidenum">
              <a:rPr lang="en-US" altLang="th-TH" sz="1245" b="0">
                <a:solidFill>
                  <a:schemeClr val="bg1">
                    <a:lumMod val="50000"/>
                  </a:schemeClr>
                </a:solidFill>
                <a:latin typeface="Century Gothic" panose="020B0502020202020204" pitchFamily="34" charset="0"/>
                <a:cs typeface="FreesiaUPC" panose="020B0604020202020204" pitchFamily="34" charset="-34"/>
              </a:rPr>
              <a:pPr algn="r"/>
              <a:t>‹#›</a:t>
            </a:fld>
            <a:endParaRPr lang="en-US" altLang="th-TH" sz="1245" b="0" dirty="0">
              <a:solidFill>
                <a:schemeClr val="bg1">
                  <a:lumMod val="50000"/>
                </a:schemeClr>
              </a:solidFill>
              <a:latin typeface="Century Gothic" panose="020B0502020202020204" pitchFamily="34" charset="0"/>
              <a:cs typeface="FreesiaUPC" panose="020B0604020202020204" pitchFamily="34" charset="-34"/>
            </a:endParaRPr>
          </a:p>
        </p:txBody>
      </p:sp>
    </p:spTree>
    <p:extLst>
      <p:ext uri="{BB962C8B-B14F-4D97-AF65-F5344CB8AC3E}">
        <p14:creationId xmlns:p14="http://schemas.microsoft.com/office/powerpoint/2010/main" val="38174441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Green - Blank">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124" r="2124"/>
          <a:stretch/>
        </p:blipFill>
        <p:spPr>
          <a:xfrm>
            <a:off x="-1746" y="667214"/>
            <a:ext cx="9145751" cy="5787546"/>
          </a:xfrm>
          <a:prstGeom prst="rect">
            <a:avLst/>
          </a:prstGeom>
        </p:spPr>
      </p:pic>
    </p:spTree>
    <p:extLst>
      <p:ext uri="{BB962C8B-B14F-4D97-AF65-F5344CB8AC3E}">
        <p14:creationId xmlns:p14="http://schemas.microsoft.com/office/powerpoint/2010/main" val="8639314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Green - Pag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124" r="2124"/>
          <a:stretch/>
        </p:blipFill>
        <p:spPr>
          <a:xfrm>
            <a:off x="-1746" y="667214"/>
            <a:ext cx="9145751" cy="5787546"/>
          </a:xfrm>
          <a:prstGeom prst="rect">
            <a:avLst/>
          </a:prstGeom>
        </p:spPr>
      </p:pic>
      <p:sp>
        <p:nvSpPr>
          <p:cNvPr id="2" name="Rectangle 31"/>
          <p:cNvSpPr>
            <a:spLocks noChangeArrowheads="1"/>
          </p:cNvSpPr>
          <p:nvPr/>
        </p:nvSpPr>
        <p:spPr bwMode="black">
          <a:xfrm>
            <a:off x="8673109" y="6021295"/>
            <a:ext cx="358008" cy="271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0435" tIns="39513" rIns="80435" bIns="39513">
            <a:spAutoFit/>
          </a:bodyPr>
          <a:lstStyle>
            <a:lvl1pPr eaLnBrk="0" hangingPunct="0">
              <a:defRPr sz="28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8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8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8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8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cs typeface="Angsana New" panose="02020603050405020304" pitchFamily="18" charset="-34"/>
              </a:defRPr>
            </a:lvl9pPr>
          </a:lstStyle>
          <a:p>
            <a:pPr algn="r"/>
            <a:fld id="{686EB1BD-F092-4D68-92C0-D9623F9AE233}" type="slidenum">
              <a:rPr lang="en-US" altLang="th-TH" sz="1245" b="0">
                <a:solidFill>
                  <a:schemeClr val="bg1">
                    <a:lumMod val="50000"/>
                  </a:schemeClr>
                </a:solidFill>
                <a:latin typeface="Century Gothic" panose="020B0502020202020204" pitchFamily="34" charset="0"/>
                <a:cs typeface="FreesiaUPC" panose="020B0604020202020204" pitchFamily="34" charset="-34"/>
              </a:rPr>
              <a:pPr algn="r"/>
              <a:t>‹#›</a:t>
            </a:fld>
            <a:endParaRPr lang="en-US" altLang="th-TH" sz="1245" b="0" dirty="0">
              <a:solidFill>
                <a:schemeClr val="bg1">
                  <a:lumMod val="50000"/>
                </a:schemeClr>
              </a:solidFill>
              <a:latin typeface="Century Gothic" panose="020B0502020202020204" pitchFamily="34" charset="0"/>
              <a:cs typeface="FreesiaUPC" panose="020B0604020202020204" pitchFamily="34" charset="-34"/>
            </a:endParaRPr>
          </a:p>
        </p:txBody>
      </p:sp>
    </p:spTree>
    <p:extLst>
      <p:ext uri="{BB962C8B-B14F-4D97-AF65-F5344CB8AC3E}">
        <p14:creationId xmlns:p14="http://schemas.microsoft.com/office/powerpoint/2010/main" val="3838949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h-T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p:cNvSpPr>
            <a:spLocks noGrp="1"/>
          </p:cNvSpPr>
          <p:nvPr>
            <p:ph type="dt" sz="half" idx="10"/>
          </p:nvPr>
        </p:nvSpPr>
        <p:spPr/>
        <p:txBody>
          <a:bodyPr/>
          <a:lstStyle>
            <a:lvl1pPr>
              <a:defRPr/>
            </a:lvl1pPr>
          </a:lstStyle>
          <a:p>
            <a:pPr>
              <a:defRPr/>
            </a:pPr>
            <a:fld id="{83DA00FE-0080-4BDD-BC22-06F1937DDBA1}" type="datetime1">
              <a:rPr lang="th-TH" smtClean="0"/>
              <a:t>15/01/64</a:t>
            </a:fld>
            <a:endParaRPr lang="th-TH"/>
          </a:p>
        </p:txBody>
      </p:sp>
      <p:sp>
        <p:nvSpPr>
          <p:cNvPr id="5" name="Footer Placeholder 4"/>
          <p:cNvSpPr>
            <a:spLocks noGrp="1"/>
          </p:cNvSpPr>
          <p:nvPr>
            <p:ph type="ftr" sz="quarter" idx="11"/>
          </p:nvPr>
        </p:nvSpPr>
        <p:spPr/>
        <p:txBody>
          <a:bodyPr/>
          <a:lstStyle>
            <a:lvl1pPr>
              <a:defRPr/>
            </a:lvl1pPr>
          </a:lstStyle>
          <a:p>
            <a:pPr>
              <a:defRPr/>
            </a:pPr>
            <a:endParaRPr lang="th-TH"/>
          </a:p>
        </p:txBody>
      </p:sp>
      <p:sp>
        <p:nvSpPr>
          <p:cNvPr id="6" name="Slide Number Placeholder 5"/>
          <p:cNvSpPr>
            <a:spLocks noGrp="1"/>
          </p:cNvSpPr>
          <p:nvPr>
            <p:ph type="sldNum" sz="quarter" idx="12"/>
          </p:nvPr>
        </p:nvSpPr>
        <p:spPr/>
        <p:txBody>
          <a:bodyPr/>
          <a:lstStyle>
            <a:lvl1pPr>
              <a:defRPr/>
            </a:lvl1pPr>
          </a:lstStyle>
          <a:p>
            <a:pPr>
              <a:defRPr/>
            </a:pPr>
            <a:fld id="{F6F51F66-449A-4F1A-95D9-00656CC054A3}" type="slidenum">
              <a:rPr lang="th-TH"/>
              <a:pPr>
                <a:defRPr/>
              </a:pPr>
              <a:t>‹#›</a:t>
            </a:fld>
            <a:endParaRPr lang="th-TH"/>
          </a:p>
        </p:txBody>
      </p:sp>
    </p:spTree>
    <p:extLst>
      <p:ext uri="{BB962C8B-B14F-4D97-AF65-F5344CB8AC3E}">
        <p14:creationId xmlns:p14="http://schemas.microsoft.com/office/powerpoint/2010/main" val="26365962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8986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th-TH"/>
          </a:p>
        </p:txBody>
      </p:sp>
    </p:spTree>
    <p:extLst>
      <p:ext uri="{BB962C8B-B14F-4D97-AF65-F5344CB8AC3E}">
        <p14:creationId xmlns:p14="http://schemas.microsoft.com/office/powerpoint/2010/main" val="4000606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h-T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p:cNvSpPr>
            <a:spLocks noGrp="1"/>
          </p:cNvSpPr>
          <p:nvPr>
            <p:ph type="dt" sz="half" idx="10"/>
          </p:nvPr>
        </p:nvSpPr>
        <p:spPr/>
        <p:txBody>
          <a:bodyPr/>
          <a:lstStyle/>
          <a:p>
            <a:fld id="{692F7F06-21FE-409D-A61C-5AC558A7447C}" type="datetime1">
              <a:rPr lang="th-TH" smtClean="0"/>
              <a:t>15/01/64</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FFF325BA-5C39-46FD-9BBA-1F99AA737C84}" type="slidenum">
              <a:rPr lang="th-TH" smtClean="0"/>
              <a:t>‹#›</a:t>
            </a:fld>
            <a:endParaRPr lang="th-TH"/>
          </a:p>
        </p:txBody>
      </p:sp>
    </p:spTree>
    <p:extLst>
      <p:ext uri="{BB962C8B-B14F-4D97-AF65-F5344CB8AC3E}">
        <p14:creationId xmlns:p14="http://schemas.microsoft.com/office/powerpoint/2010/main" val="30248684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242C94-7FB3-46A1-B05E-B9E69AB5DEE8}" type="datetimeFigureOut">
              <a:rPr lang="en-US" smtClean="0"/>
              <a:t>1/15/2021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E287B9-FBBD-4068-A9E8-98E486A7D8CD}" type="slidenum">
              <a:rPr lang="en-US" smtClean="0"/>
              <a:t>‹#›</a:t>
            </a:fld>
            <a:endParaRPr lang="en-US"/>
          </a:p>
        </p:txBody>
      </p:sp>
    </p:spTree>
    <p:extLst>
      <p:ext uri="{BB962C8B-B14F-4D97-AF65-F5344CB8AC3E}">
        <p14:creationId xmlns:p14="http://schemas.microsoft.com/office/powerpoint/2010/main" val="3700800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534"/>
            <a:ext cx="7772400" cy="1470025"/>
          </a:xfrm>
          <a:prstGeom prst="rect">
            <a:avLst/>
          </a:prstGeom>
        </p:spPr>
        <p:txBody>
          <a:bodyPr/>
          <a:lstStyle>
            <a:lvl1pPr>
              <a:defRPr>
                <a:latin typeface="Arial" panose="020B0604020202020204" pitchFamily="34" charset="0"/>
              </a:defRPr>
            </a:lvl1pPr>
          </a:lstStyle>
          <a:p>
            <a:r>
              <a:rPr lang="en-US"/>
              <a:t>Click to edit Master title style</a:t>
            </a:r>
            <a:endParaRPr lang="th-TH"/>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atin typeface="Arial" panose="020B0604020202020204" pitchFamily="34" charset="0"/>
              </a:defRPr>
            </a:lvl1pPr>
            <a:lvl2pPr marL="406405" indent="0" algn="ctr">
              <a:buNone/>
              <a:defRPr/>
            </a:lvl2pPr>
            <a:lvl3pPr marL="812810" indent="0" algn="ctr">
              <a:buNone/>
              <a:defRPr/>
            </a:lvl3pPr>
            <a:lvl4pPr marL="1219215" indent="0" algn="ctr">
              <a:buNone/>
              <a:defRPr/>
            </a:lvl4pPr>
            <a:lvl5pPr marL="1625620" indent="0" algn="ctr">
              <a:buNone/>
              <a:defRPr/>
            </a:lvl5pPr>
            <a:lvl6pPr marL="2032025" indent="0" algn="ctr">
              <a:buNone/>
              <a:defRPr/>
            </a:lvl6pPr>
            <a:lvl7pPr marL="2438430" indent="0" algn="ctr">
              <a:buNone/>
              <a:defRPr/>
            </a:lvl7pPr>
            <a:lvl8pPr marL="2844836" indent="0" algn="ctr">
              <a:buNone/>
              <a:defRPr/>
            </a:lvl8pPr>
            <a:lvl9pPr marL="3251241" indent="0" algn="ctr">
              <a:buNone/>
              <a:defRPr/>
            </a:lvl9pPr>
          </a:lstStyle>
          <a:p>
            <a:r>
              <a:rPr lang="en-US"/>
              <a:t>Click to edit Master subtitle style</a:t>
            </a:r>
            <a:endParaRPr lang="th-TH"/>
          </a:p>
        </p:txBody>
      </p:sp>
    </p:spTree>
    <p:extLst>
      <p:ext uri="{BB962C8B-B14F-4D97-AF65-F5344CB8AC3E}">
        <p14:creationId xmlns:p14="http://schemas.microsoft.com/office/powerpoint/2010/main" val="40584466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atin typeface="Arial" panose="020B0604020202020204" pitchFamily="34" charset="0"/>
              </a:defRPr>
            </a:lvl1pPr>
          </a:lstStyle>
          <a:p>
            <a:r>
              <a:rPr lang="en-US"/>
              <a:t>Click to edit Master title style</a:t>
            </a:r>
            <a:endParaRPr lang="th-TH"/>
          </a:p>
        </p:txBody>
      </p:sp>
      <p:sp>
        <p:nvSpPr>
          <p:cNvPr id="3" name="Content Placeholder 2"/>
          <p:cNvSpPr>
            <a:spLocks noGrp="1"/>
          </p:cNvSpPr>
          <p:nvPr>
            <p:ph idx="1"/>
          </p:nvPr>
        </p:nvSpPr>
        <p:spPr>
          <a:xfrm>
            <a:off x="457200" y="1600206"/>
            <a:ext cx="8229600" cy="4525963"/>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Tree>
    <p:extLst>
      <p:ext uri="{BB962C8B-B14F-4D97-AF65-F5344CB8AC3E}">
        <p14:creationId xmlns:p14="http://schemas.microsoft.com/office/powerpoint/2010/main" val="26856153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00577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6"/>
            <a:ext cx="8229600" cy="4525963"/>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th-TH" dirty="0"/>
          </a:p>
        </p:txBody>
      </p:sp>
    </p:spTree>
    <p:extLst>
      <p:ext uri="{BB962C8B-B14F-4D97-AF65-F5344CB8AC3E}">
        <p14:creationId xmlns:p14="http://schemas.microsoft.com/office/powerpoint/2010/main" val="3246045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89" y="4406920"/>
            <a:ext cx="7772400" cy="1362075"/>
          </a:xfrm>
        </p:spPr>
        <p:txBody>
          <a:bodyPr anchor="t"/>
          <a:lstStyle>
            <a:lvl1pPr algn="l">
              <a:defRPr sz="3556" b="1" cap="all"/>
            </a:lvl1pPr>
          </a:lstStyle>
          <a:p>
            <a:r>
              <a:rPr lang="en-US"/>
              <a:t>Click to edit Master title style</a:t>
            </a:r>
            <a:endParaRPr lang="th-TH"/>
          </a:p>
        </p:txBody>
      </p:sp>
      <p:sp>
        <p:nvSpPr>
          <p:cNvPr id="3" name="Text Placeholder 2"/>
          <p:cNvSpPr>
            <a:spLocks noGrp="1"/>
          </p:cNvSpPr>
          <p:nvPr>
            <p:ph type="body" idx="1"/>
          </p:nvPr>
        </p:nvSpPr>
        <p:spPr>
          <a:xfrm>
            <a:off x="722489" y="2906713"/>
            <a:ext cx="7772400" cy="1500187"/>
          </a:xfrm>
        </p:spPr>
        <p:txBody>
          <a:bodyPr anchor="b"/>
          <a:lstStyle>
            <a:lvl1pPr marL="0" indent="0">
              <a:buNone/>
              <a:defRPr sz="1777">
                <a:solidFill>
                  <a:schemeClr val="tx1">
                    <a:tint val="75000"/>
                  </a:schemeClr>
                </a:solidFill>
              </a:defRPr>
            </a:lvl1pPr>
            <a:lvl2pPr marL="406385" indent="0">
              <a:buNone/>
              <a:defRPr sz="1601">
                <a:solidFill>
                  <a:schemeClr val="tx1">
                    <a:tint val="75000"/>
                  </a:schemeClr>
                </a:solidFill>
              </a:defRPr>
            </a:lvl2pPr>
            <a:lvl3pPr marL="812769" indent="0">
              <a:buNone/>
              <a:defRPr sz="1422">
                <a:solidFill>
                  <a:schemeClr val="tx1">
                    <a:tint val="75000"/>
                  </a:schemeClr>
                </a:solidFill>
              </a:defRPr>
            </a:lvl3pPr>
            <a:lvl4pPr marL="1219154" indent="0">
              <a:buNone/>
              <a:defRPr sz="1245">
                <a:solidFill>
                  <a:schemeClr val="tx1">
                    <a:tint val="75000"/>
                  </a:schemeClr>
                </a:solidFill>
              </a:defRPr>
            </a:lvl4pPr>
            <a:lvl5pPr marL="1625540" indent="0">
              <a:buNone/>
              <a:defRPr sz="1245">
                <a:solidFill>
                  <a:schemeClr val="tx1">
                    <a:tint val="75000"/>
                  </a:schemeClr>
                </a:solidFill>
              </a:defRPr>
            </a:lvl5pPr>
            <a:lvl6pPr marL="2031924" indent="0">
              <a:buNone/>
              <a:defRPr sz="1245">
                <a:solidFill>
                  <a:schemeClr val="tx1">
                    <a:tint val="75000"/>
                  </a:schemeClr>
                </a:solidFill>
              </a:defRPr>
            </a:lvl6pPr>
            <a:lvl7pPr marL="2438309" indent="0">
              <a:buNone/>
              <a:defRPr sz="1245">
                <a:solidFill>
                  <a:schemeClr val="tx1">
                    <a:tint val="75000"/>
                  </a:schemeClr>
                </a:solidFill>
              </a:defRPr>
            </a:lvl7pPr>
            <a:lvl8pPr marL="2844693" indent="0">
              <a:buNone/>
              <a:defRPr sz="1245">
                <a:solidFill>
                  <a:schemeClr val="tx1">
                    <a:tint val="75000"/>
                  </a:schemeClr>
                </a:solidFill>
              </a:defRPr>
            </a:lvl8pPr>
            <a:lvl9pPr marL="3251078" indent="0">
              <a:buNone/>
              <a:defRPr sz="124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5A64D44-F6D3-4EA1-8396-669530AB4174}" type="datetime1">
              <a:rPr lang="th-TH" smtClean="0"/>
              <a:t>15/01/64</a:t>
            </a:fld>
            <a:endParaRPr lang="th-TH"/>
          </a:p>
        </p:txBody>
      </p:sp>
      <p:sp>
        <p:nvSpPr>
          <p:cNvPr id="5" name="Footer Placeholder 4"/>
          <p:cNvSpPr>
            <a:spLocks noGrp="1"/>
          </p:cNvSpPr>
          <p:nvPr>
            <p:ph type="ftr" sz="quarter" idx="11"/>
          </p:nvPr>
        </p:nvSpPr>
        <p:spPr/>
        <p:txBody>
          <a:bodyPr/>
          <a:lstStyle>
            <a:lvl1pPr>
              <a:defRPr/>
            </a:lvl1pPr>
          </a:lstStyle>
          <a:p>
            <a:pPr>
              <a:defRPr/>
            </a:pPr>
            <a:endParaRPr lang="th-TH"/>
          </a:p>
        </p:txBody>
      </p:sp>
      <p:sp>
        <p:nvSpPr>
          <p:cNvPr id="6" name="Slide Number Placeholder 5"/>
          <p:cNvSpPr>
            <a:spLocks noGrp="1"/>
          </p:cNvSpPr>
          <p:nvPr>
            <p:ph type="sldNum" sz="quarter" idx="12"/>
          </p:nvPr>
        </p:nvSpPr>
        <p:spPr/>
        <p:txBody>
          <a:bodyPr/>
          <a:lstStyle>
            <a:lvl1pPr>
              <a:defRPr/>
            </a:lvl1pPr>
          </a:lstStyle>
          <a:p>
            <a:pPr>
              <a:defRPr/>
            </a:pPr>
            <a:fld id="{1F87E5F8-7E50-470F-A10D-973FAA317E54}" type="slidenum">
              <a:rPr lang="th-TH"/>
              <a:pPr>
                <a:defRPr/>
              </a:pPr>
              <a:t>‹#›</a:t>
            </a:fld>
            <a:endParaRPr lang="th-TH"/>
          </a:p>
        </p:txBody>
      </p:sp>
    </p:spTree>
    <p:extLst>
      <p:ext uri="{BB962C8B-B14F-4D97-AF65-F5344CB8AC3E}">
        <p14:creationId xmlns:p14="http://schemas.microsoft.com/office/powerpoint/2010/main" val="3934803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h-TH"/>
          </a:p>
        </p:txBody>
      </p:sp>
      <p:sp>
        <p:nvSpPr>
          <p:cNvPr id="3" name="Content Placeholder 2"/>
          <p:cNvSpPr>
            <a:spLocks noGrp="1"/>
          </p:cNvSpPr>
          <p:nvPr>
            <p:ph sz="half" idx="1"/>
          </p:nvPr>
        </p:nvSpPr>
        <p:spPr>
          <a:xfrm>
            <a:off x="457208" y="1600206"/>
            <a:ext cx="4047067" cy="4525963"/>
          </a:xfrm>
        </p:spPr>
        <p:txBody>
          <a:bodyPr/>
          <a:lstStyle>
            <a:lvl1pPr>
              <a:defRPr sz="2489"/>
            </a:lvl1pPr>
            <a:lvl2pPr>
              <a:defRPr sz="2133"/>
            </a:lvl2pPr>
            <a:lvl3pPr>
              <a:defRPr sz="1777"/>
            </a:lvl3pPr>
            <a:lvl4pPr>
              <a:defRPr sz="1601"/>
            </a:lvl4pPr>
            <a:lvl5pPr>
              <a:defRPr sz="1601"/>
            </a:lvl5pPr>
            <a:lvl6pPr>
              <a:defRPr sz="1601"/>
            </a:lvl6pPr>
            <a:lvl7pPr>
              <a:defRPr sz="1601"/>
            </a:lvl7pPr>
            <a:lvl8pPr>
              <a:defRPr sz="1601"/>
            </a:lvl8pPr>
            <a:lvl9pPr>
              <a:defRPr sz="16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Content Placeholder 3"/>
          <p:cNvSpPr>
            <a:spLocks noGrp="1"/>
          </p:cNvSpPr>
          <p:nvPr>
            <p:ph sz="half" idx="2"/>
          </p:nvPr>
        </p:nvSpPr>
        <p:spPr>
          <a:xfrm>
            <a:off x="4639743" y="1600206"/>
            <a:ext cx="4047067" cy="4525963"/>
          </a:xfrm>
        </p:spPr>
        <p:txBody>
          <a:bodyPr/>
          <a:lstStyle>
            <a:lvl1pPr>
              <a:defRPr sz="2489"/>
            </a:lvl1pPr>
            <a:lvl2pPr>
              <a:defRPr sz="2133"/>
            </a:lvl2pPr>
            <a:lvl3pPr>
              <a:defRPr sz="1777"/>
            </a:lvl3pPr>
            <a:lvl4pPr>
              <a:defRPr sz="1601"/>
            </a:lvl4pPr>
            <a:lvl5pPr>
              <a:defRPr sz="1601"/>
            </a:lvl5pPr>
            <a:lvl6pPr>
              <a:defRPr sz="1601"/>
            </a:lvl6pPr>
            <a:lvl7pPr>
              <a:defRPr sz="1601"/>
            </a:lvl7pPr>
            <a:lvl8pPr>
              <a:defRPr sz="1601"/>
            </a:lvl8pPr>
            <a:lvl9pPr>
              <a:defRPr sz="16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Date Placeholder 3"/>
          <p:cNvSpPr>
            <a:spLocks noGrp="1"/>
          </p:cNvSpPr>
          <p:nvPr>
            <p:ph type="dt" sz="half" idx="10"/>
          </p:nvPr>
        </p:nvSpPr>
        <p:spPr/>
        <p:txBody>
          <a:bodyPr/>
          <a:lstStyle>
            <a:lvl1pPr>
              <a:defRPr/>
            </a:lvl1pPr>
          </a:lstStyle>
          <a:p>
            <a:pPr>
              <a:defRPr/>
            </a:pPr>
            <a:fld id="{7266ECF1-666D-4FED-AA0B-658716BC5DB3}" type="datetime1">
              <a:rPr lang="th-TH" smtClean="0"/>
              <a:t>15/01/64</a:t>
            </a:fld>
            <a:endParaRPr lang="th-TH"/>
          </a:p>
        </p:txBody>
      </p:sp>
      <p:sp>
        <p:nvSpPr>
          <p:cNvPr id="6" name="Footer Placeholder 4"/>
          <p:cNvSpPr>
            <a:spLocks noGrp="1"/>
          </p:cNvSpPr>
          <p:nvPr>
            <p:ph type="ftr" sz="quarter" idx="11"/>
          </p:nvPr>
        </p:nvSpPr>
        <p:spPr/>
        <p:txBody>
          <a:bodyPr/>
          <a:lstStyle>
            <a:lvl1pPr>
              <a:defRPr/>
            </a:lvl1pPr>
          </a:lstStyle>
          <a:p>
            <a:pPr>
              <a:defRPr/>
            </a:pPr>
            <a:endParaRPr lang="th-TH"/>
          </a:p>
        </p:txBody>
      </p:sp>
      <p:sp>
        <p:nvSpPr>
          <p:cNvPr id="7" name="Slide Number Placeholder 5"/>
          <p:cNvSpPr>
            <a:spLocks noGrp="1"/>
          </p:cNvSpPr>
          <p:nvPr>
            <p:ph type="sldNum" sz="quarter" idx="12"/>
          </p:nvPr>
        </p:nvSpPr>
        <p:spPr/>
        <p:txBody>
          <a:bodyPr/>
          <a:lstStyle>
            <a:lvl1pPr>
              <a:defRPr/>
            </a:lvl1pPr>
          </a:lstStyle>
          <a:p>
            <a:pPr>
              <a:defRPr/>
            </a:pPr>
            <a:fld id="{F346C50C-C955-42A9-9ABF-DEC3BB459947}" type="slidenum">
              <a:rPr lang="th-TH"/>
              <a:pPr>
                <a:defRPr/>
              </a:pPr>
              <a:t>‹#›</a:t>
            </a:fld>
            <a:endParaRPr lang="th-TH"/>
          </a:p>
        </p:txBody>
      </p:sp>
    </p:spTree>
    <p:extLst>
      <p:ext uri="{BB962C8B-B14F-4D97-AF65-F5344CB8AC3E}">
        <p14:creationId xmlns:p14="http://schemas.microsoft.com/office/powerpoint/2010/main" val="3938600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th-TH"/>
          </a:p>
        </p:txBody>
      </p:sp>
      <p:sp>
        <p:nvSpPr>
          <p:cNvPr id="3" name="Text Placeholder 2"/>
          <p:cNvSpPr>
            <a:spLocks noGrp="1"/>
          </p:cNvSpPr>
          <p:nvPr>
            <p:ph type="body" idx="1"/>
          </p:nvPr>
        </p:nvSpPr>
        <p:spPr>
          <a:xfrm>
            <a:off x="457201" y="1535113"/>
            <a:ext cx="4040012" cy="639762"/>
          </a:xfrm>
        </p:spPr>
        <p:txBody>
          <a:bodyPr anchor="b"/>
          <a:lstStyle>
            <a:lvl1pPr marL="0" indent="0">
              <a:buNone/>
              <a:defRPr sz="2133" b="1"/>
            </a:lvl1pPr>
            <a:lvl2pPr marL="406385" indent="0">
              <a:buNone/>
              <a:defRPr sz="1777" b="1"/>
            </a:lvl2pPr>
            <a:lvl3pPr marL="812769" indent="0">
              <a:buNone/>
              <a:defRPr sz="1601" b="1"/>
            </a:lvl3pPr>
            <a:lvl4pPr marL="1219154" indent="0">
              <a:buNone/>
              <a:defRPr sz="1422" b="1"/>
            </a:lvl4pPr>
            <a:lvl5pPr marL="1625540" indent="0">
              <a:buNone/>
              <a:defRPr sz="1422" b="1"/>
            </a:lvl5pPr>
            <a:lvl6pPr marL="2031924" indent="0">
              <a:buNone/>
              <a:defRPr sz="1422" b="1"/>
            </a:lvl6pPr>
            <a:lvl7pPr marL="2438309" indent="0">
              <a:buNone/>
              <a:defRPr sz="1422" b="1"/>
            </a:lvl7pPr>
            <a:lvl8pPr marL="2844693" indent="0">
              <a:buNone/>
              <a:defRPr sz="1422" b="1"/>
            </a:lvl8pPr>
            <a:lvl9pPr marL="3251078" indent="0">
              <a:buNone/>
              <a:defRPr sz="1422" b="1"/>
            </a:lvl9pPr>
          </a:lstStyle>
          <a:p>
            <a:pPr lvl="0"/>
            <a:r>
              <a:rPr lang="en-US"/>
              <a:t>Click to edit Master text styles</a:t>
            </a:r>
          </a:p>
        </p:txBody>
      </p:sp>
      <p:sp>
        <p:nvSpPr>
          <p:cNvPr id="4" name="Content Placeholder 3"/>
          <p:cNvSpPr>
            <a:spLocks noGrp="1"/>
          </p:cNvSpPr>
          <p:nvPr>
            <p:ph sz="half" idx="2"/>
          </p:nvPr>
        </p:nvSpPr>
        <p:spPr>
          <a:xfrm>
            <a:off x="457201" y="2174875"/>
            <a:ext cx="4040012" cy="3951288"/>
          </a:xfrm>
        </p:spPr>
        <p:txBody>
          <a:bodyPr/>
          <a:lstStyle>
            <a:lvl1pPr>
              <a:defRPr sz="2133"/>
            </a:lvl1pPr>
            <a:lvl2pPr>
              <a:defRPr sz="1777"/>
            </a:lvl2pPr>
            <a:lvl3pPr>
              <a:defRPr sz="1601"/>
            </a:lvl3pPr>
            <a:lvl4pPr>
              <a:defRPr sz="1422"/>
            </a:lvl4pPr>
            <a:lvl5pPr>
              <a:defRPr sz="1422"/>
            </a:lvl5pPr>
            <a:lvl6pPr>
              <a:defRPr sz="1422"/>
            </a:lvl6pPr>
            <a:lvl7pPr>
              <a:defRPr sz="1422"/>
            </a:lvl7pPr>
            <a:lvl8pPr>
              <a:defRPr sz="1422"/>
            </a:lvl8pPr>
            <a:lvl9pPr>
              <a:defRPr sz="14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Text Placeholder 4"/>
          <p:cNvSpPr>
            <a:spLocks noGrp="1"/>
          </p:cNvSpPr>
          <p:nvPr>
            <p:ph type="body" sz="quarter" idx="3"/>
          </p:nvPr>
        </p:nvSpPr>
        <p:spPr>
          <a:xfrm>
            <a:off x="4645378" y="1535113"/>
            <a:ext cx="4041422" cy="639762"/>
          </a:xfrm>
        </p:spPr>
        <p:txBody>
          <a:bodyPr anchor="b"/>
          <a:lstStyle>
            <a:lvl1pPr marL="0" indent="0">
              <a:buNone/>
              <a:defRPr sz="2133" b="1"/>
            </a:lvl1pPr>
            <a:lvl2pPr marL="406385" indent="0">
              <a:buNone/>
              <a:defRPr sz="1777" b="1"/>
            </a:lvl2pPr>
            <a:lvl3pPr marL="812769" indent="0">
              <a:buNone/>
              <a:defRPr sz="1601" b="1"/>
            </a:lvl3pPr>
            <a:lvl4pPr marL="1219154" indent="0">
              <a:buNone/>
              <a:defRPr sz="1422" b="1"/>
            </a:lvl4pPr>
            <a:lvl5pPr marL="1625540" indent="0">
              <a:buNone/>
              <a:defRPr sz="1422" b="1"/>
            </a:lvl5pPr>
            <a:lvl6pPr marL="2031924" indent="0">
              <a:buNone/>
              <a:defRPr sz="1422" b="1"/>
            </a:lvl6pPr>
            <a:lvl7pPr marL="2438309" indent="0">
              <a:buNone/>
              <a:defRPr sz="1422" b="1"/>
            </a:lvl7pPr>
            <a:lvl8pPr marL="2844693" indent="0">
              <a:buNone/>
              <a:defRPr sz="1422" b="1"/>
            </a:lvl8pPr>
            <a:lvl9pPr marL="3251078" indent="0">
              <a:buNone/>
              <a:defRPr sz="1422" b="1"/>
            </a:lvl9pPr>
          </a:lstStyle>
          <a:p>
            <a:pPr lvl="0"/>
            <a:r>
              <a:rPr lang="en-US"/>
              <a:t>Click to edit Master text styles</a:t>
            </a:r>
          </a:p>
        </p:txBody>
      </p:sp>
      <p:sp>
        <p:nvSpPr>
          <p:cNvPr id="6" name="Content Placeholder 5"/>
          <p:cNvSpPr>
            <a:spLocks noGrp="1"/>
          </p:cNvSpPr>
          <p:nvPr>
            <p:ph sz="quarter" idx="4"/>
          </p:nvPr>
        </p:nvSpPr>
        <p:spPr>
          <a:xfrm>
            <a:off x="4645378" y="2174875"/>
            <a:ext cx="4041422" cy="3951288"/>
          </a:xfrm>
        </p:spPr>
        <p:txBody>
          <a:bodyPr/>
          <a:lstStyle>
            <a:lvl1pPr>
              <a:defRPr sz="2133"/>
            </a:lvl1pPr>
            <a:lvl2pPr>
              <a:defRPr sz="1777"/>
            </a:lvl2pPr>
            <a:lvl3pPr>
              <a:defRPr sz="1601"/>
            </a:lvl3pPr>
            <a:lvl4pPr>
              <a:defRPr sz="1422"/>
            </a:lvl4pPr>
            <a:lvl5pPr>
              <a:defRPr sz="1422"/>
            </a:lvl5pPr>
            <a:lvl6pPr>
              <a:defRPr sz="1422"/>
            </a:lvl6pPr>
            <a:lvl7pPr>
              <a:defRPr sz="1422"/>
            </a:lvl7pPr>
            <a:lvl8pPr>
              <a:defRPr sz="1422"/>
            </a:lvl8pPr>
            <a:lvl9pPr>
              <a:defRPr sz="14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7" name="Date Placeholder 3"/>
          <p:cNvSpPr>
            <a:spLocks noGrp="1"/>
          </p:cNvSpPr>
          <p:nvPr>
            <p:ph type="dt" sz="half" idx="10"/>
          </p:nvPr>
        </p:nvSpPr>
        <p:spPr/>
        <p:txBody>
          <a:bodyPr/>
          <a:lstStyle>
            <a:lvl1pPr>
              <a:defRPr/>
            </a:lvl1pPr>
          </a:lstStyle>
          <a:p>
            <a:pPr>
              <a:defRPr/>
            </a:pPr>
            <a:fld id="{14A51779-E302-43B1-AAF8-11D18B74E8CE}" type="datetime1">
              <a:rPr lang="th-TH" smtClean="0"/>
              <a:t>15/01/64</a:t>
            </a:fld>
            <a:endParaRPr lang="th-TH"/>
          </a:p>
        </p:txBody>
      </p:sp>
      <p:sp>
        <p:nvSpPr>
          <p:cNvPr id="8" name="Footer Placeholder 4"/>
          <p:cNvSpPr>
            <a:spLocks noGrp="1"/>
          </p:cNvSpPr>
          <p:nvPr>
            <p:ph type="ftr" sz="quarter" idx="11"/>
          </p:nvPr>
        </p:nvSpPr>
        <p:spPr/>
        <p:txBody>
          <a:bodyPr/>
          <a:lstStyle>
            <a:lvl1pPr>
              <a:defRPr/>
            </a:lvl1pPr>
          </a:lstStyle>
          <a:p>
            <a:pPr>
              <a:defRPr/>
            </a:pPr>
            <a:endParaRPr lang="th-TH"/>
          </a:p>
        </p:txBody>
      </p:sp>
      <p:sp>
        <p:nvSpPr>
          <p:cNvPr id="9" name="Slide Number Placeholder 5"/>
          <p:cNvSpPr>
            <a:spLocks noGrp="1"/>
          </p:cNvSpPr>
          <p:nvPr>
            <p:ph type="sldNum" sz="quarter" idx="12"/>
          </p:nvPr>
        </p:nvSpPr>
        <p:spPr/>
        <p:txBody>
          <a:bodyPr/>
          <a:lstStyle>
            <a:lvl1pPr>
              <a:defRPr/>
            </a:lvl1pPr>
          </a:lstStyle>
          <a:p>
            <a:pPr>
              <a:defRPr/>
            </a:pPr>
            <a:fld id="{F6807383-57AF-4D21-9427-589594C8BDE6}" type="slidenum">
              <a:rPr lang="th-TH"/>
              <a:pPr>
                <a:defRPr/>
              </a:pPr>
              <a:t>‹#›</a:t>
            </a:fld>
            <a:endParaRPr lang="th-TH"/>
          </a:p>
        </p:txBody>
      </p:sp>
    </p:spTree>
    <p:extLst>
      <p:ext uri="{BB962C8B-B14F-4D97-AF65-F5344CB8AC3E}">
        <p14:creationId xmlns:p14="http://schemas.microsoft.com/office/powerpoint/2010/main" val="3744740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h-TH"/>
          </a:p>
        </p:txBody>
      </p:sp>
      <p:sp>
        <p:nvSpPr>
          <p:cNvPr id="3" name="Date Placeholder 3"/>
          <p:cNvSpPr>
            <a:spLocks noGrp="1"/>
          </p:cNvSpPr>
          <p:nvPr>
            <p:ph type="dt" sz="half" idx="10"/>
          </p:nvPr>
        </p:nvSpPr>
        <p:spPr/>
        <p:txBody>
          <a:bodyPr/>
          <a:lstStyle>
            <a:lvl1pPr>
              <a:defRPr/>
            </a:lvl1pPr>
          </a:lstStyle>
          <a:p>
            <a:pPr>
              <a:defRPr/>
            </a:pPr>
            <a:fld id="{913AA5C5-4DBE-4974-8A9A-C67AFF02A988}" type="datetime1">
              <a:rPr lang="th-TH" smtClean="0"/>
              <a:t>15/01/64</a:t>
            </a:fld>
            <a:endParaRPr lang="th-TH"/>
          </a:p>
        </p:txBody>
      </p:sp>
      <p:sp>
        <p:nvSpPr>
          <p:cNvPr id="4" name="Footer Placeholder 4"/>
          <p:cNvSpPr>
            <a:spLocks noGrp="1"/>
          </p:cNvSpPr>
          <p:nvPr>
            <p:ph type="ftr" sz="quarter" idx="11"/>
          </p:nvPr>
        </p:nvSpPr>
        <p:spPr/>
        <p:txBody>
          <a:bodyPr/>
          <a:lstStyle>
            <a:lvl1pPr>
              <a:defRPr/>
            </a:lvl1pPr>
          </a:lstStyle>
          <a:p>
            <a:pPr>
              <a:defRPr/>
            </a:pPr>
            <a:endParaRPr lang="th-TH"/>
          </a:p>
        </p:txBody>
      </p:sp>
      <p:sp>
        <p:nvSpPr>
          <p:cNvPr id="5" name="Slide Number Placeholder 5"/>
          <p:cNvSpPr>
            <a:spLocks noGrp="1"/>
          </p:cNvSpPr>
          <p:nvPr>
            <p:ph type="sldNum" sz="quarter" idx="12"/>
          </p:nvPr>
        </p:nvSpPr>
        <p:spPr/>
        <p:txBody>
          <a:bodyPr/>
          <a:lstStyle>
            <a:lvl1pPr>
              <a:defRPr/>
            </a:lvl1pPr>
          </a:lstStyle>
          <a:p>
            <a:pPr>
              <a:defRPr/>
            </a:pPr>
            <a:fld id="{AF026A90-9B5B-484C-B030-B3F3C73B9E21}" type="slidenum">
              <a:rPr lang="th-TH"/>
              <a:pPr>
                <a:defRPr/>
              </a:pPr>
              <a:t>‹#›</a:t>
            </a:fld>
            <a:endParaRPr lang="th-TH"/>
          </a:p>
        </p:txBody>
      </p:sp>
    </p:spTree>
    <p:extLst>
      <p:ext uri="{BB962C8B-B14F-4D97-AF65-F5344CB8AC3E}">
        <p14:creationId xmlns:p14="http://schemas.microsoft.com/office/powerpoint/2010/main" val="973243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7ECC1BE-9BC5-47E8-94D0-EC05A087E704}" type="datetime1">
              <a:rPr lang="th-TH" smtClean="0"/>
              <a:t>15/01/64</a:t>
            </a:fld>
            <a:endParaRPr lang="th-TH"/>
          </a:p>
        </p:txBody>
      </p:sp>
      <p:sp>
        <p:nvSpPr>
          <p:cNvPr id="3" name="Footer Placeholder 4"/>
          <p:cNvSpPr>
            <a:spLocks noGrp="1"/>
          </p:cNvSpPr>
          <p:nvPr>
            <p:ph type="ftr" sz="quarter" idx="11"/>
          </p:nvPr>
        </p:nvSpPr>
        <p:spPr/>
        <p:txBody>
          <a:bodyPr/>
          <a:lstStyle>
            <a:lvl1pPr>
              <a:defRPr/>
            </a:lvl1pPr>
          </a:lstStyle>
          <a:p>
            <a:pPr>
              <a:defRPr/>
            </a:pPr>
            <a:endParaRPr lang="th-TH"/>
          </a:p>
        </p:txBody>
      </p:sp>
      <p:sp>
        <p:nvSpPr>
          <p:cNvPr id="4" name="Slide Number Placeholder 5"/>
          <p:cNvSpPr>
            <a:spLocks noGrp="1"/>
          </p:cNvSpPr>
          <p:nvPr>
            <p:ph type="sldNum" sz="quarter" idx="12"/>
          </p:nvPr>
        </p:nvSpPr>
        <p:spPr/>
        <p:txBody>
          <a:bodyPr/>
          <a:lstStyle>
            <a:lvl1pPr>
              <a:defRPr/>
            </a:lvl1pPr>
          </a:lstStyle>
          <a:p>
            <a:pPr>
              <a:defRPr/>
            </a:pPr>
            <a:fld id="{60A71E82-CC49-403C-A0E9-C9D7ACA2F845}" type="slidenum">
              <a:rPr lang="th-TH"/>
              <a:pPr>
                <a:defRPr/>
              </a:pPr>
              <a:t>‹#›</a:t>
            </a:fld>
            <a:endParaRPr lang="th-TH"/>
          </a:p>
        </p:txBody>
      </p:sp>
    </p:spTree>
    <p:extLst>
      <p:ext uri="{BB962C8B-B14F-4D97-AF65-F5344CB8AC3E}">
        <p14:creationId xmlns:p14="http://schemas.microsoft.com/office/powerpoint/2010/main" val="1948772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9" y="273050"/>
            <a:ext cx="3008489" cy="1162050"/>
          </a:xfrm>
        </p:spPr>
        <p:txBody>
          <a:bodyPr anchor="b"/>
          <a:lstStyle>
            <a:lvl1pPr algn="l">
              <a:defRPr sz="1777" b="1"/>
            </a:lvl1pPr>
          </a:lstStyle>
          <a:p>
            <a:r>
              <a:rPr lang="en-US"/>
              <a:t>Click to edit Master title style</a:t>
            </a:r>
            <a:endParaRPr lang="th-TH"/>
          </a:p>
        </p:txBody>
      </p:sp>
      <p:sp>
        <p:nvSpPr>
          <p:cNvPr id="3" name="Content Placeholder 2"/>
          <p:cNvSpPr>
            <a:spLocks noGrp="1"/>
          </p:cNvSpPr>
          <p:nvPr>
            <p:ph idx="1"/>
          </p:nvPr>
        </p:nvSpPr>
        <p:spPr>
          <a:xfrm>
            <a:off x="3575764" y="273070"/>
            <a:ext cx="5111045" cy="5853113"/>
          </a:xfrm>
        </p:spPr>
        <p:txBody>
          <a:bodyPr/>
          <a:lstStyle>
            <a:lvl1pPr>
              <a:defRPr sz="2845"/>
            </a:lvl1pPr>
            <a:lvl2pPr>
              <a:defRPr sz="2489"/>
            </a:lvl2pPr>
            <a:lvl3pPr>
              <a:defRPr sz="2133"/>
            </a:lvl3pPr>
            <a:lvl4pPr>
              <a:defRPr sz="1777"/>
            </a:lvl4pPr>
            <a:lvl5pPr>
              <a:defRPr sz="1777"/>
            </a:lvl5pPr>
            <a:lvl6pPr>
              <a:defRPr sz="1777"/>
            </a:lvl6pPr>
            <a:lvl7pPr>
              <a:defRPr sz="1777"/>
            </a:lvl7pPr>
            <a:lvl8pPr>
              <a:defRPr sz="1777"/>
            </a:lvl8pPr>
            <a:lvl9pPr>
              <a:defRPr sz="17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Text Placeholder 3"/>
          <p:cNvSpPr>
            <a:spLocks noGrp="1"/>
          </p:cNvSpPr>
          <p:nvPr>
            <p:ph type="body" sz="half" idx="2"/>
          </p:nvPr>
        </p:nvSpPr>
        <p:spPr>
          <a:xfrm>
            <a:off x="457209" y="1435103"/>
            <a:ext cx="3008489" cy="4691063"/>
          </a:xfrm>
        </p:spPr>
        <p:txBody>
          <a:bodyPr/>
          <a:lstStyle>
            <a:lvl1pPr marL="0" indent="0">
              <a:buNone/>
              <a:defRPr sz="1245"/>
            </a:lvl1pPr>
            <a:lvl2pPr marL="406385" indent="0">
              <a:buNone/>
              <a:defRPr sz="1067"/>
            </a:lvl2pPr>
            <a:lvl3pPr marL="812769" indent="0">
              <a:buNone/>
              <a:defRPr sz="890"/>
            </a:lvl3pPr>
            <a:lvl4pPr marL="1219154" indent="0">
              <a:buNone/>
              <a:defRPr sz="800"/>
            </a:lvl4pPr>
            <a:lvl5pPr marL="1625540" indent="0">
              <a:buNone/>
              <a:defRPr sz="800"/>
            </a:lvl5pPr>
            <a:lvl6pPr marL="2031924" indent="0">
              <a:buNone/>
              <a:defRPr sz="800"/>
            </a:lvl6pPr>
            <a:lvl7pPr marL="2438309" indent="0">
              <a:buNone/>
              <a:defRPr sz="800"/>
            </a:lvl7pPr>
            <a:lvl8pPr marL="2844693" indent="0">
              <a:buNone/>
              <a:defRPr sz="800"/>
            </a:lvl8pPr>
            <a:lvl9pPr marL="3251078" indent="0">
              <a:buNone/>
              <a:defRPr sz="8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300369F7-B1FF-4ED7-817F-787A5572127C}" type="datetime1">
              <a:rPr lang="th-TH" smtClean="0"/>
              <a:t>15/01/64</a:t>
            </a:fld>
            <a:endParaRPr lang="th-TH"/>
          </a:p>
        </p:txBody>
      </p:sp>
      <p:sp>
        <p:nvSpPr>
          <p:cNvPr id="6" name="Footer Placeholder 4"/>
          <p:cNvSpPr>
            <a:spLocks noGrp="1"/>
          </p:cNvSpPr>
          <p:nvPr>
            <p:ph type="ftr" sz="quarter" idx="11"/>
          </p:nvPr>
        </p:nvSpPr>
        <p:spPr/>
        <p:txBody>
          <a:bodyPr/>
          <a:lstStyle>
            <a:lvl1pPr>
              <a:defRPr/>
            </a:lvl1pPr>
          </a:lstStyle>
          <a:p>
            <a:pPr>
              <a:defRPr/>
            </a:pPr>
            <a:endParaRPr lang="th-TH"/>
          </a:p>
        </p:txBody>
      </p:sp>
      <p:sp>
        <p:nvSpPr>
          <p:cNvPr id="7" name="Slide Number Placeholder 5"/>
          <p:cNvSpPr>
            <a:spLocks noGrp="1"/>
          </p:cNvSpPr>
          <p:nvPr>
            <p:ph type="sldNum" sz="quarter" idx="12"/>
          </p:nvPr>
        </p:nvSpPr>
        <p:spPr/>
        <p:txBody>
          <a:bodyPr/>
          <a:lstStyle>
            <a:lvl1pPr>
              <a:defRPr/>
            </a:lvl1pPr>
          </a:lstStyle>
          <a:p>
            <a:pPr>
              <a:defRPr/>
            </a:pPr>
            <a:fld id="{D85AFC53-AC21-43D3-8362-FFE93E0920E1}" type="slidenum">
              <a:rPr lang="th-TH"/>
              <a:pPr>
                <a:defRPr/>
              </a:pPr>
              <a:t>‹#›</a:t>
            </a:fld>
            <a:endParaRPr lang="th-TH"/>
          </a:p>
        </p:txBody>
      </p:sp>
    </p:spTree>
    <p:extLst>
      <p:ext uri="{BB962C8B-B14F-4D97-AF65-F5344CB8AC3E}">
        <p14:creationId xmlns:p14="http://schemas.microsoft.com/office/powerpoint/2010/main" val="4205167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11" y="4800600"/>
            <a:ext cx="5486400" cy="566738"/>
          </a:xfrm>
        </p:spPr>
        <p:txBody>
          <a:bodyPr anchor="b"/>
          <a:lstStyle>
            <a:lvl1pPr algn="l">
              <a:defRPr sz="1777" b="1"/>
            </a:lvl1pPr>
          </a:lstStyle>
          <a:p>
            <a:r>
              <a:rPr lang="en-US"/>
              <a:t>Click to edit Master title style</a:t>
            </a:r>
            <a:endParaRPr lang="th-TH"/>
          </a:p>
        </p:txBody>
      </p:sp>
      <p:sp>
        <p:nvSpPr>
          <p:cNvPr id="3" name="Picture Placeholder 2"/>
          <p:cNvSpPr>
            <a:spLocks noGrp="1"/>
          </p:cNvSpPr>
          <p:nvPr>
            <p:ph type="pic" idx="1"/>
          </p:nvPr>
        </p:nvSpPr>
        <p:spPr>
          <a:xfrm>
            <a:off x="1792111" y="612775"/>
            <a:ext cx="5486400" cy="4114800"/>
          </a:xfrm>
        </p:spPr>
        <p:txBody>
          <a:bodyPr rtlCol="0">
            <a:normAutofit/>
          </a:bodyPr>
          <a:lstStyle>
            <a:lvl1pPr marL="0" indent="0">
              <a:buNone/>
              <a:defRPr sz="2845"/>
            </a:lvl1pPr>
            <a:lvl2pPr marL="406385" indent="0">
              <a:buNone/>
              <a:defRPr sz="2489"/>
            </a:lvl2pPr>
            <a:lvl3pPr marL="812769" indent="0">
              <a:buNone/>
              <a:defRPr sz="2133"/>
            </a:lvl3pPr>
            <a:lvl4pPr marL="1219154" indent="0">
              <a:buNone/>
              <a:defRPr sz="1777"/>
            </a:lvl4pPr>
            <a:lvl5pPr marL="1625540" indent="0">
              <a:buNone/>
              <a:defRPr sz="1777"/>
            </a:lvl5pPr>
            <a:lvl6pPr marL="2031924" indent="0">
              <a:buNone/>
              <a:defRPr sz="1777"/>
            </a:lvl6pPr>
            <a:lvl7pPr marL="2438309" indent="0">
              <a:buNone/>
              <a:defRPr sz="1777"/>
            </a:lvl7pPr>
            <a:lvl8pPr marL="2844693" indent="0">
              <a:buNone/>
              <a:defRPr sz="1777"/>
            </a:lvl8pPr>
            <a:lvl9pPr marL="3251078" indent="0">
              <a:buNone/>
              <a:defRPr sz="1777"/>
            </a:lvl9pPr>
          </a:lstStyle>
          <a:p>
            <a:pPr lvl="0"/>
            <a:endParaRPr lang="th-TH" noProof="0"/>
          </a:p>
        </p:txBody>
      </p:sp>
      <p:sp>
        <p:nvSpPr>
          <p:cNvPr id="4" name="Text Placeholder 3"/>
          <p:cNvSpPr>
            <a:spLocks noGrp="1"/>
          </p:cNvSpPr>
          <p:nvPr>
            <p:ph type="body" sz="half" idx="2"/>
          </p:nvPr>
        </p:nvSpPr>
        <p:spPr>
          <a:xfrm>
            <a:off x="1792111" y="5367338"/>
            <a:ext cx="5486400" cy="804862"/>
          </a:xfrm>
        </p:spPr>
        <p:txBody>
          <a:bodyPr/>
          <a:lstStyle>
            <a:lvl1pPr marL="0" indent="0">
              <a:buNone/>
              <a:defRPr sz="1245"/>
            </a:lvl1pPr>
            <a:lvl2pPr marL="406385" indent="0">
              <a:buNone/>
              <a:defRPr sz="1067"/>
            </a:lvl2pPr>
            <a:lvl3pPr marL="812769" indent="0">
              <a:buNone/>
              <a:defRPr sz="890"/>
            </a:lvl3pPr>
            <a:lvl4pPr marL="1219154" indent="0">
              <a:buNone/>
              <a:defRPr sz="800"/>
            </a:lvl4pPr>
            <a:lvl5pPr marL="1625540" indent="0">
              <a:buNone/>
              <a:defRPr sz="800"/>
            </a:lvl5pPr>
            <a:lvl6pPr marL="2031924" indent="0">
              <a:buNone/>
              <a:defRPr sz="800"/>
            </a:lvl6pPr>
            <a:lvl7pPr marL="2438309" indent="0">
              <a:buNone/>
              <a:defRPr sz="800"/>
            </a:lvl7pPr>
            <a:lvl8pPr marL="2844693" indent="0">
              <a:buNone/>
              <a:defRPr sz="800"/>
            </a:lvl8pPr>
            <a:lvl9pPr marL="3251078" indent="0">
              <a:buNone/>
              <a:defRPr sz="8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8C99B05-E7D1-42F2-89E5-3813AC399929}" type="datetime1">
              <a:rPr lang="th-TH" smtClean="0"/>
              <a:t>15/01/64</a:t>
            </a:fld>
            <a:endParaRPr lang="th-TH"/>
          </a:p>
        </p:txBody>
      </p:sp>
      <p:sp>
        <p:nvSpPr>
          <p:cNvPr id="6" name="Footer Placeholder 4"/>
          <p:cNvSpPr>
            <a:spLocks noGrp="1"/>
          </p:cNvSpPr>
          <p:nvPr>
            <p:ph type="ftr" sz="quarter" idx="11"/>
          </p:nvPr>
        </p:nvSpPr>
        <p:spPr/>
        <p:txBody>
          <a:bodyPr/>
          <a:lstStyle>
            <a:lvl1pPr>
              <a:defRPr/>
            </a:lvl1pPr>
          </a:lstStyle>
          <a:p>
            <a:pPr>
              <a:defRPr/>
            </a:pPr>
            <a:endParaRPr lang="th-TH"/>
          </a:p>
        </p:txBody>
      </p:sp>
      <p:sp>
        <p:nvSpPr>
          <p:cNvPr id="7" name="Slide Number Placeholder 5"/>
          <p:cNvSpPr>
            <a:spLocks noGrp="1"/>
          </p:cNvSpPr>
          <p:nvPr>
            <p:ph type="sldNum" sz="quarter" idx="12"/>
          </p:nvPr>
        </p:nvSpPr>
        <p:spPr/>
        <p:txBody>
          <a:bodyPr/>
          <a:lstStyle>
            <a:lvl1pPr>
              <a:defRPr/>
            </a:lvl1pPr>
          </a:lstStyle>
          <a:p>
            <a:pPr>
              <a:defRPr/>
            </a:pPr>
            <a:fld id="{015319BD-6E16-47F0-B3B2-49889411D5BF}" type="slidenum">
              <a:rPr lang="th-TH"/>
              <a:pPr>
                <a:defRPr/>
              </a:pPr>
              <a:t>‹#›</a:t>
            </a:fld>
            <a:endParaRPr lang="th-TH"/>
          </a:p>
        </p:txBody>
      </p:sp>
    </p:spTree>
    <p:extLst>
      <p:ext uri="{BB962C8B-B14F-4D97-AF65-F5344CB8AC3E}">
        <p14:creationId xmlns:p14="http://schemas.microsoft.com/office/powerpoint/2010/main" val="1731835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6.xml"/><Relationship Id="rId7" Type="http://schemas.openxmlformats.org/officeDocument/2006/relationships/image" Target="../media/image7.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6.png"/><Relationship Id="rId11" Type="http://schemas.openxmlformats.org/officeDocument/2006/relationships/image" Target="../media/image10.jpeg"/><Relationship Id="rId5" Type="http://schemas.openxmlformats.org/officeDocument/2006/relationships/theme" Target="../theme/theme3.xml"/><Relationship Id="rId10" Type="http://schemas.openxmlformats.org/officeDocument/2006/relationships/image" Target="../media/image9.png"/><Relationship Id="rId4" Type="http://schemas.openxmlformats.org/officeDocument/2006/relationships/slideLayout" Target="../slideLayouts/slideLayout27.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th-TH"/>
          </a:p>
        </p:txBody>
      </p:sp>
      <p:sp>
        <p:nvSpPr>
          <p:cNvPr id="2051" name="Text Placeholder 2"/>
          <p:cNvSpPr>
            <a:spLocks noGrp="1"/>
          </p:cNvSpPr>
          <p:nvPr>
            <p:ph type="body" idx="1"/>
          </p:nvPr>
        </p:nvSpPr>
        <p:spPr bwMode="auto">
          <a:xfrm>
            <a:off x="457200" y="1600206"/>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p:cNvSpPr>
            <a:spLocks noGrp="1"/>
          </p:cNvSpPr>
          <p:nvPr>
            <p:ph type="dt" sz="half" idx="2"/>
          </p:nvPr>
        </p:nvSpPr>
        <p:spPr>
          <a:xfrm>
            <a:off x="457200" y="6356370"/>
            <a:ext cx="2133600" cy="365125"/>
          </a:xfrm>
          <a:prstGeom prst="rect">
            <a:avLst/>
          </a:prstGeom>
        </p:spPr>
        <p:txBody>
          <a:bodyPr vert="horz" lIns="91440" tIns="45720" rIns="91440" bIns="45720" rtlCol="0" anchor="ctr"/>
          <a:lstStyle>
            <a:lvl1pPr algn="l">
              <a:defRPr sz="1067">
                <a:solidFill>
                  <a:schemeClr val="tx1">
                    <a:tint val="75000"/>
                  </a:schemeClr>
                </a:solidFill>
              </a:defRPr>
            </a:lvl1pPr>
          </a:lstStyle>
          <a:p>
            <a:pPr>
              <a:defRPr/>
            </a:pPr>
            <a:fld id="{2FFF38C3-1A68-43E4-B660-A37CDF22708B}" type="datetime1">
              <a:rPr lang="th-TH" smtClean="0"/>
              <a:t>15/01/64</a:t>
            </a:fld>
            <a:endParaRPr lang="th-TH"/>
          </a:p>
        </p:txBody>
      </p:sp>
      <p:sp>
        <p:nvSpPr>
          <p:cNvPr id="5" name="Footer Placeholder 4"/>
          <p:cNvSpPr>
            <a:spLocks noGrp="1"/>
          </p:cNvSpPr>
          <p:nvPr>
            <p:ph type="ftr" sz="quarter" idx="3"/>
          </p:nvPr>
        </p:nvSpPr>
        <p:spPr>
          <a:xfrm>
            <a:off x="3124200" y="6356370"/>
            <a:ext cx="2895600" cy="365125"/>
          </a:xfrm>
          <a:prstGeom prst="rect">
            <a:avLst/>
          </a:prstGeom>
        </p:spPr>
        <p:txBody>
          <a:bodyPr vert="horz" lIns="91440" tIns="45720" rIns="91440" bIns="45720" rtlCol="0" anchor="ctr"/>
          <a:lstStyle>
            <a:lvl1pPr algn="ctr">
              <a:defRPr sz="1067">
                <a:solidFill>
                  <a:schemeClr val="tx1">
                    <a:tint val="75000"/>
                  </a:schemeClr>
                </a:solidFill>
              </a:defRPr>
            </a:lvl1pPr>
          </a:lstStyle>
          <a:p>
            <a:pPr>
              <a:defRPr/>
            </a:pPr>
            <a:endParaRPr lang="th-TH"/>
          </a:p>
        </p:txBody>
      </p:sp>
      <p:sp>
        <p:nvSpPr>
          <p:cNvPr id="6" name="Slide Number Placeholder 5"/>
          <p:cNvSpPr>
            <a:spLocks noGrp="1"/>
          </p:cNvSpPr>
          <p:nvPr>
            <p:ph type="sldNum" sz="quarter" idx="4"/>
          </p:nvPr>
        </p:nvSpPr>
        <p:spPr>
          <a:xfrm>
            <a:off x="6553200" y="6356370"/>
            <a:ext cx="2133600" cy="365125"/>
          </a:xfrm>
          <a:prstGeom prst="rect">
            <a:avLst/>
          </a:prstGeom>
        </p:spPr>
        <p:txBody>
          <a:bodyPr vert="horz" lIns="91440" tIns="45720" rIns="91440" bIns="45720" rtlCol="0" anchor="ctr"/>
          <a:lstStyle>
            <a:lvl1pPr algn="r">
              <a:defRPr sz="1067">
                <a:solidFill>
                  <a:schemeClr val="tx1">
                    <a:tint val="75000"/>
                  </a:schemeClr>
                </a:solidFill>
              </a:defRPr>
            </a:lvl1pPr>
          </a:lstStyle>
          <a:p>
            <a:pPr>
              <a:defRPr/>
            </a:pPr>
            <a:fld id="{0AA3ADBF-2A6F-421E-AA89-69A31F92EA8C}" type="slidenum">
              <a:rPr lang="th-TH"/>
              <a:pPr>
                <a:defRPr/>
              </a:pPr>
              <a:t>‹#›</a:t>
            </a:fld>
            <a:endParaRPr lang="th-TH"/>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ctr" rtl="0" eaLnBrk="0" fontAlgn="base" hangingPunct="0">
        <a:spcBef>
          <a:spcPct val="0"/>
        </a:spcBef>
        <a:spcAft>
          <a:spcPct val="0"/>
        </a:spcAft>
        <a:defRPr sz="3911" kern="1200">
          <a:solidFill>
            <a:schemeClr val="tx1"/>
          </a:solidFill>
          <a:latin typeface="+mj-lt"/>
          <a:ea typeface="+mj-ea"/>
          <a:cs typeface="+mj-cs"/>
        </a:defRPr>
      </a:lvl1pPr>
      <a:lvl2pPr algn="ctr" rtl="0" eaLnBrk="0" fontAlgn="base" hangingPunct="0">
        <a:spcBef>
          <a:spcPct val="0"/>
        </a:spcBef>
        <a:spcAft>
          <a:spcPct val="0"/>
        </a:spcAft>
        <a:defRPr sz="3911">
          <a:solidFill>
            <a:schemeClr val="tx1"/>
          </a:solidFill>
          <a:latin typeface="Calibri" pitchFamily="34" charset="0"/>
          <a:cs typeface="Angsana New" pitchFamily="18" charset="-34"/>
        </a:defRPr>
      </a:lvl2pPr>
      <a:lvl3pPr algn="ctr" rtl="0" eaLnBrk="0" fontAlgn="base" hangingPunct="0">
        <a:spcBef>
          <a:spcPct val="0"/>
        </a:spcBef>
        <a:spcAft>
          <a:spcPct val="0"/>
        </a:spcAft>
        <a:defRPr sz="3911">
          <a:solidFill>
            <a:schemeClr val="tx1"/>
          </a:solidFill>
          <a:latin typeface="Calibri" pitchFamily="34" charset="0"/>
          <a:cs typeface="Angsana New" pitchFamily="18" charset="-34"/>
        </a:defRPr>
      </a:lvl3pPr>
      <a:lvl4pPr algn="ctr" rtl="0" eaLnBrk="0" fontAlgn="base" hangingPunct="0">
        <a:spcBef>
          <a:spcPct val="0"/>
        </a:spcBef>
        <a:spcAft>
          <a:spcPct val="0"/>
        </a:spcAft>
        <a:defRPr sz="3911">
          <a:solidFill>
            <a:schemeClr val="tx1"/>
          </a:solidFill>
          <a:latin typeface="Calibri" pitchFamily="34" charset="0"/>
          <a:cs typeface="Angsana New" pitchFamily="18" charset="-34"/>
        </a:defRPr>
      </a:lvl4pPr>
      <a:lvl5pPr algn="ctr" rtl="0" eaLnBrk="0" fontAlgn="base" hangingPunct="0">
        <a:spcBef>
          <a:spcPct val="0"/>
        </a:spcBef>
        <a:spcAft>
          <a:spcPct val="0"/>
        </a:spcAft>
        <a:defRPr sz="3911">
          <a:solidFill>
            <a:schemeClr val="tx1"/>
          </a:solidFill>
          <a:latin typeface="Calibri" pitchFamily="34" charset="0"/>
          <a:cs typeface="Angsana New" pitchFamily="18" charset="-34"/>
        </a:defRPr>
      </a:lvl5pPr>
      <a:lvl6pPr marL="406385" algn="ctr" rtl="0" fontAlgn="base">
        <a:spcBef>
          <a:spcPct val="0"/>
        </a:spcBef>
        <a:spcAft>
          <a:spcPct val="0"/>
        </a:spcAft>
        <a:defRPr sz="3911">
          <a:solidFill>
            <a:schemeClr val="tx1"/>
          </a:solidFill>
          <a:latin typeface="Calibri" pitchFamily="34" charset="0"/>
          <a:cs typeface="Angsana New" pitchFamily="18" charset="-34"/>
        </a:defRPr>
      </a:lvl6pPr>
      <a:lvl7pPr marL="812769" algn="ctr" rtl="0" fontAlgn="base">
        <a:spcBef>
          <a:spcPct val="0"/>
        </a:spcBef>
        <a:spcAft>
          <a:spcPct val="0"/>
        </a:spcAft>
        <a:defRPr sz="3911">
          <a:solidFill>
            <a:schemeClr val="tx1"/>
          </a:solidFill>
          <a:latin typeface="Calibri" pitchFamily="34" charset="0"/>
          <a:cs typeface="Angsana New" pitchFamily="18" charset="-34"/>
        </a:defRPr>
      </a:lvl7pPr>
      <a:lvl8pPr marL="1219154" algn="ctr" rtl="0" fontAlgn="base">
        <a:spcBef>
          <a:spcPct val="0"/>
        </a:spcBef>
        <a:spcAft>
          <a:spcPct val="0"/>
        </a:spcAft>
        <a:defRPr sz="3911">
          <a:solidFill>
            <a:schemeClr val="tx1"/>
          </a:solidFill>
          <a:latin typeface="Calibri" pitchFamily="34" charset="0"/>
          <a:cs typeface="Angsana New" pitchFamily="18" charset="-34"/>
        </a:defRPr>
      </a:lvl8pPr>
      <a:lvl9pPr marL="1625540" algn="ctr" rtl="0" fontAlgn="base">
        <a:spcBef>
          <a:spcPct val="0"/>
        </a:spcBef>
        <a:spcAft>
          <a:spcPct val="0"/>
        </a:spcAft>
        <a:defRPr sz="3911">
          <a:solidFill>
            <a:schemeClr val="tx1"/>
          </a:solidFill>
          <a:latin typeface="Calibri" pitchFamily="34" charset="0"/>
          <a:cs typeface="Angsana New" pitchFamily="18" charset="-34"/>
        </a:defRPr>
      </a:lvl9pPr>
    </p:titleStyle>
    <p:bodyStyle>
      <a:lvl1pPr marL="304788" indent="-304788" algn="l" rtl="0" eaLnBrk="0" fontAlgn="base" hangingPunct="0">
        <a:spcBef>
          <a:spcPct val="20000"/>
        </a:spcBef>
        <a:spcAft>
          <a:spcPct val="0"/>
        </a:spcAft>
        <a:buFont typeface="Arial" pitchFamily="34" charset="0"/>
        <a:buChar char="•"/>
        <a:defRPr sz="2845" kern="1200">
          <a:solidFill>
            <a:schemeClr val="tx1"/>
          </a:solidFill>
          <a:latin typeface="+mn-lt"/>
          <a:ea typeface="+mn-ea"/>
          <a:cs typeface="+mn-cs"/>
        </a:defRPr>
      </a:lvl1pPr>
      <a:lvl2pPr marL="660375" indent="-253991" algn="l" rtl="0" eaLnBrk="0" fontAlgn="base" hangingPunct="0">
        <a:spcBef>
          <a:spcPct val="20000"/>
        </a:spcBef>
        <a:spcAft>
          <a:spcPct val="0"/>
        </a:spcAft>
        <a:buFont typeface="Arial" pitchFamily="34" charset="0"/>
        <a:buChar char="–"/>
        <a:defRPr sz="2489" kern="1200">
          <a:solidFill>
            <a:schemeClr val="tx1"/>
          </a:solidFill>
          <a:latin typeface="+mn-lt"/>
          <a:ea typeface="+mn-ea"/>
          <a:cs typeface="+mn-cs"/>
        </a:defRPr>
      </a:lvl2pPr>
      <a:lvl3pPr marL="1015962" indent="-203193" algn="l" rtl="0" eaLnBrk="0" fontAlgn="base" hangingPunct="0">
        <a:spcBef>
          <a:spcPct val="20000"/>
        </a:spcBef>
        <a:spcAft>
          <a:spcPct val="0"/>
        </a:spcAft>
        <a:buFont typeface="Arial" pitchFamily="34" charset="0"/>
        <a:buChar char="•"/>
        <a:defRPr sz="2133" kern="1200">
          <a:solidFill>
            <a:schemeClr val="tx1"/>
          </a:solidFill>
          <a:latin typeface="+mn-lt"/>
          <a:ea typeface="+mn-ea"/>
          <a:cs typeface="+mn-cs"/>
        </a:defRPr>
      </a:lvl3pPr>
      <a:lvl4pPr marL="1422347" indent="-203193" algn="l" rtl="0" eaLnBrk="0" fontAlgn="base" hangingPunct="0">
        <a:spcBef>
          <a:spcPct val="20000"/>
        </a:spcBef>
        <a:spcAft>
          <a:spcPct val="0"/>
        </a:spcAft>
        <a:buFont typeface="Arial" pitchFamily="34" charset="0"/>
        <a:buChar char="–"/>
        <a:defRPr sz="1777" kern="1200">
          <a:solidFill>
            <a:schemeClr val="tx1"/>
          </a:solidFill>
          <a:latin typeface="+mn-lt"/>
          <a:ea typeface="+mn-ea"/>
          <a:cs typeface="+mn-cs"/>
        </a:defRPr>
      </a:lvl4pPr>
      <a:lvl5pPr marL="1828733" indent="-203193" algn="l" rtl="0" eaLnBrk="0" fontAlgn="base" hangingPunct="0">
        <a:spcBef>
          <a:spcPct val="20000"/>
        </a:spcBef>
        <a:spcAft>
          <a:spcPct val="0"/>
        </a:spcAft>
        <a:buFont typeface="Arial" pitchFamily="34" charset="0"/>
        <a:buChar char="»"/>
        <a:defRPr sz="1777" kern="1200">
          <a:solidFill>
            <a:schemeClr val="tx1"/>
          </a:solidFill>
          <a:latin typeface="+mn-lt"/>
          <a:ea typeface="+mn-ea"/>
          <a:cs typeface="+mn-cs"/>
        </a:defRPr>
      </a:lvl5pPr>
      <a:lvl6pPr marL="2235118" indent="-203193" algn="l" defTabSz="812769" rtl="0" eaLnBrk="1" latinLnBrk="0" hangingPunct="1">
        <a:spcBef>
          <a:spcPct val="20000"/>
        </a:spcBef>
        <a:buFont typeface="Arial" pitchFamily="34" charset="0"/>
        <a:buChar char="•"/>
        <a:defRPr sz="1777" kern="1200">
          <a:solidFill>
            <a:schemeClr val="tx1"/>
          </a:solidFill>
          <a:latin typeface="+mn-lt"/>
          <a:ea typeface="+mn-ea"/>
          <a:cs typeface="+mn-cs"/>
        </a:defRPr>
      </a:lvl6pPr>
      <a:lvl7pPr marL="2641502" indent="-203193" algn="l" defTabSz="812769" rtl="0" eaLnBrk="1" latinLnBrk="0" hangingPunct="1">
        <a:spcBef>
          <a:spcPct val="20000"/>
        </a:spcBef>
        <a:buFont typeface="Arial" pitchFamily="34" charset="0"/>
        <a:buChar char="•"/>
        <a:defRPr sz="1777" kern="1200">
          <a:solidFill>
            <a:schemeClr val="tx1"/>
          </a:solidFill>
          <a:latin typeface="+mn-lt"/>
          <a:ea typeface="+mn-ea"/>
          <a:cs typeface="+mn-cs"/>
        </a:defRPr>
      </a:lvl7pPr>
      <a:lvl8pPr marL="3047886" indent="-203193" algn="l" defTabSz="812769" rtl="0" eaLnBrk="1" latinLnBrk="0" hangingPunct="1">
        <a:spcBef>
          <a:spcPct val="20000"/>
        </a:spcBef>
        <a:buFont typeface="Arial" pitchFamily="34" charset="0"/>
        <a:buChar char="•"/>
        <a:defRPr sz="1777" kern="1200">
          <a:solidFill>
            <a:schemeClr val="tx1"/>
          </a:solidFill>
          <a:latin typeface="+mn-lt"/>
          <a:ea typeface="+mn-ea"/>
          <a:cs typeface="+mn-cs"/>
        </a:defRPr>
      </a:lvl8pPr>
      <a:lvl9pPr marL="3454271" indent="-203193" algn="l" defTabSz="812769" rtl="0" eaLnBrk="1" latinLnBrk="0" hangingPunct="1">
        <a:spcBef>
          <a:spcPct val="20000"/>
        </a:spcBef>
        <a:buFont typeface="Arial" pitchFamily="34" charset="0"/>
        <a:buChar char="•"/>
        <a:defRPr sz="1777" kern="1200">
          <a:solidFill>
            <a:schemeClr val="tx1"/>
          </a:solidFill>
          <a:latin typeface="+mn-lt"/>
          <a:ea typeface="+mn-ea"/>
          <a:cs typeface="+mn-cs"/>
        </a:defRPr>
      </a:lvl9pPr>
    </p:bodyStyle>
    <p:otherStyle>
      <a:defPPr>
        <a:defRPr lang="th-TH"/>
      </a:defPPr>
      <a:lvl1pPr marL="0" algn="l" defTabSz="812769" rtl="0" eaLnBrk="1" latinLnBrk="0" hangingPunct="1">
        <a:defRPr sz="2489" kern="1200">
          <a:solidFill>
            <a:schemeClr val="tx1"/>
          </a:solidFill>
          <a:latin typeface="+mn-lt"/>
          <a:ea typeface="+mn-ea"/>
          <a:cs typeface="+mn-cs"/>
        </a:defRPr>
      </a:lvl1pPr>
      <a:lvl2pPr marL="406385" algn="l" defTabSz="812769" rtl="0" eaLnBrk="1" latinLnBrk="0" hangingPunct="1">
        <a:defRPr sz="2489" kern="1200">
          <a:solidFill>
            <a:schemeClr val="tx1"/>
          </a:solidFill>
          <a:latin typeface="+mn-lt"/>
          <a:ea typeface="+mn-ea"/>
          <a:cs typeface="+mn-cs"/>
        </a:defRPr>
      </a:lvl2pPr>
      <a:lvl3pPr marL="812769" algn="l" defTabSz="812769" rtl="0" eaLnBrk="1" latinLnBrk="0" hangingPunct="1">
        <a:defRPr sz="2489" kern="1200">
          <a:solidFill>
            <a:schemeClr val="tx1"/>
          </a:solidFill>
          <a:latin typeface="+mn-lt"/>
          <a:ea typeface="+mn-ea"/>
          <a:cs typeface="+mn-cs"/>
        </a:defRPr>
      </a:lvl3pPr>
      <a:lvl4pPr marL="1219154" algn="l" defTabSz="812769" rtl="0" eaLnBrk="1" latinLnBrk="0" hangingPunct="1">
        <a:defRPr sz="2489" kern="1200">
          <a:solidFill>
            <a:schemeClr val="tx1"/>
          </a:solidFill>
          <a:latin typeface="+mn-lt"/>
          <a:ea typeface="+mn-ea"/>
          <a:cs typeface="+mn-cs"/>
        </a:defRPr>
      </a:lvl4pPr>
      <a:lvl5pPr marL="1625540" algn="l" defTabSz="812769" rtl="0" eaLnBrk="1" latinLnBrk="0" hangingPunct="1">
        <a:defRPr sz="2489" kern="1200">
          <a:solidFill>
            <a:schemeClr val="tx1"/>
          </a:solidFill>
          <a:latin typeface="+mn-lt"/>
          <a:ea typeface="+mn-ea"/>
          <a:cs typeface="+mn-cs"/>
        </a:defRPr>
      </a:lvl5pPr>
      <a:lvl6pPr marL="2031924" algn="l" defTabSz="812769" rtl="0" eaLnBrk="1" latinLnBrk="0" hangingPunct="1">
        <a:defRPr sz="2489" kern="1200">
          <a:solidFill>
            <a:schemeClr val="tx1"/>
          </a:solidFill>
          <a:latin typeface="+mn-lt"/>
          <a:ea typeface="+mn-ea"/>
          <a:cs typeface="+mn-cs"/>
        </a:defRPr>
      </a:lvl6pPr>
      <a:lvl7pPr marL="2438309" algn="l" defTabSz="812769" rtl="0" eaLnBrk="1" latinLnBrk="0" hangingPunct="1">
        <a:defRPr sz="2489" kern="1200">
          <a:solidFill>
            <a:schemeClr val="tx1"/>
          </a:solidFill>
          <a:latin typeface="+mn-lt"/>
          <a:ea typeface="+mn-ea"/>
          <a:cs typeface="+mn-cs"/>
        </a:defRPr>
      </a:lvl7pPr>
      <a:lvl8pPr marL="2844693" algn="l" defTabSz="812769" rtl="0" eaLnBrk="1" latinLnBrk="0" hangingPunct="1">
        <a:defRPr sz="2489" kern="1200">
          <a:solidFill>
            <a:schemeClr val="tx1"/>
          </a:solidFill>
          <a:latin typeface="+mn-lt"/>
          <a:ea typeface="+mn-ea"/>
          <a:cs typeface="+mn-cs"/>
        </a:defRPr>
      </a:lvl8pPr>
      <a:lvl9pPr marL="3251078" algn="l" defTabSz="812769" rtl="0" eaLnBrk="1" latinLnBrk="0" hangingPunct="1">
        <a:defRPr sz="248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Rectangle 28"/>
          <p:cNvSpPr>
            <a:spLocks noChangeArrowheads="1"/>
          </p:cNvSpPr>
          <p:nvPr/>
        </p:nvSpPr>
        <p:spPr bwMode="white">
          <a:xfrm>
            <a:off x="0" y="0"/>
            <a:ext cx="9144000" cy="6672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800">
                <a:solidFill>
                  <a:schemeClr val="tx1"/>
                </a:solidFill>
                <a:latin typeface="Times New Roman" pitchFamily="18" charset="0"/>
                <a:cs typeface="Angsana New" pitchFamily="18" charset="-34"/>
              </a:defRPr>
            </a:lvl1pPr>
            <a:lvl2pPr marL="742950" indent="-285750" eaLnBrk="0" hangingPunct="0">
              <a:defRPr sz="2800">
                <a:solidFill>
                  <a:schemeClr val="tx1"/>
                </a:solidFill>
                <a:latin typeface="Times New Roman" pitchFamily="18" charset="0"/>
                <a:cs typeface="Angsana New" pitchFamily="18" charset="-34"/>
              </a:defRPr>
            </a:lvl2pPr>
            <a:lvl3pPr marL="1143000" indent="-228600" eaLnBrk="0" hangingPunct="0">
              <a:defRPr sz="2800">
                <a:solidFill>
                  <a:schemeClr val="tx1"/>
                </a:solidFill>
                <a:latin typeface="Times New Roman" pitchFamily="18" charset="0"/>
                <a:cs typeface="Angsana New" pitchFamily="18" charset="-34"/>
              </a:defRPr>
            </a:lvl3pPr>
            <a:lvl4pPr marL="1600200" indent="-228600" eaLnBrk="0" hangingPunct="0">
              <a:defRPr sz="2800">
                <a:solidFill>
                  <a:schemeClr val="tx1"/>
                </a:solidFill>
                <a:latin typeface="Times New Roman" pitchFamily="18" charset="0"/>
                <a:cs typeface="Angsana New" pitchFamily="18" charset="-34"/>
              </a:defRPr>
            </a:lvl4pPr>
            <a:lvl5pPr marL="2057400" indent="-228600" eaLnBrk="0" hangingPunct="0">
              <a:defRPr sz="2800">
                <a:solidFill>
                  <a:schemeClr val="tx1"/>
                </a:solidFill>
                <a:latin typeface="Times New Roman" pitchFamily="18" charset="0"/>
                <a:cs typeface="Angsana New" pitchFamily="18" charset="-34"/>
              </a:defRPr>
            </a:lvl5pPr>
            <a:lvl6pPr marL="2514600" indent="-228600" eaLnBrk="0" fontAlgn="base" hangingPunct="0">
              <a:spcBef>
                <a:spcPct val="0"/>
              </a:spcBef>
              <a:spcAft>
                <a:spcPct val="0"/>
              </a:spcAft>
              <a:defRPr sz="2800">
                <a:solidFill>
                  <a:schemeClr val="tx1"/>
                </a:solidFill>
                <a:latin typeface="Times New Roman" pitchFamily="18" charset="0"/>
                <a:cs typeface="Angsana New" pitchFamily="18" charset="-34"/>
              </a:defRPr>
            </a:lvl6pPr>
            <a:lvl7pPr marL="2971800" indent="-228600" eaLnBrk="0" fontAlgn="base" hangingPunct="0">
              <a:spcBef>
                <a:spcPct val="0"/>
              </a:spcBef>
              <a:spcAft>
                <a:spcPct val="0"/>
              </a:spcAft>
              <a:defRPr sz="2800">
                <a:solidFill>
                  <a:schemeClr val="tx1"/>
                </a:solidFill>
                <a:latin typeface="Times New Roman" pitchFamily="18" charset="0"/>
                <a:cs typeface="Angsana New" pitchFamily="18" charset="-34"/>
              </a:defRPr>
            </a:lvl7pPr>
            <a:lvl8pPr marL="3429000" indent="-228600" eaLnBrk="0" fontAlgn="base" hangingPunct="0">
              <a:spcBef>
                <a:spcPct val="0"/>
              </a:spcBef>
              <a:spcAft>
                <a:spcPct val="0"/>
              </a:spcAft>
              <a:defRPr sz="2800">
                <a:solidFill>
                  <a:schemeClr val="tx1"/>
                </a:solidFill>
                <a:latin typeface="Times New Roman" pitchFamily="18" charset="0"/>
                <a:cs typeface="Angsana New" pitchFamily="18" charset="-34"/>
              </a:defRPr>
            </a:lvl8pPr>
            <a:lvl9pPr marL="3886200" indent="-228600" eaLnBrk="0" fontAlgn="base" hangingPunct="0">
              <a:spcBef>
                <a:spcPct val="0"/>
              </a:spcBef>
              <a:spcAft>
                <a:spcPct val="0"/>
              </a:spcAft>
              <a:defRPr sz="2800">
                <a:solidFill>
                  <a:schemeClr val="tx1"/>
                </a:solidFill>
                <a:latin typeface="Times New Roman" pitchFamily="18" charset="0"/>
                <a:cs typeface="Angsana New" pitchFamily="18" charset="-34"/>
              </a:defRPr>
            </a:lvl9pPr>
          </a:lstStyle>
          <a:p>
            <a:pPr eaLnBrk="1" hangingPunct="1">
              <a:defRPr/>
            </a:pPr>
            <a:endParaRPr lang="en-US" altLang="th-TH" sz="2489"/>
          </a:p>
        </p:txBody>
      </p:sp>
      <p:sp>
        <p:nvSpPr>
          <p:cNvPr id="8" name="Rectangle 28"/>
          <p:cNvSpPr>
            <a:spLocks noChangeArrowheads="1"/>
          </p:cNvSpPr>
          <p:nvPr/>
        </p:nvSpPr>
        <p:spPr bwMode="white">
          <a:xfrm>
            <a:off x="0" y="6454760"/>
            <a:ext cx="9144000" cy="4032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800">
                <a:solidFill>
                  <a:schemeClr val="tx1"/>
                </a:solidFill>
                <a:latin typeface="Times New Roman" pitchFamily="18" charset="0"/>
                <a:cs typeface="Angsana New" pitchFamily="18" charset="-34"/>
              </a:defRPr>
            </a:lvl1pPr>
            <a:lvl2pPr marL="742950" indent="-285750" eaLnBrk="0" hangingPunct="0">
              <a:defRPr sz="2800">
                <a:solidFill>
                  <a:schemeClr val="tx1"/>
                </a:solidFill>
                <a:latin typeface="Times New Roman" pitchFamily="18" charset="0"/>
                <a:cs typeface="Angsana New" pitchFamily="18" charset="-34"/>
              </a:defRPr>
            </a:lvl2pPr>
            <a:lvl3pPr marL="1143000" indent="-228600" eaLnBrk="0" hangingPunct="0">
              <a:defRPr sz="2800">
                <a:solidFill>
                  <a:schemeClr val="tx1"/>
                </a:solidFill>
                <a:latin typeface="Times New Roman" pitchFamily="18" charset="0"/>
                <a:cs typeface="Angsana New" pitchFamily="18" charset="-34"/>
              </a:defRPr>
            </a:lvl3pPr>
            <a:lvl4pPr marL="1600200" indent="-228600" eaLnBrk="0" hangingPunct="0">
              <a:defRPr sz="2800">
                <a:solidFill>
                  <a:schemeClr val="tx1"/>
                </a:solidFill>
                <a:latin typeface="Times New Roman" pitchFamily="18" charset="0"/>
                <a:cs typeface="Angsana New" pitchFamily="18" charset="-34"/>
              </a:defRPr>
            </a:lvl4pPr>
            <a:lvl5pPr marL="2057400" indent="-228600" eaLnBrk="0" hangingPunct="0">
              <a:defRPr sz="2800">
                <a:solidFill>
                  <a:schemeClr val="tx1"/>
                </a:solidFill>
                <a:latin typeface="Times New Roman" pitchFamily="18" charset="0"/>
                <a:cs typeface="Angsana New" pitchFamily="18" charset="-34"/>
              </a:defRPr>
            </a:lvl5pPr>
            <a:lvl6pPr marL="2514600" indent="-228600" eaLnBrk="0" fontAlgn="base" hangingPunct="0">
              <a:spcBef>
                <a:spcPct val="0"/>
              </a:spcBef>
              <a:spcAft>
                <a:spcPct val="0"/>
              </a:spcAft>
              <a:defRPr sz="2800">
                <a:solidFill>
                  <a:schemeClr val="tx1"/>
                </a:solidFill>
                <a:latin typeface="Times New Roman" pitchFamily="18" charset="0"/>
                <a:cs typeface="Angsana New" pitchFamily="18" charset="-34"/>
              </a:defRPr>
            </a:lvl6pPr>
            <a:lvl7pPr marL="2971800" indent="-228600" eaLnBrk="0" fontAlgn="base" hangingPunct="0">
              <a:spcBef>
                <a:spcPct val="0"/>
              </a:spcBef>
              <a:spcAft>
                <a:spcPct val="0"/>
              </a:spcAft>
              <a:defRPr sz="2800">
                <a:solidFill>
                  <a:schemeClr val="tx1"/>
                </a:solidFill>
                <a:latin typeface="Times New Roman" pitchFamily="18" charset="0"/>
                <a:cs typeface="Angsana New" pitchFamily="18" charset="-34"/>
              </a:defRPr>
            </a:lvl7pPr>
            <a:lvl8pPr marL="3429000" indent="-228600" eaLnBrk="0" fontAlgn="base" hangingPunct="0">
              <a:spcBef>
                <a:spcPct val="0"/>
              </a:spcBef>
              <a:spcAft>
                <a:spcPct val="0"/>
              </a:spcAft>
              <a:defRPr sz="2800">
                <a:solidFill>
                  <a:schemeClr val="tx1"/>
                </a:solidFill>
                <a:latin typeface="Times New Roman" pitchFamily="18" charset="0"/>
                <a:cs typeface="Angsana New" pitchFamily="18" charset="-34"/>
              </a:defRPr>
            </a:lvl8pPr>
            <a:lvl9pPr marL="3886200" indent="-228600" eaLnBrk="0" fontAlgn="base" hangingPunct="0">
              <a:spcBef>
                <a:spcPct val="0"/>
              </a:spcBef>
              <a:spcAft>
                <a:spcPct val="0"/>
              </a:spcAft>
              <a:defRPr sz="2800">
                <a:solidFill>
                  <a:schemeClr val="tx1"/>
                </a:solidFill>
                <a:latin typeface="Times New Roman" pitchFamily="18" charset="0"/>
                <a:cs typeface="Angsana New" pitchFamily="18" charset="-34"/>
              </a:defRPr>
            </a:lvl9pPr>
          </a:lstStyle>
          <a:p>
            <a:pPr eaLnBrk="1" hangingPunct="1">
              <a:defRPr/>
            </a:pPr>
            <a:endParaRPr lang="en-US" altLang="th-TH" sz="2489"/>
          </a:p>
        </p:txBody>
      </p:sp>
      <p:pic>
        <p:nvPicPr>
          <p:cNvPr id="9" name="Picture 62" descr="Final Kasikorn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28988" y="63607"/>
            <a:ext cx="642145" cy="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4" descr="KB H to powv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49204" y="63607"/>
            <a:ext cx="1844141" cy="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16"/>
          <a:stretch>
            <a:fillRect/>
          </a:stretch>
        </p:blipFill>
        <p:spPr>
          <a:xfrm>
            <a:off x="3598903" y="6489545"/>
            <a:ext cx="1946204" cy="333670"/>
          </a:xfrm>
          <a:prstGeom prst="rect">
            <a:avLst/>
          </a:prstGeom>
        </p:spPr>
      </p:pic>
    </p:spTree>
    <p:extLst>
      <p:ext uri="{BB962C8B-B14F-4D97-AF65-F5344CB8AC3E}">
        <p14:creationId xmlns:p14="http://schemas.microsoft.com/office/powerpoint/2010/main" val="166049414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668" r:id="rId9"/>
    <p:sldLayoutId id="2147483669" r:id="rId10"/>
    <p:sldLayoutId id="2147483720" r:id="rId11"/>
    <p:sldLayoutId id="2147483737" r:id="rId12"/>
  </p:sldLayoutIdLst>
  <p:hf sldNum="0" hdr="0" ftr="0" dt="0"/>
  <p:txStyles>
    <p:titleStyle>
      <a:lvl1pPr algn="l" defTabSz="812769" rtl="0" eaLnBrk="1" latinLnBrk="0" hangingPunct="1">
        <a:lnSpc>
          <a:spcPct val="90000"/>
        </a:lnSpc>
        <a:spcBef>
          <a:spcPct val="0"/>
        </a:spcBef>
        <a:buNone/>
        <a:defRPr sz="3911" kern="1200">
          <a:solidFill>
            <a:schemeClr val="tx1"/>
          </a:solidFill>
          <a:latin typeface="+mj-lt"/>
          <a:ea typeface="+mj-ea"/>
          <a:cs typeface="+mj-cs"/>
        </a:defRPr>
      </a:lvl1pPr>
    </p:titleStyle>
    <p:bodyStyle>
      <a:lvl1pPr marL="203193" indent="-203193" algn="l" defTabSz="812769" rtl="0" eaLnBrk="1" latinLnBrk="0" hangingPunct="1">
        <a:lnSpc>
          <a:spcPct val="90000"/>
        </a:lnSpc>
        <a:spcBef>
          <a:spcPts val="890"/>
        </a:spcBef>
        <a:buFont typeface="Arial" panose="020B0604020202020204" pitchFamily="34" charset="0"/>
        <a:buChar char="•"/>
        <a:defRPr sz="2489" kern="1200">
          <a:solidFill>
            <a:schemeClr val="tx1"/>
          </a:solidFill>
          <a:latin typeface="+mn-lt"/>
          <a:ea typeface="+mn-ea"/>
          <a:cs typeface="+mn-cs"/>
        </a:defRPr>
      </a:lvl1pPr>
      <a:lvl2pPr marL="609578" indent="-203193" algn="l" defTabSz="812769" rtl="0" eaLnBrk="1" latinLnBrk="0" hangingPunct="1">
        <a:lnSpc>
          <a:spcPct val="90000"/>
        </a:lnSpc>
        <a:spcBef>
          <a:spcPts val="445"/>
        </a:spcBef>
        <a:buFont typeface="Arial" panose="020B0604020202020204" pitchFamily="34" charset="0"/>
        <a:buChar char="•"/>
        <a:defRPr sz="2133" kern="1200">
          <a:solidFill>
            <a:schemeClr val="tx1"/>
          </a:solidFill>
          <a:latin typeface="+mn-lt"/>
          <a:ea typeface="+mn-ea"/>
          <a:cs typeface="+mn-cs"/>
        </a:defRPr>
      </a:lvl2pPr>
      <a:lvl3pPr marL="1015962" indent="-203193" algn="l" defTabSz="812769" rtl="0" eaLnBrk="1" latinLnBrk="0" hangingPunct="1">
        <a:lnSpc>
          <a:spcPct val="90000"/>
        </a:lnSpc>
        <a:spcBef>
          <a:spcPts val="445"/>
        </a:spcBef>
        <a:buFont typeface="Arial" panose="020B0604020202020204" pitchFamily="34" charset="0"/>
        <a:buChar char="•"/>
        <a:defRPr sz="1777" kern="1200">
          <a:solidFill>
            <a:schemeClr val="tx1"/>
          </a:solidFill>
          <a:latin typeface="+mn-lt"/>
          <a:ea typeface="+mn-ea"/>
          <a:cs typeface="+mn-cs"/>
        </a:defRPr>
      </a:lvl3pPr>
      <a:lvl4pPr marL="1422347" indent="-203193" algn="l" defTabSz="812769" rtl="0" eaLnBrk="1" latinLnBrk="0" hangingPunct="1">
        <a:lnSpc>
          <a:spcPct val="90000"/>
        </a:lnSpc>
        <a:spcBef>
          <a:spcPts val="445"/>
        </a:spcBef>
        <a:buFont typeface="Arial" panose="020B0604020202020204" pitchFamily="34" charset="0"/>
        <a:buChar char="•"/>
        <a:defRPr sz="1601" kern="1200">
          <a:solidFill>
            <a:schemeClr val="tx1"/>
          </a:solidFill>
          <a:latin typeface="+mn-lt"/>
          <a:ea typeface="+mn-ea"/>
          <a:cs typeface="+mn-cs"/>
        </a:defRPr>
      </a:lvl4pPr>
      <a:lvl5pPr marL="1828733" indent="-203193" algn="l" defTabSz="812769" rtl="0" eaLnBrk="1" latinLnBrk="0" hangingPunct="1">
        <a:lnSpc>
          <a:spcPct val="90000"/>
        </a:lnSpc>
        <a:spcBef>
          <a:spcPts val="445"/>
        </a:spcBef>
        <a:buFont typeface="Arial" panose="020B0604020202020204" pitchFamily="34" charset="0"/>
        <a:buChar char="•"/>
        <a:defRPr sz="1601" kern="1200">
          <a:solidFill>
            <a:schemeClr val="tx1"/>
          </a:solidFill>
          <a:latin typeface="+mn-lt"/>
          <a:ea typeface="+mn-ea"/>
          <a:cs typeface="+mn-cs"/>
        </a:defRPr>
      </a:lvl5pPr>
      <a:lvl6pPr marL="2235118" indent="-203193" algn="l" defTabSz="812769" rtl="0" eaLnBrk="1" latinLnBrk="0" hangingPunct="1">
        <a:lnSpc>
          <a:spcPct val="90000"/>
        </a:lnSpc>
        <a:spcBef>
          <a:spcPts val="445"/>
        </a:spcBef>
        <a:buFont typeface="Arial" panose="020B0604020202020204" pitchFamily="34" charset="0"/>
        <a:buChar char="•"/>
        <a:defRPr sz="1601" kern="1200">
          <a:solidFill>
            <a:schemeClr val="tx1"/>
          </a:solidFill>
          <a:latin typeface="+mn-lt"/>
          <a:ea typeface="+mn-ea"/>
          <a:cs typeface="+mn-cs"/>
        </a:defRPr>
      </a:lvl6pPr>
      <a:lvl7pPr marL="2641502" indent="-203193" algn="l" defTabSz="812769" rtl="0" eaLnBrk="1" latinLnBrk="0" hangingPunct="1">
        <a:lnSpc>
          <a:spcPct val="90000"/>
        </a:lnSpc>
        <a:spcBef>
          <a:spcPts val="445"/>
        </a:spcBef>
        <a:buFont typeface="Arial" panose="020B0604020202020204" pitchFamily="34" charset="0"/>
        <a:buChar char="•"/>
        <a:defRPr sz="1601" kern="1200">
          <a:solidFill>
            <a:schemeClr val="tx1"/>
          </a:solidFill>
          <a:latin typeface="+mn-lt"/>
          <a:ea typeface="+mn-ea"/>
          <a:cs typeface="+mn-cs"/>
        </a:defRPr>
      </a:lvl7pPr>
      <a:lvl8pPr marL="3047886" indent="-203193" algn="l" defTabSz="812769" rtl="0" eaLnBrk="1" latinLnBrk="0" hangingPunct="1">
        <a:lnSpc>
          <a:spcPct val="90000"/>
        </a:lnSpc>
        <a:spcBef>
          <a:spcPts val="445"/>
        </a:spcBef>
        <a:buFont typeface="Arial" panose="020B0604020202020204" pitchFamily="34" charset="0"/>
        <a:buChar char="•"/>
        <a:defRPr sz="1601" kern="1200">
          <a:solidFill>
            <a:schemeClr val="tx1"/>
          </a:solidFill>
          <a:latin typeface="+mn-lt"/>
          <a:ea typeface="+mn-ea"/>
          <a:cs typeface="+mn-cs"/>
        </a:defRPr>
      </a:lvl8pPr>
      <a:lvl9pPr marL="3454271" indent="-203193" algn="l" defTabSz="812769" rtl="0" eaLnBrk="1" latinLnBrk="0" hangingPunct="1">
        <a:lnSpc>
          <a:spcPct val="90000"/>
        </a:lnSpc>
        <a:spcBef>
          <a:spcPts val="445"/>
        </a:spcBef>
        <a:buFont typeface="Arial" panose="020B0604020202020204" pitchFamily="34" charset="0"/>
        <a:buChar char="•"/>
        <a:defRPr sz="1601" kern="1200">
          <a:solidFill>
            <a:schemeClr val="tx1"/>
          </a:solidFill>
          <a:latin typeface="+mn-lt"/>
          <a:ea typeface="+mn-ea"/>
          <a:cs typeface="+mn-cs"/>
        </a:defRPr>
      </a:lvl9pPr>
    </p:bodyStyle>
    <p:otherStyle>
      <a:defPPr>
        <a:defRPr lang="en-US"/>
      </a:defPPr>
      <a:lvl1pPr marL="0" algn="l" defTabSz="812769" rtl="0" eaLnBrk="1" latinLnBrk="0" hangingPunct="1">
        <a:defRPr sz="1601" kern="1200">
          <a:solidFill>
            <a:schemeClr val="tx1"/>
          </a:solidFill>
          <a:latin typeface="+mn-lt"/>
          <a:ea typeface="+mn-ea"/>
          <a:cs typeface="+mn-cs"/>
        </a:defRPr>
      </a:lvl1pPr>
      <a:lvl2pPr marL="406385" algn="l" defTabSz="812769" rtl="0" eaLnBrk="1" latinLnBrk="0" hangingPunct="1">
        <a:defRPr sz="1601" kern="1200">
          <a:solidFill>
            <a:schemeClr val="tx1"/>
          </a:solidFill>
          <a:latin typeface="+mn-lt"/>
          <a:ea typeface="+mn-ea"/>
          <a:cs typeface="+mn-cs"/>
        </a:defRPr>
      </a:lvl2pPr>
      <a:lvl3pPr marL="812769" algn="l" defTabSz="812769" rtl="0" eaLnBrk="1" latinLnBrk="0" hangingPunct="1">
        <a:defRPr sz="1601" kern="1200">
          <a:solidFill>
            <a:schemeClr val="tx1"/>
          </a:solidFill>
          <a:latin typeface="+mn-lt"/>
          <a:ea typeface="+mn-ea"/>
          <a:cs typeface="+mn-cs"/>
        </a:defRPr>
      </a:lvl3pPr>
      <a:lvl4pPr marL="1219154" algn="l" defTabSz="812769" rtl="0" eaLnBrk="1" latinLnBrk="0" hangingPunct="1">
        <a:defRPr sz="1601" kern="1200">
          <a:solidFill>
            <a:schemeClr val="tx1"/>
          </a:solidFill>
          <a:latin typeface="+mn-lt"/>
          <a:ea typeface="+mn-ea"/>
          <a:cs typeface="+mn-cs"/>
        </a:defRPr>
      </a:lvl4pPr>
      <a:lvl5pPr marL="1625540" algn="l" defTabSz="812769" rtl="0" eaLnBrk="1" latinLnBrk="0" hangingPunct="1">
        <a:defRPr sz="1601" kern="1200">
          <a:solidFill>
            <a:schemeClr val="tx1"/>
          </a:solidFill>
          <a:latin typeface="+mn-lt"/>
          <a:ea typeface="+mn-ea"/>
          <a:cs typeface="+mn-cs"/>
        </a:defRPr>
      </a:lvl5pPr>
      <a:lvl6pPr marL="2031924" algn="l" defTabSz="812769" rtl="0" eaLnBrk="1" latinLnBrk="0" hangingPunct="1">
        <a:defRPr sz="1601" kern="1200">
          <a:solidFill>
            <a:schemeClr val="tx1"/>
          </a:solidFill>
          <a:latin typeface="+mn-lt"/>
          <a:ea typeface="+mn-ea"/>
          <a:cs typeface="+mn-cs"/>
        </a:defRPr>
      </a:lvl6pPr>
      <a:lvl7pPr marL="2438309" algn="l" defTabSz="812769" rtl="0" eaLnBrk="1" latinLnBrk="0" hangingPunct="1">
        <a:defRPr sz="1601" kern="1200">
          <a:solidFill>
            <a:schemeClr val="tx1"/>
          </a:solidFill>
          <a:latin typeface="+mn-lt"/>
          <a:ea typeface="+mn-ea"/>
          <a:cs typeface="+mn-cs"/>
        </a:defRPr>
      </a:lvl7pPr>
      <a:lvl8pPr marL="2844693" algn="l" defTabSz="812769" rtl="0" eaLnBrk="1" latinLnBrk="0" hangingPunct="1">
        <a:defRPr sz="1601" kern="1200">
          <a:solidFill>
            <a:schemeClr val="tx1"/>
          </a:solidFill>
          <a:latin typeface="+mn-lt"/>
          <a:ea typeface="+mn-ea"/>
          <a:cs typeface="+mn-cs"/>
        </a:defRPr>
      </a:lvl8pPr>
      <a:lvl9pPr marL="3251078" algn="l" defTabSz="812769" rtl="0" eaLnBrk="1" latinLnBrk="0" hangingPunct="1">
        <a:defRPr sz="160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55" name="Rectangle 31"/>
          <p:cNvSpPr>
            <a:spLocks noChangeArrowheads="1"/>
          </p:cNvSpPr>
          <p:nvPr/>
        </p:nvSpPr>
        <p:spPr bwMode="black">
          <a:xfrm>
            <a:off x="8604250" y="5981701"/>
            <a:ext cx="527050" cy="281231"/>
          </a:xfrm>
          <a:prstGeom prst="rect">
            <a:avLst/>
          </a:prstGeom>
          <a:noFill/>
          <a:ln w="12700">
            <a:noFill/>
            <a:miter lim="800000"/>
            <a:headEnd/>
            <a:tailEnd/>
          </a:ln>
          <a:effectLst/>
        </p:spPr>
        <p:txBody>
          <a:bodyPr lIns="80434" tIns="39511" rIns="80434" bIns="39511">
            <a:spAutoFit/>
          </a:bodyPr>
          <a:lstStyle/>
          <a:p>
            <a:pPr marL="0" marR="0" lvl="0" indent="0" algn="r" defTabSz="812810" rtl="0" eaLnBrk="0" fontAlgn="base" latinLnBrk="0" hangingPunct="0">
              <a:lnSpc>
                <a:spcPct val="100000"/>
              </a:lnSpc>
              <a:spcBef>
                <a:spcPct val="0"/>
              </a:spcBef>
              <a:spcAft>
                <a:spcPct val="0"/>
              </a:spcAft>
              <a:buClrTx/>
              <a:buSzTx/>
              <a:buFontTx/>
              <a:buNone/>
              <a:tabLst/>
              <a:defRPr/>
            </a:pPr>
            <a:fld id="{E343EF50-A226-4080-86A9-EDD519993D58}" type="slidenum">
              <a:rPr kumimoji="0" lang="en-US" altLang="en-US" sz="1244" b="1" i="0" u="none" strike="noStrike" kern="1200" cap="none" spc="0" normalizeH="0" baseline="0" noProof="0">
                <a:ln>
                  <a:noFill/>
                </a:ln>
                <a:solidFill>
                  <a:srgbClr val="FFFF99"/>
                </a:solidFill>
                <a:effectLst/>
                <a:uLnTx/>
                <a:uFillTx/>
                <a:latin typeface="Arial"/>
                <a:ea typeface="+mn-ea"/>
                <a:cs typeface="FreesiaUPC" pitchFamily="34" charset="-34"/>
              </a:rPr>
              <a:pPr marL="0" marR="0" lvl="0" indent="0" algn="r" defTabSz="812810" rtl="0" eaLnBrk="0" fontAlgn="base" latinLnBrk="0" hangingPunct="0">
                <a:lnSpc>
                  <a:spcPct val="100000"/>
                </a:lnSpc>
                <a:spcBef>
                  <a:spcPct val="0"/>
                </a:spcBef>
                <a:spcAft>
                  <a:spcPct val="0"/>
                </a:spcAft>
                <a:buClrTx/>
                <a:buSzTx/>
                <a:buFontTx/>
                <a:buNone/>
                <a:tabLst/>
                <a:defRPr/>
              </a:pPr>
              <a:t>‹#›</a:t>
            </a:fld>
            <a:endParaRPr kumimoji="0" lang="en-US" altLang="en-US" sz="1244" b="1" i="0" u="none" strike="noStrike" kern="1200" cap="none" spc="0" normalizeH="0" baseline="0" noProof="0">
              <a:ln>
                <a:noFill/>
              </a:ln>
              <a:solidFill>
                <a:srgbClr val="FFFF99"/>
              </a:solidFill>
              <a:effectLst/>
              <a:uLnTx/>
              <a:uFillTx/>
              <a:latin typeface="Arial"/>
              <a:ea typeface="+mn-ea"/>
              <a:cs typeface="FreesiaUPC" pitchFamily="34" charset="-34"/>
            </a:endParaRPr>
          </a:p>
        </p:txBody>
      </p:sp>
      <p:sp>
        <p:nvSpPr>
          <p:cNvPr id="2" name="TextBox 1"/>
          <p:cNvSpPr txBox="1"/>
          <p:nvPr/>
        </p:nvSpPr>
        <p:spPr>
          <a:xfrm>
            <a:off x="8674796" y="6066084"/>
            <a:ext cx="457193" cy="283796"/>
          </a:xfrm>
          <a:prstGeom prst="rect">
            <a:avLst/>
          </a:prstGeom>
          <a:noFill/>
        </p:spPr>
        <p:txBody>
          <a:bodyPr wrap="square" rtlCol="0">
            <a:spAutoFit/>
          </a:bodyPr>
          <a:lstStyle/>
          <a:p>
            <a:pPr marL="0" marR="0" lvl="0" indent="0" algn="r" defTabSz="812810" rtl="0" eaLnBrk="1" fontAlgn="base" latinLnBrk="0" hangingPunct="1">
              <a:lnSpc>
                <a:spcPct val="100000"/>
              </a:lnSpc>
              <a:spcBef>
                <a:spcPct val="0"/>
              </a:spcBef>
              <a:spcAft>
                <a:spcPct val="0"/>
              </a:spcAft>
              <a:buClrTx/>
              <a:buSzTx/>
              <a:buFontTx/>
              <a:buNone/>
              <a:tabLst/>
              <a:defRPr/>
            </a:pPr>
            <a:fld id="{667306F9-5DD9-4BDD-8655-76D7CF80CD17}" type="slidenum">
              <a:rPr kumimoji="0" lang="th-TH" sz="1244" b="0" i="0" u="none" strike="noStrike" kern="1200" cap="none" spc="0" normalizeH="0" baseline="0" noProof="0">
                <a:ln>
                  <a:noFill/>
                </a:ln>
                <a:solidFill>
                  <a:prstClr val="black"/>
                </a:solidFill>
                <a:effectLst/>
                <a:uLnTx/>
                <a:uFillTx/>
                <a:latin typeface="Arial"/>
                <a:ea typeface="+mn-ea"/>
                <a:cs typeface="Angsana New" pitchFamily="18" charset="-34"/>
              </a:rPr>
              <a:pPr marL="0" marR="0" lvl="0" indent="0" algn="r" defTabSz="812810" rtl="0" eaLnBrk="1" fontAlgn="base" latinLnBrk="0" hangingPunct="1">
                <a:lnSpc>
                  <a:spcPct val="100000"/>
                </a:lnSpc>
                <a:spcBef>
                  <a:spcPct val="0"/>
                </a:spcBef>
                <a:spcAft>
                  <a:spcPct val="0"/>
                </a:spcAft>
                <a:buClrTx/>
                <a:buSzTx/>
                <a:buFontTx/>
                <a:buNone/>
                <a:tabLst/>
                <a:defRPr/>
              </a:pPr>
              <a:t>‹#›</a:t>
            </a:fld>
            <a:endParaRPr kumimoji="0" lang="th-TH" sz="1244" b="0" i="0" u="none" strike="noStrike" kern="1200" cap="none" spc="0" normalizeH="0" baseline="0" noProof="0" dirty="0">
              <a:ln>
                <a:noFill/>
              </a:ln>
              <a:solidFill>
                <a:prstClr val="black"/>
              </a:solidFill>
              <a:effectLst/>
              <a:uLnTx/>
              <a:uFillTx/>
              <a:latin typeface="Arial"/>
              <a:ea typeface="+mn-ea"/>
              <a:cs typeface="Angsana New" pitchFamily="18" charset="-34"/>
            </a:endParaRPr>
          </a:p>
        </p:txBody>
      </p:sp>
      <p:pic>
        <p:nvPicPr>
          <p:cNvPr id="12" name="Picture 11"/>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252647" y="548680"/>
            <a:ext cx="3072341" cy="3456384"/>
          </a:xfrm>
          <a:prstGeom prst="rect">
            <a:avLst/>
          </a:prstGeom>
        </p:spPr>
      </p:pic>
      <p:pic>
        <p:nvPicPr>
          <p:cNvPr id="13" name="Picture 12"/>
          <p:cNvPicPr>
            <a:picLocks noChangeAspect="1"/>
          </p:cNvPicPr>
          <p:nvPr/>
        </p:nvPicPr>
        <p:blipFill>
          <a:blip r:embed="rId7"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86089" y="3068960"/>
            <a:ext cx="2105783" cy="2369006"/>
          </a:xfrm>
          <a:prstGeom prst="rect">
            <a:avLst/>
          </a:prstGeom>
        </p:spPr>
      </p:pic>
      <p:pic>
        <p:nvPicPr>
          <p:cNvPr id="14" name="Picture 13"/>
          <p:cNvPicPr>
            <a:picLocks noChangeAspect="1"/>
          </p:cNvPicPr>
          <p:nvPr/>
        </p:nvPicPr>
        <p:blipFill>
          <a:blip r:embed="rId8"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070663" y="2730356"/>
            <a:ext cx="1261088" cy="1418724"/>
          </a:xfrm>
          <a:prstGeom prst="rect">
            <a:avLst/>
          </a:prstGeom>
        </p:spPr>
      </p:pic>
      <p:sp>
        <p:nvSpPr>
          <p:cNvPr id="10" name="Rectangle 9"/>
          <p:cNvSpPr/>
          <p:nvPr/>
        </p:nvSpPr>
        <p:spPr>
          <a:xfrm>
            <a:off x="0" y="836712"/>
            <a:ext cx="9152000" cy="6021288"/>
          </a:xfrm>
          <a:prstGeom prst="rect">
            <a:avLst/>
          </a:prstGeom>
          <a:gradFill>
            <a:gsLst>
              <a:gs pos="0">
                <a:schemeClr val="bg1">
                  <a:alpha val="65000"/>
                </a:schemeClr>
              </a:gs>
              <a:gs pos="100000">
                <a:srgbClr val="DEDEDE">
                  <a:alpha val="65000"/>
                </a:srgb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12810" rtl="0" eaLnBrk="1" fontAlgn="base" latinLnBrk="0" hangingPunct="1">
              <a:lnSpc>
                <a:spcPct val="100000"/>
              </a:lnSpc>
              <a:spcBef>
                <a:spcPct val="0"/>
              </a:spcBef>
              <a:spcAft>
                <a:spcPct val="0"/>
              </a:spcAft>
              <a:buClrTx/>
              <a:buSzTx/>
              <a:buFontTx/>
              <a:buNone/>
              <a:tabLst/>
              <a:defRPr/>
            </a:pPr>
            <a:endParaRPr kumimoji="0" lang="th-TH" sz="2489" b="0" i="0" u="none" strike="noStrike" kern="1200" cap="none" spc="0" normalizeH="0" baseline="0" noProof="0">
              <a:ln>
                <a:noFill/>
              </a:ln>
              <a:solidFill>
                <a:prstClr val="white"/>
              </a:solidFill>
              <a:effectLst/>
              <a:uLnTx/>
              <a:uFillTx/>
              <a:latin typeface="Arial"/>
              <a:ea typeface="+mn-ea"/>
              <a:cs typeface="Cordia New" panose="020B0304020202020204" pitchFamily="34" charset="-34"/>
            </a:endParaRPr>
          </a:p>
        </p:txBody>
      </p:sp>
      <p:grpSp>
        <p:nvGrpSpPr>
          <p:cNvPr id="3" name="Group 2"/>
          <p:cNvGrpSpPr/>
          <p:nvPr/>
        </p:nvGrpSpPr>
        <p:grpSpPr>
          <a:xfrm>
            <a:off x="12700" y="29"/>
            <a:ext cx="9144000" cy="836613"/>
            <a:chOff x="14287" y="1"/>
            <a:chExt cx="10287000" cy="836613"/>
          </a:xfrm>
        </p:grpSpPr>
        <p:sp>
          <p:nvSpPr>
            <p:cNvPr id="1052" name="Rectangle 28"/>
            <p:cNvSpPr>
              <a:spLocks noChangeArrowheads="1"/>
            </p:cNvSpPr>
            <p:nvPr/>
          </p:nvSpPr>
          <p:spPr bwMode="white">
            <a:xfrm>
              <a:off x="14287" y="1"/>
              <a:ext cx="10287000" cy="836613"/>
            </a:xfrm>
            <a:prstGeom prst="rect">
              <a:avLst/>
            </a:prstGeom>
            <a:solidFill>
              <a:schemeClr val="bg1"/>
            </a:solidFill>
            <a:ln w="9525">
              <a:noFill/>
              <a:miter lim="800000"/>
              <a:headEnd/>
              <a:tailEnd/>
            </a:ln>
            <a:effectLst/>
          </p:spPr>
          <p:txBody>
            <a:bodyPr wrap="none" anchor="ctr"/>
            <a:lstStyle/>
            <a:p>
              <a:pPr marL="0" marR="0" lvl="0" indent="0" algn="l" defTabSz="812810" rtl="0" eaLnBrk="1" fontAlgn="base" latinLnBrk="0" hangingPunct="1">
                <a:lnSpc>
                  <a:spcPct val="100000"/>
                </a:lnSpc>
                <a:spcBef>
                  <a:spcPct val="0"/>
                </a:spcBef>
                <a:spcAft>
                  <a:spcPct val="0"/>
                </a:spcAft>
                <a:buClrTx/>
                <a:buSzTx/>
                <a:buFontTx/>
                <a:buNone/>
                <a:tabLst/>
                <a:defRPr/>
              </a:pPr>
              <a:endParaRPr kumimoji="0" lang="en-US" altLang="en-US" sz="2489" b="0" i="0" u="none" strike="noStrike" kern="1200" cap="none" spc="0" normalizeH="0" baseline="0" noProof="0">
                <a:ln>
                  <a:noFill/>
                </a:ln>
                <a:solidFill>
                  <a:srgbClr val="000000"/>
                </a:solidFill>
                <a:effectLst/>
                <a:uLnTx/>
                <a:uFillTx/>
                <a:latin typeface="Times New Roman" pitchFamily="18" charset="0"/>
                <a:ea typeface="+mn-ea"/>
                <a:cs typeface="Angsana New" pitchFamily="18" charset="-34"/>
              </a:endParaRPr>
            </a:p>
          </p:txBody>
        </p:sp>
        <p:pic>
          <p:nvPicPr>
            <p:cNvPr id="1027" name="Picture 34" descr="KB H to powv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20588" y="146051"/>
              <a:ext cx="2237783" cy="58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62" descr="Final Kasikor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2203" y="146049"/>
              <a:ext cx="792957" cy="59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 name="Picture 46" descr="Tab_2013B"/>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0" y="6396038"/>
            <a:ext cx="9144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434259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Lst>
  <p:hf hdr="0" ftr="0" dt="0"/>
  <p:txStyles>
    <p:titleStyle>
      <a:lvl1pPr algn="ctr" rtl="0" eaLnBrk="0" fontAlgn="base" hangingPunct="0">
        <a:spcBef>
          <a:spcPct val="0"/>
        </a:spcBef>
        <a:spcAft>
          <a:spcPct val="0"/>
        </a:spcAft>
        <a:defRPr sz="3911">
          <a:solidFill>
            <a:schemeClr val="tx2"/>
          </a:solidFill>
          <a:latin typeface="+mj-lt"/>
          <a:ea typeface="+mj-ea"/>
          <a:cs typeface="+mj-cs"/>
        </a:defRPr>
      </a:lvl1pPr>
      <a:lvl2pPr algn="ctr" rtl="0" eaLnBrk="0" fontAlgn="base" hangingPunct="0">
        <a:spcBef>
          <a:spcPct val="0"/>
        </a:spcBef>
        <a:spcAft>
          <a:spcPct val="0"/>
        </a:spcAft>
        <a:defRPr sz="3911">
          <a:solidFill>
            <a:schemeClr val="tx2"/>
          </a:solidFill>
          <a:latin typeface="Arial" pitchFamily="34" charset="0"/>
          <a:cs typeface="Angsana New" pitchFamily="18" charset="-34"/>
        </a:defRPr>
      </a:lvl2pPr>
      <a:lvl3pPr algn="ctr" rtl="0" eaLnBrk="0" fontAlgn="base" hangingPunct="0">
        <a:spcBef>
          <a:spcPct val="0"/>
        </a:spcBef>
        <a:spcAft>
          <a:spcPct val="0"/>
        </a:spcAft>
        <a:defRPr sz="3911">
          <a:solidFill>
            <a:schemeClr val="tx2"/>
          </a:solidFill>
          <a:latin typeface="Arial" pitchFamily="34" charset="0"/>
          <a:cs typeface="Angsana New" pitchFamily="18" charset="-34"/>
        </a:defRPr>
      </a:lvl3pPr>
      <a:lvl4pPr algn="ctr" rtl="0" eaLnBrk="0" fontAlgn="base" hangingPunct="0">
        <a:spcBef>
          <a:spcPct val="0"/>
        </a:spcBef>
        <a:spcAft>
          <a:spcPct val="0"/>
        </a:spcAft>
        <a:defRPr sz="3911">
          <a:solidFill>
            <a:schemeClr val="tx2"/>
          </a:solidFill>
          <a:latin typeface="Arial" pitchFamily="34" charset="0"/>
          <a:cs typeface="Angsana New" pitchFamily="18" charset="-34"/>
        </a:defRPr>
      </a:lvl4pPr>
      <a:lvl5pPr algn="ctr" rtl="0" eaLnBrk="0" fontAlgn="base" hangingPunct="0">
        <a:spcBef>
          <a:spcPct val="0"/>
        </a:spcBef>
        <a:spcAft>
          <a:spcPct val="0"/>
        </a:spcAft>
        <a:defRPr sz="3911">
          <a:solidFill>
            <a:schemeClr val="tx2"/>
          </a:solidFill>
          <a:latin typeface="Arial" pitchFamily="34" charset="0"/>
          <a:cs typeface="Angsana New" pitchFamily="18" charset="-34"/>
        </a:defRPr>
      </a:lvl5pPr>
      <a:lvl6pPr marL="406405" algn="ctr" rtl="0" eaLnBrk="1" fontAlgn="base" hangingPunct="1">
        <a:spcBef>
          <a:spcPct val="0"/>
        </a:spcBef>
        <a:spcAft>
          <a:spcPct val="0"/>
        </a:spcAft>
        <a:defRPr sz="3911">
          <a:solidFill>
            <a:schemeClr val="tx2"/>
          </a:solidFill>
          <a:latin typeface="Times New Roman" pitchFamily="18" charset="0"/>
          <a:cs typeface="Angsana New" pitchFamily="18" charset="-34"/>
        </a:defRPr>
      </a:lvl6pPr>
      <a:lvl7pPr marL="812810" algn="ctr" rtl="0" eaLnBrk="1" fontAlgn="base" hangingPunct="1">
        <a:spcBef>
          <a:spcPct val="0"/>
        </a:spcBef>
        <a:spcAft>
          <a:spcPct val="0"/>
        </a:spcAft>
        <a:defRPr sz="3911">
          <a:solidFill>
            <a:schemeClr val="tx2"/>
          </a:solidFill>
          <a:latin typeface="Times New Roman" pitchFamily="18" charset="0"/>
          <a:cs typeface="Angsana New" pitchFamily="18" charset="-34"/>
        </a:defRPr>
      </a:lvl7pPr>
      <a:lvl8pPr marL="1219215" algn="ctr" rtl="0" eaLnBrk="1" fontAlgn="base" hangingPunct="1">
        <a:spcBef>
          <a:spcPct val="0"/>
        </a:spcBef>
        <a:spcAft>
          <a:spcPct val="0"/>
        </a:spcAft>
        <a:defRPr sz="3911">
          <a:solidFill>
            <a:schemeClr val="tx2"/>
          </a:solidFill>
          <a:latin typeface="Times New Roman" pitchFamily="18" charset="0"/>
          <a:cs typeface="Angsana New" pitchFamily="18" charset="-34"/>
        </a:defRPr>
      </a:lvl8pPr>
      <a:lvl9pPr marL="1625620" algn="ctr" rtl="0" eaLnBrk="1" fontAlgn="base" hangingPunct="1">
        <a:spcBef>
          <a:spcPct val="0"/>
        </a:spcBef>
        <a:spcAft>
          <a:spcPct val="0"/>
        </a:spcAft>
        <a:defRPr sz="3911">
          <a:solidFill>
            <a:schemeClr val="tx2"/>
          </a:solidFill>
          <a:latin typeface="Times New Roman" pitchFamily="18" charset="0"/>
          <a:cs typeface="Angsana New" pitchFamily="18" charset="-34"/>
        </a:defRPr>
      </a:lvl9pPr>
    </p:titleStyle>
    <p:bodyStyle>
      <a:lvl1pPr marL="304804" indent="-304804" algn="l" rtl="0" eaLnBrk="0" fontAlgn="base" hangingPunct="0">
        <a:spcBef>
          <a:spcPct val="20000"/>
        </a:spcBef>
        <a:spcAft>
          <a:spcPct val="0"/>
        </a:spcAft>
        <a:buChar char="•"/>
        <a:defRPr sz="2844">
          <a:solidFill>
            <a:schemeClr val="tx1"/>
          </a:solidFill>
          <a:latin typeface="+mn-lt"/>
          <a:ea typeface="+mn-ea"/>
          <a:cs typeface="+mn-cs"/>
        </a:defRPr>
      </a:lvl1pPr>
      <a:lvl2pPr marL="660408" indent="-254003" algn="l" rtl="0" eaLnBrk="0" fontAlgn="base" hangingPunct="0">
        <a:spcBef>
          <a:spcPct val="20000"/>
        </a:spcBef>
        <a:spcAft>
          <a:spcPct val="0"/>
        </a:spcAft>
        <a:buChar char="–"/>
        <a:defRPr sz="2489">
          <a:solidFill>
            <a:schemeClr val="tx1"/>
          </a:solidFill>
          <a:latin typeface="+mn-lt"/>
          <a:cs typeface="+mn-cs"/>
        </a:defRPr>
      </a:lvl2pPr>
      <a:lvl3pPr marL="1016013" indent="-203203" algn="l" rtl="0" eaLnBrk="0" fontAlgn="base" hangingPunct="0">
        <a:spcBef>
          <a:spcPct val="20000"/>
        </a:spcBef>
        <a:spcAft>
          <a:spcPct val="0"/>
        </a:spcAft>
        <a:buChar char="•"/>
        <a:defRPr sz="2133">
          <a:solidFill>
            <a:schemeClr val="tx1"/>
          </a:solidFill>
          <a:latin typeface="+mn-lt"/>
          <a:cs typeface="+mn-cs"/>
        </a:defRPr>
      </a:lvl3pPr>
      <a:lvl4pPr marL="1422418" indent="-203203" algn="l" rtl="0" eaLnBrk="0" fontAlgn="base" hangingPunct="0">
        <a:spcBef>
          <a:spcPct val="20000"/>
        </a:spcBef>
        <a:spcAft>
          <a:spcPct val="0"/>
        </a:spcAft>
        <a:buChar char="–"/>
        <a:defRPr sz="1778">
          <a:solidFill>
            <a:schemeClr val="tx1"/>
          </a:solidFill>
          <a:latin typeface="+mn-lt"/>
          <a:cs typeface="+mn-cs"/>
        </a:defRPr>
      </a:lvl4pPr>
      <a:lvl5pPr marL="1828823" indent="-203203" algn="l" rtl="0" eaLnBrk="0" fontAlgn="base" hangingPunct="0">
        <a:spcBef>
          <a:spcPct val="20000"/>
        </a:spcBef>
        <a:spcAft>
          <a:spcPct val="0"/>
        </a:spcAft>
        <a:buChar char="»"/>
        <a:defRPr sz="1778">
          <a:solidFill>
            <a:schemeClr val="tx1"/>
          </a:solidFill>
          <a:latin typeface="+mn-lt"/>
          <a:cs typeface="+mn-cs"/>
        </a:defRPr>
      </a:lvl5pPr>
      <a:lvl6pPr marL="2235228" indent="-203203" algn="l" rtl="0" eaLnBrk="1" fontAlgn="base" hangingPunct="1">
        <a:spcBef>
          <a:spcPct val="20000"/>
        </a:spcBef>
        <a:spcAft>
          <a:spcPct val="0"/>
        </a:spcAft>
        <a:buChar char="»"/>
        <a:defRPr sz="1778">
          <a:solidFill>
            <a:schemeClr val="tx1"/>
          </a:solidFill>
          <a:latin typeface="+mn-lt"/>
          <a:cs typeface="+mn-cs"/>
        </a:defRPr>
      </a:lvl6pPr>
      <a:lvl7pPr marL="2641633" indent="-203203" algn="l" rtl="0" eaLnBrk="1" fontAlgn="base" hangingPunct="1">
        <a:spcBef>
          <a:spcPct val="20000"/>
        </a:spcBef>
        <a:spcAft>
          <a:spcPct val="0"/>
        </a:spcAft>
        <a:buChar char="»"/>
        <a:defRPr sz="1778">
          <a:solidFill>
            <a:schemeClr val="tx1"/>
          </a:solidFill>
          <a:latin typeface="+mn-lt"/>
          <a:cs typeface="+mn-cs"/>
        </a:defRPr>
      </a:lvl7pPr>
      <a:lvl8pPr marL="3048038" indent="-203203" algn="l" rtl="0" eaLnBrk="1" fontAlgn="base" hangingPunct="1">
        <a:spcBef>
          <a:spcPct val="20000"/>
        </a:spcBef>
        <a:spcAft>
          <a:spcPct val="0"/>
        </a:spcAft>
        <a:buChar char="»"/>
        <a:defRPr sz="1778">
          <a:solidFill>
            <a:schemeClr val="tx1"/>
          </a:solidFill>
          <a:latin typeface="+mn-lt"/>
          <a:cs typeface="+mn-cs"/>
        </a:defRPr>
      </a:lvl8pPr>
      <a:lvl9pPr marL="3454443" indent="-203203" algn="l" rtl="0" eaLnBrk="1" fontAlgn="base" hangingPunct="1">
        <a:spcBef>
          <a:spcPct val="20000"/>
        </a:spcBef>
        <a:spcAft>
          <a:spcPct val="0"/>
        </a:spcAft>
        <a:buChar char="»"/>
        <a:defRPr sz="1778">
          <a:solidFill>
            <a:schemeClr val="tx1"/>
          </a:solidFill>
          <a:latin typeface="+mn-lt"/>
          <a:cs typeface="+mn-cs"/>
        </a:defRPr>
      </a:lvl9pPr>
    </p:bodyStyle>
    <p:otherStyle>
      <a:defPPr>
        <a:defRPr lang="th-TH"/>
      </a:defPPr>
      <a:lvl1pPr marL="0" algn="l" defTabSz="812810" rtl="0" eaLnBrk="1" latinLnBrk="0" hangingPunct="1">
        <a:defRPr sz="2489" kern="1200">
          <a:solidFill>
            <a:schemeClr val="tx1"/>
          </a:solidFill>
          <a:latin typeface="+mn-lt"/>
          <a:ea typeface="+mn-ea"/>
          <a:cs typeface="+mn-cs"/>
        </a:defRPr>
      </a:lvl1pPr>
      <a:lvl2pPr marL="406405" algn="l" defTabSz="812810" rtl="0" eaLnBrk="1" latinLnBrk="0" hangingPunct="1">
        <a:defRPr sz="2489" kern="1200">
          <a:solidFill>
            <a:schemeClr val="tx1"/>
          </a:solidFill>
          <a:latin typeface="+mn-lt"/>
          <a:ea typeface="+mn-ea"/>
          <a:cs typeface="+mn-cs"/>
        </a:defRPr>
      </a:lvl2pPr>
      <a:lvl3pPr marL="812810" algn="l" defTabSz="812810" rtl="0" eaLnBrk="1" latinLnBrk="0" hangingPunct="1">
        <a:defRPr sz="2489" kern="1200">
          <a:solidFill>
            <a:schemeClr val="tx1"/>
          </a:solidFill>
          <a:latin typeface="+mn-lt"/>
          <a:ea typeface="+mn-ea"/>
          <a:cs typeface="+mn-cs"/>
        </a:defRPr>
      </a:lvl3pPr>
      <a:lvl4pPr marL="1219215" algn="l" defTabSz="812810" rtl="0" eaLnBrk="1" latinLnBrk="0" hangingPunct="1">
        <a:defRPr sz="2489" kern="1200">
          <a:solidFill>
            <a:schemeClr val="tx1"/>
          </a:solidFill>
          <a:latin typeface="+mn-lt"/>
          <a:ea typeface="+mn-ea"/>
          <a:cs typeface="+mn-cs"/>
        </a:defRPr>
      </a:lvl4pPr>
      <a:lvl5pPr marL="1625620" algn="l" defTabSz="812810" rtl="0" eaLnBrk="1" latinLnBrk="0" hangingPunct="1">
        <a:defRPr sz="2489" kern="1200">
          <a:solidFill>
            <a:schemeClr val="tx1"/>
          </a:solidFill>
          <a:latin typeface="+mn-lt"/>
          <a:ea typeface="+mn-ea"/>
          <a:cs typeface="+mn-cs"/>
        </a:defRPr>
      </a:lvl5pPr>
      <a:lvl6pPr marL="2032025" algn="l" defTabSz="812810" rtl="0" eaLnBrk="1" latinLnBrk="0" hangingPunct="1">
        <a:defRPr sz="2489" kern="1200">
          <a:solidFill>
            <a:schemeClr val="tx1"/>
          </a:solidFill>
          <a:latin typeface="+mn-lt"/>
          <a:ea typeface="+mn-ea"/>
          <a:cs typeface="+mn-cs"/>
        </a:defRPr>
      </a:lvl6pPr>
      <a:lvl7pPr marL="2438430" algn="l" defTabSz="812810" rtl="0" eaLnBrk="1" latinLnBrk="0" hangingPunct="1">
        <a:defRPr sz="2489" kern="1200">
          <a:solidFill>
            <a:schemeClr val="tx1"/>
          </a:solidFill>
          <a:latin typeface="+mn-lt"/>
          <a:ea typeface="+mn-ea"/>
          <a:cs typeface="+mn-cs"/>
        </a:defRPr>
      </a:lvl7pPr>
      <a:lvl8pPr marL="2844836" algn="l" defTabSz="812810" rtl="0" eaLnBrk="1" latinLnBrk="0" hangingPunct="1">
        <a:defRPr sz="2489" kern="1200">
          <a:solidFill>
            <a:schemeClr val="tx1"/>
          </a:solidFill>
          <a:latin typeface="+mn-lt"/>
          <a:ea typeface="+mn-ea"/>
          <a:cs typeface="+mn-cs"/>
        </a:defRPr>
      </a:lvl8pPr>
      <a:lvl9pPr marL="3251241" algn="l" defTabSz="812810" rtl="0" eaLnBrk="1" latinLnBrk="0" hangingPunct="1">
        <a:defRPr sz="248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2.xml"/><Relationship Id="rId4" Type="http://schemas.openxmlformats.org/officeDocument/2006/relationships/image" Target="../media/image14.gif"/></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2.xml"/><Relationship Id="rId5" Type="http://schemas.openxmlformats.org/officeDocument/2006/relationships/chart" Target="../charts/chart6.xml"/><Relationship Id="rId4" Type="http://schemas.openxmlformats.org/officeDocument/2006/relationships/chart" Target="../charts/chart5.xml"/></Relationships>
</file>

<file path=ppt/slides/_rels/slide1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8" Type="http://schemas.openxmlformats.org/officeDocument/2006/relationships/chart" Target="../charts/chart16.xml"/><Relationship Id="rId3" Type="http://schemas.openxmlformats.org/officeDocument/2006/relationships/chart" Target="../charts/chart11.xml"/><Relationship Id="rId7" Type="http://schemas.openxmlformats.org/officeDocument/2006/relationships/chart" Target="../charts/chart15.xml"/><Relationship Id="rId2" Type="http://schemas.openxmlformats.org/officeDocument/2006/relationships/chart" Target="../charts/chart10.xml"/><Relationship Id="rId1" Type="http://schemas.openxmlformats.org/officeDocument/2006/relationships/slideLayout" Target="../slideLayouts/slideLayout23.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 Id="rId9" Type="http://schemas.openxmlformats.org/officeDocument/2006/relationships/chart" Target="../charts/chart1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3.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0.png"/><Relationship Id="rId2" Type="http://schemas.openxmlformats.org/officeDocument/2006/relationships/image" Target="../media/image26.png"/><Relationship Id="rId1" Type="http://schemas.openxmlformats.org/officeDocument/2006/relationships/slideLayout" Target="../slideLayouts/slideLayout2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22.xml"/><Relationship Id="rId4" Type="http://schemas.openxmlformats.org/officeDocument/2006/relationships/chart" Target="../charts/char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700811"/>
            <a:ext cx="9144000" cy="3108543"/>
          </a:xfrm>
          <a:prstGeom prst="rect">
            <a:avLst/>
          </a:prstGeom>
          <a:noFill/>
        </p:spPr>
        <p:txBody>
          <a:bodyPr wrap="square" rtlCol="0">
            <a:spAutoFit/>
          </a:bodyPr>
          <a:lstStyle/>
          <a:p>
            <a:pPr algn="ctr"/>
            <a:r>
              <a:rPr lang="en-US"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ERM </a:t>
            </a: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WBG – </a:t>
            </a:r>
            <a:r>
              <a:rPr lang="en-US" b="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a:t>
            </a: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BANK </a:t>
            </a:r>
            <a:r>
              <a:rPr lang="en-US"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China</a:t>
            </a:r>
          </a:p>
          <a:p>
            <a:pPr algn="ct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endPar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Retail Lending Special Project</a:t>
            </a:r>
          </a:p>
          <a:p>
            <a:pPr algn="ctr"/>
            <a:endPar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endPar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r>
              <a:rPr lang="en-US"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ERM CN Retail RISK </a:t>
            </a: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Capability</a:t>
            </a:r>
            <a:endParaRPr lang="en-US"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6" name="Line 5"/>
          <p:cNvSpPr>
            <a:spLocks noChangeShapeType="1"/>
          </p:cNvSpPr>
          <p:nvPr/>
        </p:nvSpPr>
        <p:spPr bwMode="auto">
          <a:xfrm>
            <a:off x="1761067" y="3877733"/>
            <a:ext cx="54864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th-TH" sz="2489"/>
          </a:p>
        </p:txBody>
      </p:sp>
    </p:spTree>
    <p:extLst>
      <p:ext uri="{BB962C8B-B14F-4D97-AF65-F5344CB8AC3E}">
        <p14:creationId xmlns:p14="http://schemas.microsoft.com/office/powerpoint/2010/main" val="8288554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700811"/>
            <a:ext cx="9144000" cy="3539430"/>
          </a:xfrm>
          <a:prstGeom prst="rect">
            <a:avLst/>
          </a:prstGeom>
          <a:noFill/>
        </p:spPr>
        <p:txBody>
          <a:bodyPr wrap="square" rtlCol="0">
            <a:spAutoFit/>
          </a:bodyPr>
          <a:lstStyle/>
          <a:p>
            <a:pPr algn="ctr"/>
            <a:r>
              <a:rPr lang="en-US"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ERM – </a:t>
            </a: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WBG – </a:t>
            </a:r>
            <a:r>
              <a:rPr lang="en-US" b="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a:t>
            </a: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BANK </a:t>
            </a:r>
            <a:r>
              <a:rPr lang="en-US"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China</a:t>
            </a:r>
          </a:p>
          <a:p>
            <a:pPr algn="ct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endPar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Retail Lending Special Project</a:t>
            </a:r>
          </a:p>
          <a:p>
            <a:pPr algn="ctr"/>
            <a:endPar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endPar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r>
              <a:rPr lang="en-US"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Agenda 1: </a:t>
            </a:r>
            <a:r>
              <a:rPr lang="en-US" dirty="0" smtClean="0">
                <a:latin typeface="Arial" panose="020B0604020202020204" pitchFamily="34" charset="0"/>
                <a:cs typeface="Arial" panose="020B0604020202020204" pitchFamily="34" charset="0"/>
              </a:rPr>
              <a:t>Quantitative Framework for Retail Lending Project Evaluation</a:t>
            </a:r>
            <a:endParaRPr lang="en-US" dirty="0">
              <a:latin typeface="Arial" panose="020B0604020202020204" pitchFamily="34" charset="0"/>
              <a:cs typeface="Arial" panose="020B0604020202020204" pitchFamily="34" charset="0"/>
            </a:endParaRPr>
          </a:p>
        </p:txBody>
      </p:sp>
      <p:sp>
        <p:nvSpPr>
          <p:cNvPr id="6" name="Line 5"/>
          <p:cNvSpPr>
            <a:spLocks noChangeShapeType="1"/>
          </p:cNvSpPr>
          <p:nvPr/>
        </p:nvSpPr>
        <p:spPr bwMode="auto">
          <a:xfrm>
            <a:off x="1761067" y="3877733"/>
            <a:ext cx="54864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th-TH" sz="2489"/>
          </a:p>
        </p:txBody>
      </p:sp>
    </p:spTree>
    <p:extLst>
      <p:ext uri="{BB962C8B-B14F-4D97-AF65-F5344CB8AC3E}">
        <p14:creationId xmlns:p14="http://schemas.microsoft.com/office/powerpoint/2010/main" val="34234160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Content Placeholder 1"/>
          <p:cNvSpPr txBox="1">
            <a:spLocks/>
          </p:cNvSpPr>
          <p:nvPr/>
        </p:nvSpPr>
        <p:spPr>
          <a:xfrm>
            <a:off x="0" y="1461129"/>
            <a:ext cx="3995936" cy="981739"/>
          </a:xfrm>
          <a:prstGeom prst="rect">
            <a:avLst/>
          </a:prstGeom>
          <a:solidFill>
            <a:srgbClr val="014B2A"/>
          </a:solidFill>
        </p:spPr>
        <p:txBody>
          <a:bodyPr lIns="91440" rIns="0" anchor="t"/>
          <a:lstStyle>
            <a:lvl1pPr marL="289360" indent="-289360" algn="l" rtl="0" eaLnBrk="0" fontAlgn="base" hangingPunct="0">
              <a:spcBef>
                <a:spcPct val="20000"/>
              </a:spcBef>
              <a:spcAft>
                <a:spcPct val="0"/>
              </a:spcAft>
              <a:buChar char="•"/>
              <a:defRPr sz="1800">
                <a:solidFill>
                  <a:schemeClr val="tx1"/>
                </a:solidFill>
                <a:latin typeface="+mn-lt"/>
                <a:ea typeface="+mn-ea"/>
                <a:cs typeface="+mn-cs"/>
              </a:defRPr>
            </a:lvl1pPr>
            <a:lvl2pPr marL="578644" indent="-192881" algn="l" rtl="0" eaLnBrk="0" fontAlgn="base" hangingPunct="0">
              <a:spcBef>
                <a:spcPct val="20000"/>
              </a:spcBef>
              <a:spcAft>
                <a:spcPct val="0"/>
              </a:spcAft>
              <a:buFont typeface="微软雅黑" pitchFamily="34" charset="-122"/>
              <a:buChar char="‐"/>
              <a:defRPr sz="1800">
                <a:solidFill>
                  <a:schemeClr val="tx1"/>
                </a:solidFill>
                <a:latin typeface="+mn-lt"/>
                <a:cs typeface="+mn-cs"/>
              </a:defRPr>
            </a:lvl2pPr>
            <a:lvl3pPr marL="964533" indent="-192907" algn="l" rtl="0" eaLnBrk="0" fontAlgn="base" hangingPunct="0">
              <a:spcBef>
                <a:spcPct val="20000"/>
              </a:spcBef>
              <a:spcAft>
                <a:spcPct val="0"/>
              </a:spcAft>
              <a:buChar char="•"/>
              <a:defRPr sz="1800">
                <a:solidFill>
                  <a:schemeClr val="tx1"/>
                </a:solidFill>
                <a:latin typeface="+mn-lt"/>
                <a:cs typeface="+mn-cs"/>
              </a:defRPr>
            </a:lvl3pPr>
            <a:lvl4pPr marL="1350346" indent="-192907" algn="l" rtl="0" eaLnBrk="0" fontAlgn="base" hangingPunct="0">
              <a:spcBef>
                <a:spcPct val="20000"/>
              </a:spcBef>
              <a:spcAft>
                <a:spcPct val="0"/>
              </a:spcAft>
              <a:buChar char="–"/>
              <a:defRPr sz="1800">
                <a:solidFill>
                  <a:schemeClr val="tx1"/>
                </a:solidFill>
                <a:latin typeface="+mn-lt"/>
                <a:cs typeface="+mn-cs"/>
              </a:defRPr>
            </a:lvl4pPr>
            <a:lvl5pPr marL="1736158" indent="-192907" algn="l" rtl="0" eaLnBrk="0" fontAlgn="base" hangingPunct="0">
              <a:spcBef>
                <a:spcPct val="20000"/>
              </a:spcBef>
              <a:spcAft>
                <a:spcPct val="0"/>
              </a:spcAft>
              <a:buChar char="»"/>
              <a:defRPr sz="1800">
                <a:solidFill>
                  <a:schemeClr val="tx1"/>
                </a:solidFill>
                <a:latin typeface="+mn-lt"/>
                <a:cs typeface="+mn-cs"/>
              </a:defRPr>
            </a:lvl5pPr>
            <a:lvl6pPr marL="2121972" indent="-192907" algn="l" rtl="0" eaLnBrk="1" fontAlgn="base" hangingPunct="1">
              <a:spcBef>
                <a:spcPct val="20000"/>
              </a:spcBef>
              <a:spcAft>
                <a:spcPct val="0"/>
              </a:spcAft>
              <a:buChar char="»"/>
              <a:defRPr sz="1688">
                <a:solidFill>
                  <a:schemeClr val="tx1"/>
                </a:solidFill>
                <a:latin typeface="+mn-lt"/>
                <a:cs typeface="+mn-cs"/>
              </a:defRPr>
            </a:lvl6pPr>
            <a:lvl7pPr marL="2507785" indent="-192907" algn="l" rtl="0" eaLnBrk="1" fontAlgn="base" hangingPunct="1">
              <a:spcBef>
                <a:spcPct val="20000"/>
              </a:spcBef>
              <a:spcAft>
                <a:spcPct val="0"/>
              </a:spcAft>
              <a:buChar char="»"/>
              <a:defRPr sz="1688">
                <a:solidFill>
                  <a:schemeClr val="tx1"/>
                </a:solidFill>
                <a:latin typeface="+mn-lt"/>
                <a:cs typeface="+mn-cs"/>
              </a:defRPr>
            </a:lvl7pPr>
            <a:lvl8pPr marL="2893598" indent="-192907" algn="l" rtl="0" eaLnBrk="1" fontAlgn="base" hangingPunct="1">
              <a:spcBef>
                <a:spcPct val="20000"/>
              </a:spcBef>
              <a:spcAft>
                <a:spcPct val="0"/>
              </a:spcAft>
              <a:buChar char="»"/>
              <a:defRPr sz="1688">
                <a:solidFill>
                  <a:schemeClr val="tx1"/>
                </a:solidFill>
                <a:latin typeface="+mn-lt"/>
                <a:cs typeface="+mn-cs"/>
              </a:defRPr>
            </a:lvl8pPr>
            <a:lvl9pPr marL="3279411" indent="-192907" algn="l" rtl="0" eaLnBrk="1" fontAlgn="base" hangingPunct="1">
              <a:spcBef>
                <a:spcPct val="20000"/>
              </a:spcBef>
              <a:spcAft>
                <a:spcPct val="0"/>
              </a:spcAft>
              <a:buChar char="»"/>
              <a:defRPr sz="1688">
                <a:solidFill>
                  <a:schemeClr val="tx1"/>
                </a:solidFill>
                <a:latin typeface="+mn-lt"/>
                <a:cs typeface="+mn-cs"/>
              </a:defRPr>
            </a:lvl9pPr>
          </a:lstStyle>
          <a:p>
            <a:pPr marL="0" marR="0" lvl="0" indent="0" algn="l" defTabSz="812810" rtl="0" eaLnBrk="0" fontAlgn="base" latinLnBrk="0" hangingPunct="0">
              <a:lnSpc>
                <a:spcPct val="100000"/>
              </a:lnSpc>
              <a:spcBef>
                <a:spcPct val="20000"/>
              </a:spcBef>
              <a:spcAft>
                <a:spcPct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Arial"/>
                <a:ea typeface="微软雅黑" panose="020B0503020204020204" pitchFamily="34" charset="-122"/>
                <a:cs typeface="+mn-cs"/>
              </a:rPr>
              <a:t>Quantitative Framework for </a:t>
            </a:r>
            <a:r>
              <a:rPr kumimoji="0" lang="en-US" altLang="zh-CN" sz="1400" b="1" i="0" u="none" strike="noStrike" kern="0" cap="none" spc="0" normalizeH="0" baseline="0" noProof="0" dirty="0" smtClean="0">
                <a:ln>
                  <a:noFill/>
                </a:ln>
                <a:solidFill>
                  <a:prstClr val="white"/>
                </a:solidFill>
                <a:effectLst/>
                <a:uLnTx/>
                <a:uFillTx/>
                <a:latin typeface="Arial"/>
                <a:ea typeface="微软雅黑" panose="020B0503020204020204" pitchFamily="34" charset="-122"/>
                <a:cs typeface="+mn-cs"/>
              </a:rPr>
              <a:t>Retail </a:t>
            </a:r>
            <a:r>
              <a:rPr kumimoji="0" lang="en-US" altLang="zh-CN" sz="1400" b="1" i="0" u="none" strike="noStrike" kern="0" cap="none" spc="0" normalizeH="0" baseline="0" noProof="0" dirty="0">
                <a:ln>
                  <a:noFill/>
                </a:ln>
                <a:solidFill>
                  <a:prstClr val="white"/>
                </a:solidFill>
                <a:effectLst/>
                <a:uLnTx/>
                <a:uFillTx/>
                <a:latin typeface="Arial"/>
                <a:ea typeface="微软雅黑" panose="020B0503020204020204" pitchFamily="34" charset="-122"/>
                <a:cs typeface="+mn-cs"/>
              </a:rPr>
              <a:t>Lending </a:t>
            </a:r>
            <a:r>
              <a:rPr kumimoji="0" lang="en-US" altLang="zh-CN" sz="1400" b="1" i="0" u="none" strike="noStrike" kern="0" cap="none" spc="0" normalizeH="0" baseline="0" noProof="0" dirty="0" smtClean="0">
                <a:ln>
                  <a:noFill/>
                </a:ln>
                <a:solidFill>
                  <a:prstClr val="white"/>
                </a:solidFill>
                <a:effectLst/>
                <a:uLnTx/>
                <a:uFillTx/>
                <a:latin typeface="Arial"/>
                <a:ea typeface="微软雅黑" panose="020B0503020204020204" pitchFamily="34" charset="-122"/>
                <a:cs typeface="+mn-cs"/>
              </a:rPr>
              <a:t>Project Evaluation</a:t>
            </a:r>
          </a:p>
        </p:txBody>
      </p:sp>
      <p:sp>
        <p:nvSpPr>
          <p:cNvPr id="60" name="Title 1">
            <a:extLst>
              <a:ext uri="{FF2B5EF4-FFF2-40B4-BE49-F238E27FC236}">
                <a16:creationId xmlns:a16="http://schemas.microsoft.com/office/drawing/2014/main" id="{EF4471C8-23FE-4CB6-9695-9635D0A60363}"/>
              </a:ext>
            </a:extLst>
          </p:cNvPr>
          <p:cNvSpPr txBox="1">
            <a:spLocks/>
          </p:cNvSpPr>
          <p:nvPr/>
        </p:nvSpPr>
        <p:spPr>
          <a:xfrm>
            <a:off x="606004" y="841444"/>
            <a:ext cx="6561729"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defTabSz="812810"/>
            <a:r>
              <a:rPr lang="en-US" sz="2400" b="1" kern="0" dirty="0">
                <a:solidFill>
                  <a:prstClr val="black"/>
                </a:solidFill>
                <a:latin typeface="Arial"/>
              </a:rPr>
              <a:t>Executive Summary</a:t>
            </a:r>
          </a:p>
        </p:txBody>
      </p:sp>
      <p:sp>
        <p:nvSpPr>
          <p:cNvPr id="61" name="Content Placeholder 1"/>
          <p:cNvSpPr txBox="1">
            <a:spLocks/>
          </p:cNvSpPr>
          <p:nvPr/>
        </p:nvSpPr>
        <p:spPr>
          <a:xfrm>
            <a:off x="3995936" y="1461128"/>
            <a:ext cx="5148064" cy="981740"/>
          </a:xfrm>
          <a:prstGeom prst="rect">
            <a:avLst/>
          </a:prstGeom>
          <a:solidFill>
            <a:sysClr val="window" lastClr="FFFFFF"/>
          </a:solidFill>
        </p:spPr>
        <p:txBody>
          <a:bodyPr anchor="ctr"/>
          <a:lstStyle>
            <a:lvl1pPr marL="289360" indent="-289360" algn="l" rtl="0" eaLnBrk="0" fontAlgn="base" hangingPunct="0">
              <a:spcBef>
                <a:spcPct val="20000"/>
              </a:spcBef>
              <a:spcAft>
                <a:spcPct val="0"/>
              </a:spcAft>
              <a:buChar char="•"/>
              <a:defRPr sz="1800">
                <a:solidFill>
                  <a:schemeClr val="tx1"/>
                </a:solidFill>
                <a:latin typeface="+mn-lt"/>
                <a:ea typeface="+mn-ea"/>
                <a:cs typeface="+mn-cs"/>
              </a:defRPr>
            </a:lvl1pPr>
            <a:lvl2pPr marL="578644" indent="-192881" algn="l" rtl="0" eaLnBrk="0" fontAlgn="base" hangingPunct="0">
              <a:spcBef>
                <a:spcPct val="20000"/>
              </a:spcBef>
              <a:spcAft>
                <a:spcPct val="0"/>
              </a:spcAft>
              <a:buFont typeface="微软雅黑" pitchFamily="34" charset="-122"/>
              <a:buChar char="‐"/>
              <a:defRPr sz="1800">
                <a:solidFill>
                  <a:schemeClr val="tx1"/>
                </a:solidFill>
                <a:latin typeface="+mn-lt"/>
                <a:cs typeface="+mn-cs"/>
              </a:defRPr>
            </a:lvl2pPr>
            <a:lvl3pPr marL="964533" indent="-192907" algn="l" rtl="0" eaLnBrk="0" fontAlgn="base" hangingPunct="0">
              <a:spcBef>
                <a:spcPct val="20000"/>
              </a:spcBef>
              <a:spcAft>
                <a:spcPct val="0"/>
              </a:spcAft>
              <a:buChar char="•"/>
              <a:defRPr sz="1800">
                <a:solidFill>
                  <a:schemeClr val="tx1"/>
                </a:solidFill>
                <a:latin typeface="+mn-lt"/>
                <a:cs typeface="+mn-cs"/>
              </a:defRPr>
            </a:lvl3pPr>
            <a:lvl4pPr marL="1350346" indent="-192907" algn="l" rtl="0" eaLnBrk="0" fontAlgn="base" hangingPunct="0">
              <a:spcBef>
                <a:spcPct val="20000"/>
              </a:spcBef>
              <a:spcAft>
                <a:spcPct val="0"/>
              </a:spcAft>
              <a:buChar char="–"/>
              <a:defRPr sz="1800">
                <a:solidFill>
                  <a:schemeClr val="tx1"/>
                </a:solidFill>
                <a:latin typeface="+mn-lt"/>
                <a:cs typeface="+mn-cs"/>
              </a:defRPr>
            </a:lvl4pPr>
            <a:lvl5pPr marL="1736158" indent="-192907" algn="l" rtl="0" eaLnBrk="0" fontAlgn="base" hangingPunct="0">
              <a:spcBef>
                <a:spcPct val="20000"/>
              </a:spcBef>
              <a:spcAft>
                <a:spcPct val="0"/>
              </a:spcAft>
              <a:buChar char="»"/>
              <a:defRPr sz="1800">
                <a:solidFill>
                  <a:schemeClr val="tx1"/>
                </a:solidFill>
                <a:latin typeface="+mn-lt"/>
                <a:cs typeface="+mn-cs"/>
              </a:defRPr>
            </a:lvl5pPr>
            <a:lvl6pPr marL="2121972" indent="-192907" algn="l" rtl="0" eaLnBrk="1" fontAlgn="base" hangingPunct="1">
              <a:spcBef>
                <a:spcPct val="20000"/>
              </a:spcBef>
              <a:spcAft>
                <a:spcPct val="0"/>
              </a:spcAft>
              <a:buChar char="»"/>
              <a:defRPr sz="1688">
                <a:solidFill>
                  <a:schemeClr val="tx1"/>
                </a:solidFill>
                <a:latin typeface="+mn-lt"/>
                <a:cs typeface="+mn-cs"/>
              </a:defRPr>
            </a:lvl6pPr>
            <a:lvl7pPr marL="2507785" indent="-192907" algn="l" rtl="0" eaLnBrk="1" fontAlgn="base" hangingPunct="1">
              <a:spcBef>
                <a:spcPct val="20000"/>
              </a:spcBef>
              <a:spcAft>
                <a:spcPct val="0"/>
              </a:spcAft>
              <a:buChar char="»"/>
              <a:defRPr sz="1688">
                <a:solidFill>
                  <a:schemeClr val="tx1"/>
                </a:solidFill>
                <a:latin typeface="+mn-lt"/>
                <a:cs typeface="+mn-cs"/>
              </a:defRPr>
            </a:lvl7pPr>
            <a:lvl8pPr marL="2893598" indent="-192907" algn="l" rtl="0" eaLnBrk="1" fontAlgn="base" hangingPunct="1">
              <a:spcBef>
                <a:spcPct val="20000"/>
              </a:spcBef>
              <a:spcAft>
                <a:spcPct val="0"/>
              </a:spcAft>
              <a:buChar char="»"/>
              <a:defRPr sz="1688">
                <a:solidFill>
                  <a:schemeClr val="tx1"/>
                </a:solidFill>
                <a:latin typeface="+mn-lt"/>
                <a:cs typeface="+mn-cs"/>
              </a:defRPr>
            </a:lvl8pPr>
            <a:lvl9pPr marL="3279411" indent="-192907" algn="l" rtl="0" eaLnBrk="1" fontAlgn="base" hangingPunct="1">
              <a:spcBef>
                <a:spcPct val="20000"/>
              </a:spcBef>
              <a:spcAft>
                <a:spcPct val="0"/>
              </a:spcAft>
              <a:buChar char="»"/>
              <a:defRPr sz="1688">
                <a:solidFill>
                  <a:schemeClr val="tx1"/>
                </a:solidFill>
                <a:latin typeface="+mn-lt"/>
                <a:cs typeface="+mn-cs"/>
              </a:defRPr>
            </a:lvl9pPr>
          </a:lstStyle>
          <a:p>
            <a:pPr marL="0" marR="0" lvl="0" indent="0" algn="l" defTabSz="81281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smtClean="0">
                <a:ln>
                  <a:noFill/>
                </a:ln>
                <a:solidFill>
                  <a:prstClr val="black"/>
                </a:solidFill>
                <a:effectLst/>
                <a:uLnTx/>
                <a:uFillTx/>
                <a:latin typeface="Arial"/>
                <a:ea typeface="+mn-ea"/>
                <a:cs typeface="+mn-cs"/>
              </a:rPr>
              <a:t>Pre-Deal Retail </a:t>
            </a:r>
            <a:r>
              <a:rPr kumimoji="0" lang="en-US" sz="1400" b="1" i="0" u="none" strike="noStrike" kern="0" cap="none" spc="0" normalizeH="0" baseline="0" noProof="0" dirty="0">
                <a:ln>
                  <a:noFill/>
                </a:ln>
                <a:solidFill>
                  <a:prstClr val="black"/>
                </a:solidFill>
                <a:effectLst/>
                <a:uLnTx/>
                <a:uFillTx/>
                <a:latin typeface="Arial"/>
                <a:ea typeface="+mn-ea"/>
                <a:cs typeface="+mn-cs"/>
              </a:rPr>
              <a:t>P</a:t>
            </a:r>
            <a:r>
              <a:rPr kumimoji="0" lang="en-US" sz="1400" b="1" i="0" u="none" strike="noStrike" kern="0" cap="none" spc="0" normalizeH="0" baseline="0" noProof="0" dirty="0" smtClean="0">
                <a:ln>
                  <a:noFill/>
                </a:ln>
                <a:solidFill>
                  <a:prstClr val="black"/>
                </a:solidFill>
                <a:effectLst/>
                <a:uLnTx/>
                <a:uFillTx/>
                <a:latin typeface="Arial"/>
                <a:ea typeface="+mn-ea"/>
                <a:cs typeface="+mn-cs"/>
              </a:rPr>
              <a:t>roject </a:t>
            </a:r>
            <a:r>
              <a:rPr kumimoji="0" lang="en-US" sz="1400" b="1" i="0" u="none" strike="noStrike" kern="0" cap="none" spc="0" normalizeH="0" baseline="0" noProof="0" dirty="0">
                <a:ln>
                  <a:noFill/>
                </a:ln>
                <a:solidFill>
                  <a:prstClr val="black"/>
                </a:solidFill>
                <a:effectLst/>
                <a:uLnTx/>
                <a:uFillTx/>
                <a:latin typeface="Arial"/>
                <a:ea typeface="+mn-ea"/>
                <a:cs typeface="+mn-cs"/>
              </a:rPr>
              <a:t>F</a:t>
            </a:r>
            <a:r>
              <a:rPr kumimoji="0" lang="en-US" sz="1400" b="1" i="0" u="none" strike="noStrike" kern="0" cap="none" spc="0" normalizeH="0" baseline="0" noProof="0" dirty="0" smtClean="0">
                <a:ln>
                  <a:noFill/>
                </a:ln>
                <a:solidFill>
                  <a:prstClr val="black"/>
                </a:solidFill>
                <a:effectLst/>
                <a:uLnTx/>
                <a:uFillTx/>
                <a:latin typeface="Arial"/>
                <a:ea typeface="+mn-ea"/>
                <a:cs typeface="+mn-cs"/>
              </a:rPr>
              <a:t>easibility </a:t>
            </a:r>
            <a:r>
              <a:rPr kumimoji="0" lang="en-US" sz="1400" b="1" i="0" u="none" strike="noStrike" kern="0" cap="none" spc="0" normalizeH="0" baseline="0" noProof="0" dirty="0">
                <a:ln>
                  <a:noFill/>
                </a:ln>
                <a:solidFill>
                  <a:prstClr val="black"/>
                </a:solidFill>
                <a:effectLst/>
                <a:uLnTx/>
                <a:uFillTx/>
                <a:latin typeface="Arial"/>
                <a:ea typeface="+mn-ea"/>
                <a:cs typeface="+mn-cs"/>
              </a:rPr>
              <a:t>S</a:t>
            </a:r>
            <a:r>
              <a:rPr kumimoji="0" lang="en-US" sz="1400" b="1" i="0" u="none" strike="noStrike" kern="0" cap="none" spc="0" normalizeH="0" baseline="0" noProof="0" dirty="0" smtClean="0">
                <a:ln>
                  <a:noFill/>
                </a:ln>
                <a:solidFill>
                  <a:prstClr val="black"/>
                </a:solidFill>
                <a:effectLst/>
                <a:uLnTx/>
                <a:uFillTx/>
                <a:latin typeface="Arial"/>
                <a:ea typeface="+mn-ea"/>
                <a:cs typeface="+mn-cs"/>
              </a:rPr>
              <a:t>tudy</a:t>
            </a:r>
          </a:p>
          <a:p>
            <a:pPr marL="0" marR="0" lvl="0" indent="0" algn="l" defTabSz="812810" rtl="0" eaLnBrk="0" fontAlgn="base" latinLnBrk="0" hangingPunct="0">
              <a:lnSpc>
                <a:spcPct val="100000"/>
              </a:lnSpc>
              <a:spcBef>
                <a:spcPct val="20000"/>
              </a:spcBef>
              <a:spcAft>
                <a:spcPct val="0"/>
              </a:spcAft>
              <a:buClrTx/>
              <a:buSzTx/>
              <a:buNone/>
              <a:tabLst/>
              <a:defRPr/>
            </a:pPr>
            <a:r>
              <a:rPr kumimoji="0" lang="en-US" sz="1400" b="0" i="0" u="none" strike="noStrike" kern="0" cap="none" spc="0" normalizeH="0" baseline="0" noProof="0" dirty="0" smtClean="0">
                <a:ln>
                  <a:noFill/>
                </a:ln>
                <a:solidFill>
                  <a:prstClr val="black"/>
                </a:solidFill>
                <a:effectLst/>
                <a:uLnTx/>
                <a:uFillTx/>
                <a:latin typeface="Arial"/>
                <a:ea typeface="+mn-ea"/>
                <a:cs typeface="+mn-cs"/>
              </a:rPr>
              <a:t>Expected risk-adjusted profitability &amp; Expected </a:t>
            </a:r>
            <a:r>
              <a:rPr kumimoji="0" lang="en-US" sz="1400" b="0" i="0" u="none" strike="noStrike" kern="0" cap="none" spc="0" normalizeH="0" baseline="0" noProof="0" dirty="0">
                <a:ln>
                  <a:noFill/>
                </a:ln>
                <a:solidFill>
                  <a:prstClr val="black"/>
                </a:solidFill>
                <a:effectLst/>
                <a:uLnTx/>
                <a:uFillTx/>
                <a:latin typeface="Arial"/>
                <a:ea typeface="+mn-ea"/>
                <a:cs typeface="+mn-cs"/>
              </a:rPr>
              <a:t>Capital </a:t>
            </a:r>
            <a:r>
              <a:rPr kumimoji="0" lang="en-US" sz="1400" b="0" i="0" u="none" strike="noStrike" kern="0" cap="none" spc="0" normalizeH="0" baseline="0" noProof="0" dirty="0" smtClean="0">
                <a:ln>
                  <a:noFill/>
                </a:ln>
                <a:solidFill>
                  <a:prstClr val="black"/>
                </a:solidFill>
                <a:effectLst/>
                <a:uLnTx/>
                <a:uFillTx/>
                <a:latin typeface="Arial"/>
                <a:ea typeface="+mn-ea"/>
                <a:cs typeface="+mn-cs"/>
              </a:rPr>
              <a:t>Loss for biz model </a:t>
            </a:r>
            <a:r>
              <a:rPr kumimoji="0" lang="en-US" sz="1400" b="0" i="0" u="sng" strike="noStrike" kern="0" cap="none" spc="0" normalizeH="0" baseline="0" noProof="0" dirty="0" smtClean="0">
                <a:ln>
                  <a:noFill/>
                </a:ln>
                <a:solidFill>
                  <a:prstClr val="black"/>
                </a:solidFill>
                <a:effectLst/>
                <a:uLnTx/>
                <a:uFillTx/>
                <a:latin typeface="Arial"/>
                <a:ea typeface="+mn-ea"/>
                <a:cs typeface="+mn-cs"/>
              </a:rPr>
              <a:t>with Fallback</a:t>
            </a:r>
            <a:r>
              <a:rPr kumimoji="0" lang="en-US" sz="1400" b="0" i="0" u="none" strike="noStrike" kern="0" cap="none" spc="0" normalizeH="0" baseline="0" noProof="0" dirty="0" smtClean="0">
                <a:ln>
                  <a:noFill/>
                </a:ln>
                <a:solidFill>
                  <a:prstClr val="black"/>
                </a:solidFill>
                <a:effectLst/>
                <a:uLnTx/>
                <a:uFillTx/>
                <a:latin typeface="Arial"/>
                <a:ea typeface="+mn-ea"/>
                <a:cs typeface="+mn-cs"/>
              </a:rPr>
              <a:t> </a:t>
            </a:r>
            <a:r>
              <a:rPr kumimoji="0" lang="en-US" sz="1400" b="0" i="0" u="none" strike="noStrike" kern="0" cap="none" spc="0" normalizeH="0" baseline="0" noProof="0" dirty="0">
                <a:ln>
                  <a:noFill/>
                </a:ln>
                <a:solidFill>
                  <a:prstClr val="black"/>
                </a:solidFill>
                <a:effectLst/>
                <a:uLnTx/>
                <a:uFillTx/>
                <a:latin typeface="Arial"/>
                <a:ea typeface="+mn-ea"/>
                <a:cs typeface="+mn-cs"/>
              </a:rPr>
              <a:t>and </a:t>
            </a:r>
            <a:r>
              <a:rPr kumimoji="0" lang="en-US" sz="1400" b="0" i="0" u="sng" strike="noStrike" kern="0" cap="none" spc="0" normalizeH="0" baseline="0" noProof="0" dirty="0">
                <a:ln>
                  <a:noFill/>
                </a:ln>
                <a:solidFill>
                  <a:prstClr val="black"/>
                </a:solidFill>
                <a:effectLst/>
                <a:uLnTx/>
                <a:uFillTx/>
                <a:latin typeface="Arial"/>
                <a:ea typeface="+mn-ea"/>
                <a:cs typeface="+mn-cs"/>
              </a:rPr>
              <a:t>without </a:t>
            </a:r>
            <a:r>
              <a:rPr kumimoji="0" lang="en-US" sz="1400" b="0" i="0" u="sng" strike="noStrike" kern="0" cap="none" spc="0" normalizeH="0" baseline="0" noProof="0" dirty="0" smtClean="0">
                <a:ln>
                  <a:noFill/>
                </a:ln>
                <a:solidFill>
                  <a:prstClr val="black"/>
                </a:solidFill>
                <a:effectLst/>
                <a:uLnTx/>
                <a:uFillTx/>
                <a:latin typeface="Arial"/>
                <a:ea typeface="+mn-ea"/>
                <a:cs typeface="+mn-cs"/>
              </a:rPr>
              <a:t>Fallback</a:t>
            </a:r>
            <a:endParaRPr kumimoji="0" lang="en-US" sz="1400" b="0" i="0" u="none" strike="noStrike" kern="0" cap="none" spc="0" normalizeH="0" baseline="0" noProof="0" dirty="0">
              <a:ln>
                <a:noFill/>
              </a:ln>
              <a:solidFill>
                <a:prstClr val="black"/>
              </a:solidFill>
              <a:effectLst/>
              <a:uLnTx/>
              <a:uFillTx/>
              <a:latin typeface="Arial"/>
              <a:ea typeface="+mn-ea"/>
              <a:cs typeface="+mn-cs"/>
            </a:endParaRPr>
          </a:p>
        </p:txBody>
      </p:sp>
      <p:sp>
        <p:nvSpPr>
          <p:cNvPr id="63" name="Rectangle 62"/>
          <p:cNvSpPr/>
          <p:nvPr/>
        </p:nvSpPr>
        <p:spPr>
          <a:xfrm>
            <a:off x="1763688" y="3716786"/>
            <a:ext cx="1097280" cy="548640"/>
          </a:xfrm>
          <a:prstGeom prst="rect">
            <a:avLst/>
          </a:prstGeom>
          <a:solidFill>
            <a:srgbClr val="014B2A"/>
          </a:solidFill>
          <a:ln w="25400" cap="flat" cmpd="sng" algn="ctr">
            <a:solidFill>
              <a:srgbClr val="014B2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Arial"/>
                <a:ea typeface="+mn-ea"/>
                <a:cs typeface="+mn-cs"/>
              </a:rPr>
              <a:t>Asset Channels</a:t>
            </a:r>
          </a:p>
        </p:txBody>
      </p:sp>
      <p:pic>
        <p:nvPicPr>
          <p:cNvPr id="64" name="Picture 63"/>
          <p:cNvPicPr>
            <a:picLocks noChangeAspect="1"/>
          </p:cNvPicPr>
          <p:nvPr/>
        </p:nvPicPr>
        <p:blipFill>
          <a:blip r:embed="rId2"/>
          <a:stretch>
            <a:fillRect/>
          </a:stretch>
        </p:blipFill>
        <p:spPr>
          <a:xfrm>
            <a:off x="388778" y="3716786"/>
            <a:ext cx="645459" cy="548640"/>
          </a:xfrm>
          <a:prstGeom prst="rect">
            <a:avLst/>
          </a:prstGeom>
        </p:spPr>
      </p:pic>
      <p:cxnSp>
        <p:nvCxnSpPr>
          <p:cNvPr id="65" name="Straight Arrow Connector 64"/>
          <p:cNvCxnSpPr>
            <a:stCxn id="63" idx="1"/>
            <a:endCxn id="64" idx="3"/>
          </p:cNvCxnSpPr>
          <p:nvPr/>
        </p:nvCxnSpPr>
        <p:spPr>
          <a:xfrm flipH="1">
            <a:off x="1034237" y="3991106"/>
            <a:ext cx="729451" cy="0"/>
          </a:xfrm>
          <a:prstGeom prst="straightConnector1">
            <a:avLst/>
          </a:prstGeom>
          <a:noFill/>
          <a:ln w="9525" cap="flat" cmpd="sng" algn="ctr">
            <a:solidFill>
              <a:srgbClr val="014B2A">
                <a:shade val="95000"/>
                <a:satMod val="105000"/>
              </a:srgbClr>
            </a:solidFill>
            <a:prstDash val="solid"/>
            <a:tailEnd type="triangle"/>
          </a:ln>
          <a:effectLst/>
        </p:spPr>
      </p:cxnSp>
      <p:cxnSp>
        <p:nvCxnSpPr>
          <p:cNvPr id="66" name="Straight Arrow Connector 65"/>
          <p:cNvCxnSpPr>
            <a:stCxn id="1026" idx="3"/>
            <a:endCxn id="63" idx="3"/>
          </p:cNvCxnSpPr>
          <p:nvPr/>
        </p:nvCxnSpPr>
        <p:spPr>
          <a:xfrm flipH="1">
            <a:off x="2860968" y="3607844"/>
            <a:ext cx="769208" cy="383262"/>
          </a:xfrm>
          <a:prstGeom prst="straightConnector1">
            <a:avLst/>
          </a:prstGeom>
          <a:noFill/>
          <a:ln w="9525" cap="flat" cmpd="sng" algn="ctr">
            <a:solidFill>
              <a:srgbClr val="014B2A">
                <a:shade val="95000"/>
                <a:satMod val="105000"/>
              </a:srgbClr>
            </a:solidFill>
            <a:prstDash val="solid"/>
            <a:tailEnd type="triangle"/>
          </a:ln>
          <a:effectLst/>
        </p:spPr>
      </p:cxnSp>
      <p:sp>
        <p:nvSpPr>
          <p:cNvPr id="67" name="Content Placeholder 1"/>
          <p:cNvSpPr txBox="1">
            <a:spLocks/>
          </p:cNvSpPr>
          <p:nvPr/>
        </p:nvSpPr>
        <p:spPr>
          <a:xfrm>
            <a:off x="24313" y="2636912"/>
            <a:ext cx="2754043" cy="274320"/>
          </a:xfrm>
          <a:prstGeom prst="rect">
            <a:avLst/>
          </a:prstGeom>
        </p:spPr>
        <p:txBody>
          <a:bodyPr/>
          <a:lstStyle>
            <a:lvl1pPr marL="289360" indent="-289360" algn="l" rtl="0" eaLnBrk="0" fontAlgn="base" hangingPunct="0">
              <a:spcBef>
                <a:spcPct val="20000"/>
              </a:spcBef>
              <a:spcAft>
                <a:spcPct val="0"/>
              </a:spcAft>
              <a:buChar char="•"/>
              <a:defRPr sz="1800">
                <a:solidFill>
                  <a:schemeClr val="tx1"/>
                </a:solidFill>
                <a:latin typeface="+mn-lt"/>
                <a:ea typeface="+mn-ea"/>
                <a:cs typeface="+mn-cs"/>
              </a:defRPr>
            </a:lvl1pPr>
            <a:lvl2pPr marL="578644" indent="-192881" algn="l" rtl="0" eaLnBrk="0" fontAlgn="base" hangingPunct="0">
              <a:spcBef>
                <a:spcPct val="20000"/>
              </a:spcBef>
              <a:spcAft>
                <a:spcPct val="0"/>
              </a:spcAft>
              <a:buFont typeface="微软雅黑" pitchFamily="34" charset="-122"/>
              <a:buChar char="‐"/>
              <a:defRPr sz="1800">
                <a:solidFill>
                  <a:schemeClr val="tx1"/>
                </a:solidFill>
                <a:latin typeface="+mn-lt"/>
                <a:cs typeface="+mn-cs"/>
              </a:defRPr>
            </a:lvl2pPr>
            <a:lvl3pPr marL="964533" indent="-192907" algn="l" rtl="0" eaLnBrk="0" fontAlgn="base" hangingPunct="0">
              <a:spcBef>
                <a:spcPct val="20000"/>
              </a:spcBef>
              <a:spcAft>
                <a:spcPct val="0"/>
              </a:spcAft>
              <a:buChar char="•"/>
              <a:defRPr sz="1800">
                <a:solidFill>
                  <a:schemeClr val="tx1"/>
                </a:solidFill>
                <a:latin typeface="+mn-lt"/>
                <a:cs typeface="+mn-cs"/>
              </a:defRPr>
            </a:lvl3pPr>
            <a:lvl4pPr marL="1350346" indent="-192907" algn="l" rtl="0" eaLnBrk="0" fontAlgn="base" hangingPunct="0">
              <a:spcBef>
                <a:spcPct val="20000"/>
              </a:spcBef>
              <a:spcAft>
                <a:spcPct val="0"/>
              </a:spcAft>
              <a:buChar char="–"/>
              <a:defRPr sz="1800">
                <a:solidFill>
                  <a:schemeClr val="tx1"/>
                </a:solidFill>
                <a:latin typeface="+mn-lt"/>
                <a:cs typeface="+mn-cs"/>
              </a:defRPr>
            </a:lvl4pPr>
            <a:lvl5pPr marL="1736158" indent="-192907" algn="l" rtl="0" eaLnBrk="0" fontAlgn="base" hangingPunct="0">
              <a:spcBef>
                <a:spcPct val="20000"/>
              </a:spcBef>
              <a:spcAft>
                <a:spcPct val="0"/>
              </a:spcAft>
              <a:buChar char="»"/>
              <a:defRPr sz="1800">
                <a:solidFill>
                  <a:schemeClr val="tx1"/>
                </a:solidFill>
                <a:latin typeface="+mn-lt"/>
                <a:cs typeface="+mn-cs"/>
              </a:defRPr>
            </a:lvl5pPr>
            <a:lvl6pPr marL="2121972" indent="-192907" algn="l" rtl="0" eaLnBrk="1" fontAlgn="base" hangingPunct="1">
              <a:spcBef>
                <a:spcPct val="20000"/>
              </a:spcBef>
              <a:spcAft>
                <a:spcPct val="0"/>
              </a:spcAft>
              <a:buChar char="»"/>
              <a:defRPr sz="1688">
                <a:solidFill>
                  <a:schemeClr val="tx1"/>
                </a:solidFill>
                <a:latin typeface="+mn-lt"/>
                <a:cs typeface="+mn-cs"/>
              </a:defRPr>
            </a:lvl6pPr>
            <a:lvl7pPr marL="2507785" indent="-192907" algn="l" rtl="0" eaLnBrk="1" fontAlgn="base" hangingPunct="1">
              <a:spcBef>
                <a:spcPct val="20000"/>
              </a:spcBef>
              <a:spcAft>
                <a:spcPct val="0"/>
              </a:spcAft>
              <a:buChar char="»"/>
              <a:defRPr sz="1688">
                <a:solidFill>
                  <a:schemeClr val="tx1"/>
                </a:solidFill>
                <a:latin typeface="+mn-lt"/>
                <a:cs typeface="+mn-cs"/>
              </a:defRPr>
            </a:lvl7pPr>
            <a:lvl8pPr marL="2893598" indent="-192907" algn="l" rtl="0" eaLnBrk="1" fontAlgn="base" hangingPunct="1">
              <a:spcBef>
                <a:spcPct val="20000"/>
              </a:spcBef>
              <a:spcAft>
                <a:spcPct val="0"/>
              </a:spcAft>
              <a:buChar char="»"/>
              <a:defRPr sz="1688">
                <a:solidFill>
                  <a:schemeClr val="tx1"/>
                </a:solidFill>
                <a:latin typeface="+mn-lt"/>
                <a:cs typeface="+mn-cs"/>
              </a:defRPr>
            </a:lvl8pPr>
            <a:lvl9pPr marL="3279411" indent="-192907" algn="l" rtl="0" eaLnBrk="1" fontAlgn="base" hangingPunct="1">
              <a:spcBef>
                <a:spcPct val="20000"/>
              </a:spcBef>
              <a:spcAft>
                <a:spcPct val="0"/>
              </a:spcAft>
              <a:buChar char="»"/>
              <a:defRPr sz="1688">
                <a:solidFill>
                  <a:schemeClr val="tx1"/>
                </a:solidFill>
                <a:latin typeface="+mn-lt"/>
                <a:cs typeface="+mn-cs"/>
              </a:defRPr>
            </a:lvl9pPr>
          </a:lstStyle>
          <a:p>
            <a:pPr marL="0" indent="0" defTabSz="812810">
              <a:buFontTx/>
              <a:buNone/>
              <a:defRPr/>
            </a:pPr>
            <a:r>
              <a:rPr lang="en-US" sz="1422" b="1" kern="0" dirty="0" smtClean="0">
                <a:solidFill>
                  <a:prstClr val="black"/>
                </a:solidFill>
                <a:latin typeface="Arial"/>
              </a:rPr>
              <a:t>KBANK CN Business Model</a:t>
            </a:r>
            <a:endParaRPr lang="en-US" sz="1422" b="1" kern="0" dirty="0">
              <a:solidFill>
                <a:prstClr val="black"/>
              </a:solidFill>
              <a:latin typeface="Arial"/>
            </a:endParaRPr>
          </a:p>
        </p:txBody>
      </p:sp>
      <p:pic>
        <p:nvPicPr>
          <p:cNvPr id="1026" name="Picture 2" descr="Transparent Stickman Png - Transparent Stick Man Walking, Png Download -  kin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630176" y="3437723"/>
            <a:ext cx="365760" cy="34024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Transparent Stickman Png - Transparent Stick Man Walking, Png Download -  kin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630176" y="3826113"/>
            <a:ext cx="365760" cy="34024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Transparent Stickman Png - Transparent Stick Man Walking, Png Download -  kin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630176" y="4211233"/>
            <a:ext cx="365760" cy="340242"/>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Straight Arrow Connector 69"/>
          <p:cNvCxnSpPr>
            <a:stCxn id="68" idx="3"/>
            <a:endCxn id="63" idx="3"/>
          </p:cNvCxnSpPr>
          <p:nvPr/>
        </p:nvCxnSpPr>
        <p:spPr>
          <a:xfrm flipH="1" flipV="1">
            <a:off x="2860968" y="3991106"/>
            <a:ext cx="769208" cy="5128"/>
          </a:xfrm>
          <a:prstGeom prst="straightConnector1">
            <a:avLst/>
          </a:prstGeom>
          <a:noFill/>
          <a:ln w="9525" cap="flat" cmpd="sng" algn="ctr">
            <a:solidFill>
              <a:srgbClr val="014B2A">
                <a:shade val="95000"/>
                <a:satMod val="105000"/>
              </a:srgbClr>
            </a:solidFill>
            <a:prstDash val="solid"/>
            <a:tailEnd type="triangle"/>
          </a:ln>
          <a:effectLst/>
        </p:spPr>
      </p:cxnSp>
      <p:cxnSp>
        <p:nvCxnSpPr>
          <p:cNvPr id="71" name="Straight Arrow Connector 70"/>
          <p:cNvCxnSpPr>
            <a:stCxn id="69" idx="3"/>
            <a:endCxn id="63" idx="3"/>
          </p:cNvCxnSpPr>
          <p:nvPr/>
        </p:nvCxnSpPr>
        <p:spPr>
          <a:xfrm flipH="1" flipV="1">
            <a:off x="2860968" y="3991106"/>
            <a:ext cx="769208" cy="390248"/>
          </a:xfrm>
          <a:prstGeom prst="straightConnector1">
            <a:avLst/>
          </a:prstGeom>
          <a:noFill/>
          <a:ln w="9525" cap="flat" cmpd="sng" algn="ctr">
            <a:solidFill>
              <a:srgbClr val="014B2A">
                <a:shade val="95000"/>
                <a:satMod val="105000"/>
              </a:srgbClr>
            </a:solidFill>
            <a:prstDash val="solid"/>
            <a:tailEnd type="triangle"/>
          </a:ln>
          <a:effectLst/>
        </p:spPr>
      </p:cxnSp>
      <p:sp>
        <p:nvSpPr>
          <p:cNvPr id="72" name="Content Placeholder 1"/>
          <p:cNvSpPr txBox="1">
            <a:spLocks/>
          </p:cNvSpPr>
          <p:nvPr/>
        </p:nvSpPr>
        <p:spPr>
          <a:xfrm>
            <a:off x="899592" y="2986289"/>
            <a:ext cx="1963516" cy="719071"/>
          </a:xfrm>
          <a:prstGeom prst="rect">
            <a:avLst/>
          </a:prstGeom>
        </p:spPr>
        <p:txBody>
          <a:bodyPr/>
          <a:lstStyle>
            <a:lvl1pPr marL="289360" indent="-289360" algn="l" rtl="0" eaLnBrk="0" fontAlgn="base" hangingPunct="0">
              <a:spcBef>
                <a:spcPct val="20000"/>
              </a:spcBef>
              <a:spcAft>
                <a:spcPct val="0"/>
              </a:spcAft>
              <a:buChar char="•"/>
              <a:defRPr sz="1800">
                <a:solidFill>
                  <a:schemeClr val="tx1"/>
                </a:solidFill>
                <a:latin typeface="+mn-lt"/>
                <a:ea typeface="+mn-ea"/>
                <a:cs typeface="+mn-cs"/>
              </a:defRPr>
            </a:lvl1pPr>
            <a:lvl2pPr marL="578644" indent="-192881" algn="l" rtl="0" eaLnBrk="0" fontAlgn="base" hangingPunct="0">
              <a:spcBef>
                <a:spcPct val="20000"/>
              </a:spcBef>
              <a:spcAft>
                <a:spcPct val="0"/>
              </a:spcAft>
              <a:buFont typeface="微软雅黑" pitchFamily="34" charset="-122"/>
              <a:buChar char="‐"/>
              <a:defRPr sz="1800">
                <a:solidFill>
                  <a:schemeClr val="tx1"/>
                </a:solidFill>
                <a:latin typeface="+mn-lt"/>
                <a:cs typeface="+mn-cs"/>
              </a:defRPr>
            </a:lvl2pPr>
            <a:lvl3pPr marL="964533" indent="-192907" algn="l" rtl="0" eaLnBrk="0" fontAlgn="base" hangingPunct="0">
              <a:spcBef>
                <a:spcPct val="20000"/>
              </a:spcBef>
              <a:spcAft>
                <a:spcPct val="0"/>
              </a:spcAft>
              <a:buChar char="•"/>
              <a:defRPr sz="1800">
                <a:solidFill>
                  <a:schemeClr val="tx1"/>
                </a:solidFill>
                <a:latin typeface="+mn-lt"/>
                <a:cs typeface="+mn-cs"/>
              </a:defRPr>
            </a:lvl3pPr>
            <a:lvl4pPr marL="1350346" indent="-192907" algn="l" rtl="0" eaLnBrk="0" fontAlgn="base" hangingPunct="0">
              <a:spcBef>
                <a:spcPct val="20000"/>
              </a:spcBef>
              <a:spcAft>
                <a:spcPct val="0"/>
              </a:spcAft>
              <a:buChar char="–"/>
              <a:defRPr sz="1800">
                <a:solidFill>
                  <a:schemeClr val="tx1"/>
                </a:solidFill>
                <a:latin typeface="+mn-lt"/>
                <a:cs typeface="+mn-cs"/>
              </a:defRPr>
            </a:lvl4pPr>
            <a:lvl5pPr marL="1736158" indent="-192907" algn="l" rtl="0" eaLnBrk="0" fontAlgn="base" hangingPunct="0">
              <a:spcBef>
                <a:spcPct val="20000"/>
              </a:spcBef>
              <a:spcAft>
                <a:spcPct val="0"/>
              </a:spcAft>
              <a:buChar char="»"/>
              <a:defRPr sz="1800">
                <a:solidFill>
                  <a:schemeClr val="tx1"/>
                </a:solidFill>
                <a:latin typeface="+mn-lt"/>
                <a:cs typeface="+mn-cs"/>
              </a:defRPr>
            </a:lvl5pPr>
            <a:lvl6pPr marL="2121972" indent="-192907" algn="l" rtl="0" eaLnBrk="1" fontAlgn="base" hangingPunct="1">
              <a:spcBef>
                <a:spcPct val="20000"/>
              </a:spcBef>
              <a:spcAft>
                <a:spcPct val="0"/>
              </a:spcAft>
              <a:buChar char="»"/>
              <a:defRPr sz="1688">
                <a:solidFill>
                  <a:schemeClr val="tx1"/>
                </a:solidFill>
                <a:latin typeface="+mn-lt"/>
                <a:cs typeface="+mn-cs"/>
              </a:defRPr>
            </a:lvl6pPr>
            <a:lvl7pPr marL="2507785" indent="-192907" algn="l" rtl="0" eaLnBrk="1" fontAlgn="base" hangingPunct="1">
              <a:spcBef>
                <a:spcPct val="20000"/>
              </a:spcBef>
              <a:spcAft>
                <a:spcPct val="0"/>
              </a:spcAft>
              <a:buChar char="»"/>
              <a:defRPr sz="1688">
                <a:solidFill>
                  <a:schemeClr val="tx1"/>
                </a:solidFill>
                <a:latin typeface="+mn-lt"/>
                <a:cs typeface="+mn-cs"/>
              </a:defRPr>
            </a:lvl7pPr>
            <a:lvl8pPr marL="2893598" indent="-192907" algn="l" rtl="0" eaLnBrk="1" fontAlgn="base" hangingPunct="1">
              <a:spcBef>
                <a:spcPct val="20000"/>
              </a:spcBef>
              <a:spcAft>
                <a:spcPct val="0"/>
              </a:spcAft>
              <a:buChar char="»"/>
              <a:defRPr sz="1688">
                <a:solidFill>
                  <a:schemeClr val="tx1"/>
                </a:solidFill>
                <a:latin typeface="+mn-lt"/>
                <a:cs typeface="+mn-cs"/>
              </a:defRPr>
            </a:lvl8pPr>
            <a:lvl9pPr marL="3279411" indent="-192907" algn="l" rtl="0" eaLnBrk="1" fontAlgn="base" hangingPunct="1">
              <a:spcBef>
                <a:spcPct val="20000"/>
              </a:spcBef>
              <a:spcAft>
                <a:spcPct val="0"/>
              </a:spcAft>
              <a:buChar char="»"/>
              <a:defRPr sz="1688">
                <a:solidFill>
                  <a:schemeClr val="tx1"/>
                </a:solidFill>
                <a:latin typeface="+mn-lt"/>
                <a:cs typeface="+mn-cs"/>
              </a:defRPr>
            </a:lvl9pPr>
          </a:lstStyle>
          <a:p>
            <a:pPr marL="0" indent="0" defTabSz="812810">
              <a:buFontTx/>
              <a:buNone/>
              <a:defRPr/>
            </a:pPr>
            <a:r>
              <a:rPr lang="en-US" sz="1200" kern="0" dirty="0" smtClean="0">
                <a:solidFill>
                  <a:prstClr val="black"/>
                </a:solidFill>
                <a:latin typeface="Arial"/>
              </a:rPr>
              <a:t>Bank</a:t>
            </a:r>
          </a:p>
          <a:p>
            <a:pPr marL="0" indent="0" defTabSz="812810">
              <a:buFontTx/>
              <a:buNone/>
              <a:defRPr/>
            </a:pPr>
            <a:r>
              <a:rPr lang="en-US" sz="1200" kern="0" dirty="0" smtClean="0">
                <a:solidFill>
                  <a:prstClr val="black"/>
                </a:solidFill>
                <a:latin typeface="Arial"/>
              </a:rPr>
              <a:t>Online Shopping Platform</a:t>
            </a:r>
          </a:p>
          <a:p>
            <a:pPr marL="0" indent="0" defTabSz="812810">
              <a:buFontTx/>
              <a:buNone/>
              <a:defRPr/>
            </a:pPr>
            <a:r>
              <a:rPr lang="en-US" sz="1200" kern="0" dirty="0" smtClean="0">
                <a:solidFill>
                  <a:prstClr val="black"/>
                </a:solidFill>
                <a:latin typeface="Arial"/>
              </a:rPr>
              <a:t>Car Dealers</a:t>
            </a:r>
          </a:p>
        </p:txBody>
      </p:sp>
      <p:sp>
        <p:nvSpPr>
          <p:cNvPr id="73" name="Rectangle 72"/>
          <p:cNvSpPr/>
          <p:nvPr/>
        </p:nvSpPr>
        <p:spPr>
          <a:xfrm>
            <a:off x="996879" y="4680560"/>
            <a:ext cx="1097280" cy="548640"/>
          </a:xfrm>
          <a:prstGeom prst="rect">
            <a:avLst/>
          </a:prstGeom>
          <a:solidFill>
            <a:srgbClr val="014B2A"/>
          </a:solidFill>
          <a:ln w="25400" cap="flat" cmpd="sng" algn="ctr">
            <a:solidFill>
              <a:srgbClr val="014B2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smtClean="0">
                <a:solidFill>
                  <a:prstClr val="white"/>
                </a:solidFill>
                <a:latin typeface="Arial"/>
                <a:cs typeface="+mn-cs"/>
              </a:rPr>
              <a:t>Fallback</a:t>
            </a:r>
            <a:endParaRPr kumimoji="0" lang="en-US" sz="1600" b="0" i="0" u="none" strike="noStrike" kern="0" cap="none" spc="0" normalizeH="0" baseline="0" noProof="0" dirty="0" smtClean="0">
              <a:ln>
                <a:noFill/>
              </a:ln>
              <a:solidFill>
                <a:prstClr val="white"/>
              </a:solidFill>
              <a:effectLst/>
              <a:uLnTx/>
              <a:uFillTx/>
              <a:latin typeface="Arial"/>
              <a:ea typeface="+mn-ea"/>
              <a:cs typeface="+mn-cs"/>
            </a:endParaRPr>
          </a:p>
        </p:txBody>
      </p:sp>
      <p:sp>
        <p:nvSpPr>
          <p:cNvPr id="74" name="Content Placeholder 1"/>
          <p:cNvSpPr txBox="1">
            <a:spLocks/>
          </p:cNvSpPr>
          <p:nvPr/>
        </p:nvSpPr>
        <p:spPr>
          <a:xfrm>
            <a:off x="755576" y="5215551"/>
            <a:ext cx="1579886" cy="445697"/>
          </a:xfrm>
          <a:prstGeom prst="rect">
            <a:avLst/>
          </a:prstGeom>
        </p:spPr>
        <p:txBody>
          <a:bodyPr/>
          <a:lstStyle>
            <a:lvl1pPr marL="289360" indent="-289360" algn="l" rtl="0" eaLnBrk="0" fontAlgn="base" hangingPunct="0">
              <a:spcBef>
                <a:spcPct val="20000"/>
              </a:spcBef>
              <a:spcAft>
                <a:spcPct val="0"/>
              </a:spcAft>
              <a:buChar char="•"/>
              <a:defRPr sz="1800">
                <a:solidFill>
                  <a:schemeClr val="tx1"/>
                </a:solidFill>
                <a:latin typeface="+mn-lt"/>
                <a:ea typeface="+mn-ea"/>
                <a:cs typeface="+mn-cs"/>
              </a:defRPr>
            </a:lvl1pPr>
            <a:lvl2pPr marL="578644" indent="-192881" algn="l" rtl="0" eaLnBrk="0" fontAlgn="base" hangingPunct="0">
              <a:spcBef>
                <a:spcPct val="20000"/>
              </a:spcBef>
              <a:spcAft>
                <a:spcPct val="0"/>
              </a:spcAft>
              <a:buFont typeface="微软雅黑" pitchFamily="34" charset="-122"/>
              <a:buChar char="‐"/>
              <a:defRPr sz="1800">
                <a:solidFill>
                  <a:schemeClr val="tx1"/>
                </a:solidFill>
                <a:latin typeface="+mn-lt"/>
                <a:cs typeface="+mn-cs"/>
              </a:defRPr>
            </a:lvl2pPr>
            <a:lvl3pPr marL="964533" indent="-192907" algn="l" rtl="0" eaLnBrk="0" fontAlgn="base" hangingPunct="0">
              <a:spcBef>
                <a:spcPct val="20000"/>
              </a:spcBef>
              <a:spcAft>
                <a:spcPct val="0"/>
              </a:spcAft>
              <a:buChar char="•"/>
              <a:defRPr sz="1800">
                <a:solidFill>
                  <a:schemeClr val="tx1"/>
                </a:solidFill>
                <a:latin typeface="+mn-lt"/>
                <a:cs typeface="+mn-cs"/>
              </a:defRPr>
            </a:lvl3pPr>
            <a:lvl4pPr marL="1350346" indent="-192907" algn="l" rtl="0" eaLnBrk="0" fontAlgn="base" hangingPunct="0">
              <a:spcBef>
                <a:spcPct val="20000"/>
              </a:spcBef>
              <a:spcAft>
                <a:spcPct val="0"/>
              </a:spcAft>
              <a:buChar char="–"/>
              <a:defRPr sz="1800">
                <a:solidFill>
                  <a:schemeClr val="tx1"/>
                </a:solidFill>
                <a:latin typeface="+mn-lt"/>
                <a:cs typeface="+mn-cs"/>
              </a:defRPr>
            </a:lvl4pPr>
            <a:lvl5pPr marL="1736158" indent="-192907" algn="l" rtl="0" eaLnBrk="0" fontAlgn="base" hangingPunct="0">
              <a:spcBef>
                <a:spcPct val="20000"/>
              </a:spcBef>
              <a:spcAft>
                <a:spcPct val="0"/>
              </a:spcAft>
              <a:buChar char="»"/>
              <a:defRPr sz="1800">
                <a:solidFill>
                  <a:schemeClr val="tx1"/>
                </a:solidFill>
                <a:latin typeface="+mn-lt"/>
                <a:cs typeface="+mn-cs"/>
              </a:defRPr>
            </a:lvl5pPr>
            <a:lvl6pPr marL="2121972" indent="-192907" algn="l" rtl="0" eaLnBrk="1" fontAlgn="base" hangingPunct="1">
              <a:spcBef>
                <a:spcPct val="20000"/>
              </a:spcBef>
              <a:spcAft>
                <a:spcPct val="0"/>
              </a:spcAft>
              <a:buChar char="»"/>
              <a:defRPr sz="1688">
                <a:solidFill>
                  <a:schemeClr val="tx1"/>
                </a:solidFill>
                <a:latin typeface="+mn-lt"/>
                <a:cs typeface="+mn-cs"/>
              </a:defRPr>
            </a:lvl6pPr>
            <a:lvl7pPr marL="2507785" indent="-192907" algn="l" rtl="0" eaLnBrk="1" fontAlgn="base" hangingPunct="1">
              <a:spcBef>
                <a:spcPct val="20000"/>
              </a:spcBef>
              <a:spcAft>
                <a:spcPct val="0"/>
              </a:spcAft>
              <a:buChar char="»"/>
              <a:defRPr sz="1688">
                <a:solidFill>
                  <a:schemeClr val="tx1"/>
                </a:solidFill>
                <a:latin typeface="+mn-lt"/>
                <a:cs typeface="+mn-cs"/>
              </a:defRPr>
            </a:lvl7pPr>
            <a:lvl8pPr marL="2893598" indent="-192907" algn="l" rtl="0" eaLnBrk="1" fontAlgn="base" hangingPunct="1">
              <a:spcBef>
                <a:spcPct val="20000"/>
              </a:spcBef>
              <a:spcAft>
                <a:spcPct val="0"/>
              </a:spcAft>
              <a:buChar char="»"/>
              <a:defRPr sz="1688">
                <a:solidFill>
                  <a:schemeClr val="tx1"/>
                </a:solidFill>
                <a:latin typeface="+mn-lt"/>
                <a:cs typeface="+mn-cs"/>
              </a:defRPr>
            </a:lvl8pPr>
            <a:lvl9pPr marL="3279411" indent="-192907" algn="l" rtl="0" eaLnBrk="1" fontAlgn="base" hangingPunct="1">
              <a:spcBef>
                <a:spcPct val="20000"/>
              </a:spcBef>
              <a:spcAft>
                <a:spcPct val="0"/>
              </a:spcAft>
              <a:buChar char="»"/>
              <a:defRPr sz="1688">
                <a:solidFill>
                  <a:schemeClr val="tx1"/>
                </a:solidFill>
                <a:latin typeface="+mn-lt"/>
                <a:cs typeface="+mn-cs"/>
              </a:defRPr>
            </a:lvl9pPr>
          </a:lstStyle>
          <a:p>
            <a:pPr marL="0" indent="0" algn="ctr" defTabSz="812810">
              <a:buFontTx/>
              <a:buNone/>
              <a:defRPr/>
            </a:pPr>
            <a:r>
              <a:rPr lang="en-US" sz="1200" kern="0" dirty="0" smtClean="0">
                <a:solidFill>
                  <a:prstClr val="black"/>
                </a:solidFill>
                <a:latin typeface="Arial"/>
              </a:rPr>
              <a:t>Financial Guarantor</a:t>
            </a:r>
          </a:p>
          <a:p>
            <a:pPr marL="0" indent="0" algn="ctr" defTabSz="812810">
              <a:buFontTx/>
              <a:buNone/>
              <a:defRPr/>
            </a:pPr>
            <a:r>
              <a:rPr lang="en-US" sz="1200" kern="0" dirty="0" smtClean="0">
                <a:solidFill>
                  <a:prstClr val="black"/>
                </a:solidFill>
                <a:latin typeface="Arial"/>
              </a:rPr>
              <a:t>Credit Insurance</a:t>
            </a:r>
          </a:p>
        </p:txBody>
      </p:sp>
      <p:cxnSp>
        <p:nvCxnSpPr>
          <p:cNvPr id="30" name="Elbow Connector 29"/>
          <p:cNvCxnSpPr>
            <a:stCxn id="64" idx="2"/>
            <a:endCxn id="73" idx="1"/>
          </p:cNvCxnSpPr>
          <p:nvPr/>
        </p:nvCxnSpPr>
        <p:spPr>
          <a:xfrm rot="16200000" flipH="1">
            <a:off x="509466" y="4467467"/>
            <a:ext cx="689454" cy="285371"/>
          </a:xfrm>
          <a:prstGeom prst="bentConnector2">
            <a:avLst/>
          </a:prstGeom>
          <a:ln>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73" idx="3"/>
            <a:endCxn id="63" idx="2"/>
          </p:cNvCxnSpPr>
          <p:nvPr/>
        </p:nvCxnSpPr>
        <p:spPr>
          <a:xfrm flipV="1">
            <a:off x="2094159" y="4265426"/>
            <a:ext cx="218169" cy="689454"/>
          </a:xfrm>
          <a:prstGeom prst="bentConnector2">
            <a:avLst/>
          </a:prstGeom>
          <a:ln>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2629080" y="3479435"/>
            <a:ext cx="365760" cy="3657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Arial" panose="020B0604020202020204" pitchFamily="34" charset="0"/>
                <a:cs typeface="Arial" panose="020B0604020202020204" pitchFamily="34" charset="0"/>
              </a:rPr>
              <a:t>A</a:t>
            </a:r>
            <a:endParaRPr lang="en-US" sz="1600" dirty="0">
              <a:latin typeface="Arial" panose="020B0604020202020204" pitchFamily="34" charset="0"/>
              <a:cs typeface="Arial" panose="020B0604020202020204" pitchFamily="34" charset="0"/>
            </a:endParaRPr>
          </a:p>
        </p:txBody>
      </p:sp>
      <p:sp>
        <p:nvSpPr>
          <p:cNvPr id="76" name="Content Placeholder 1"/>
          <p:cNvSpPr txBox="1">
            <a:spLocks/>
          </p:cNvSpPr>
          <p:nvPr/>
        </p:nvSpPr>
        <p:spPr>
          <a:xfrm>
            <a:off x="4067944" y="2610248"/>
            <a:ext cx="1377834" cy="854526"/>
          </a:xfrm>
          <a:prstGeom prst="rect">
            <a:avLst/>
          </a:prstGeom>
          <a:ln>
            <a:solidFill>
              <a:schemeClr val="tx1"/>
            </a:solidFill>
          </a:ln>
        </p:spPr>
        <p:txBody>
          <a:bodyPr anchor="ctr"/>
          <a:lstStyle>
            <a:lvl1pPr marL="289360" indent="-289360" algn="l" rtl="0" eaLnBrk="0" fontAlgn="base" hangingPunct="0">
              <a:spcBef>
                <a:spcPct val="20000"/>
              </a:spcBef>
              <a:spcAft>
                <a:spcPct val="0"/>
              </a:spcAft>
              <a:buChar char="•"/>
              <a:defRPr sz="1800">
                <a:solidFill>
                  <a:schemeClr val="tx1"/>
                </a:solidFill>
                <a:latin typeface="+mn-lt"/>
                <a:ea typeface="+mn-ea"/>
                <a:cs typeface="+mn-cs"/>
              </a:defRPr>
            </a:lvl1pPr>
            <a:lvl2pPr marL="578644" indent="-192881" algn="l" rtl="0" eaLnBrk="0" fontAlgn="base" hangingPunct="0">
              <a:spcBef>
                <a:spcPct val="20000"/>
              </a:spcBef>
              <a:spcAft>
                <a:spcPct val="0"/>
              </a:spcAft>
              <a:buFont typeface="微软雅黑" pitchFamily="34" charset="-122"/>
              <a:buChar char="‐"/>
              <a:defRPr sz="1800">
                <a:solidFill>
                  <a:schemeClr val="tx1"/>
                </a:solidFill>
                <a:latin typeface="+mn-lt"/>
                <a:cs typeface="+mn-cs"/>
              </a:defRPr>
            </a:lvl2pPr>
            <a:lvl3pPr marL="964533" indent="-192907" algn="l" rtl="0" eaLnBrk="0" fontAlgn="base" hangingPunct="0">
              <a:spcBef>
                <a:spcPct val="20000"/>
              </a:spcBef>
              <a:spcAft>
                <a:spcPct val="0"/>
              </a:spcAft>
              <a:buChar char="•"/>
              <a:defRPr sz="1800">
                <a:solidFill>
                  <a:schemeClr val="tx1"/>
                </a:solidFill>
                <a:latin typeface="+mn-lt"/>
                <a:cs typeface="+mn-cs"/>
              </a:defRPr>
            </a:lvl3pPr>
            <a:lvl4pPr marL="1350346" indent="-192907" algn="l" rtl="0" eaLnBrk="0" fontAlgn="base" hangingPunct="0">
              <a:spcBef>
                <a:spcPct val="20000"/>
              </a:spcBef>
              <a:spcAft>
                <a:spcPct val="0"/>
              </a:spcAft>
              <a:buChar char="–"/>
              <a:defRPr sz="1800">
                <a:solidFill>
                  <a:schemeClr val="tx1"/>
                </a:solidFill>
                <a:latin typeface="+mn-lt"/>
                <a:cs typeface="+mn-cs"/>
              </a:defRPr>
            </a:lvl4pPr>
            <a:lvl5pPr marL="1736158" indent="-192907" algn="l" rtl="0" eaLnBrk="0" fontAlgn="base" hangingPunct="0">
              <a:spcBef>
                <a:spcPct val="20000"/>
              </a:spcBef>
              <a:spcAft>
                <a:spcPct val="0"/>
              </a:spcAft>
              <a:buChar char="»"/>
              <a:defRPr sz="1800">
                <a:solidFill>
                  <a:schemeClr val="tx1"/>
                </a:solidFill>
                <a:latin typeface="+mn-lt"/>
                <a:cs typeface="+mn-cs"/>
              </a:defRPr>
            </a:lvl5pPr>
            <a:lvl6pPr marL="2121972" indent="-192907" algn="l" rtl="0" eaLnBrk="1" fontAlgn="base" hangingPunct="1">
              <a:spcBef>
                <a:spcPct val="20000"/>
              </a:spcBef>
              <a:spcAft>
                <a:spcPct val="0"/>
              </a:spcAft>
              <a:buChar char="»"/>
              <a:defRPr sz="1688">
                <a:solidFill>
                  <a:schemeClr val="tx1"/>
                </a:solidFill>
                <a:latin typeface="+mn-lt"/>
                <a:cs typeface="+mn-cs"/>
              </a:defRPr>
            </a:lvl6pPr>
            <a:lvl7pPr marL="2507785" indent="-192907" algn="l" rtl="0" eaLnBrk="1" fontAlgn="base" hangingPunct="1">
              <a:spcBef>
                <a:spcPct val="20000"/>
              </a:spcBef>
              <a:spcAft>
                <a:spcPct val="0"/>
              </a:spcAft>
              <a:buChar char="»"/>
              <a:defRPr sz="1688">
                <a:solidFill>
                  <a:schemeClr val="tx1"/>
                </a:solidFill>
                <a:latin typeface="+mn-lt"/>
                <a:cs typeface="+mn-cs"/>
              </a:defRPr>
            </a:lvl7pPr>
            <a:lvl8pPr marL="2893598" indent="-192907" algn="l" rtl="0" eaLnBrk="1" fontAlgn="base" hangingPunct="1">
              <a:spcBef>
                <a:spcPct val="20000"/>
              </a:spcBef>
              <a:spcAft>
                <a:spcPct val="0"/>
              </a:spcAft>
              <a:buChar char="»"/>
              <a:defRPr sz="1688">
                <a:solidFill>
                  <a:schemeClr val="tx1"/>
                </a:solidFill>
                <a:latin typeface="+mn-lt"/>
                <a:cs typeface="+mn-cs"/>
              </a:defRPr>
            </a:lvl8pPr>
            <a:lvl9pPr marL="3279411" indent="-192907" algn="l" rtl="0" eaLnBrk="1" fontAlgn="base" hangingPunct="1">
              <a:spcBef>
                <a:spcPct val="20000"/>
              </a:spcBef>
              <a:spcAft>
                <a:spcPct val="0"/>
              </a:spcAft>
              <a:buChar char="»"/>
              <a:defRPr sz="1688">
                <a:solidFill>
                  <a:schemeClr val="tx1"/>
                </a:solidFill>
                <a:latin typeface="+mn-lt"/>
                <a:cs typeface="+mn-cs"/>
              </a:defRPr>
            </a:lvl9pPr>
          </a:lstStyle>
          <a:p>
            <a:pPr marL="0" indent="0" defTabSz="812810">
              <a:buNone/>
            </a:pPr>
            <a:r>
              <a:rPr lang="en-US" sz="1200" b="1" dirty="0">
                <a:latin typeface="Arial" panose="020B0604020202020204" pitchFamily="34" charset="0"/>
                <a:cs typeface="Arial" panose="020B0604020202020204" pitchFamily="34" charset="0"/>
              </a:rPr>
              <a:t>A</a:t>
            </a:r>
            <a:r>
              <a:rPr lang="en-US" sz="1200" b="1" dirty="0" smtClean="0">
                <a:latin typeface="Arial" panose="020B0604020202020204" pitchFamily="34" charset="0"/>
                <a:cs typeface="Arial" panose="020B0604020202020204" pitchFamily="34" charset="0"/>
              </a:rPr>
              <a:t> Evaluation </a:t>
            </a:r>
            <a:r>
              <a:rPr lang="en-US" sz="1200" b="1" dirty="0">
                <a:latin typeface="Arial" panose="020B0604020202020204" pitchFamily="34" charset="0"/>
                <a:cs typeface="Arial" panose="020B0604020202020204" pitchFamily="34" charset="0"/>
              </a:rPr>
              <a:t>of Partner Channel’s Asset </a:t>
            </a:r>
            <a:r>
              <a:rPr lang="en-US" sz="1200" b="1" dirty="0" smtClean="0">
                <a:latin typeface="Arial" panose="020B0604020202020204" pitchFamily="34" charset="0"/>
                <a:cs typeface="Arial" panose="020B0604020202020204" pitchFamily="34" charset="0"/>
              </a:rPr>
              <a:t>Quality</a:t>
            </a:r>
            <a:endParaRPr lang="en-US" sz="1200" kern="0" dirty="0" smtClean="0">
              <a:solidFill>
                <a:prstClr val="black"/>
              </a:solidFill>
              <a:latin typeface="Arial" panose="020B0604020202020204" pitchFamily="34" charset="0"/>
              <a:cs typeface="Arial" panose="020B0604020202020204" pitchFamily="34" charset="0"/>
            </a:endParaRPr>
          </a:p>
        </p:txBody>
      </p:sp>
      <p:cxnSp>
        <p:nvCxnSpPr>
          <p:cNvPr id="77" name="Elbow Connector 76"/>
          <p:cNvCxnSpPr>
            <a:stCxn id="33" idx="0"/>
            <a:endCxn id="76" idx="1"/>
          </p:cNvCxnSpPr>
          <p:nvPr/>
        </p:nvCxnSpPr>
        <p:spPr>
          <a:xfrm rot="5400000" flipH="1" flipV="1">
            <a:off x="3218990" y="2630481"/>
            <a:ext cx="441924" cy="1255984"/>
          </a:xfrm>
          <a:prstGeom prst="bentConnector2">
            <a:avLst/>
          </a:prstGeom>
        </p:spPr>
        <p:style>
          <a:lnRef idx="1">
            <a:schemeClr val="dk1"/>
          </a:lnRef>
          <a:fillRef idx="0">
            <a:schemeClr val="dk1"/>
          </a:fillRef>
          <a:effectRef idx="0">
            <a:schemeClr val="dk1"/>
          </a:effectRef>
          <a:fontRef idx="minor">
            <a:schemeClr val="tx1"/>
          </a:fontRef>
        </p:style>
      </p:cxnSp>
      <p:sp>
        <p:nvSpPr>
          <p:cNvPr id="82" name="Rectangle 81"/>
          <p:cNvSpPr/>
          <p:nvPr/>
        </p:nvSpPr>
        <p:spPr>
          <a:xfrm>
            <a:off x="1848077" y="4487201"/>
            <a:ext cx="365760" cy="3657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B</a:t>
            </a:r>
          </a:p>
        </p:txBody>
      </p:sp>
      <p:sp>
        <p:nvSpPr>
          <p:cNvPr id="83" name="Content Placeholder 1"/>
          <p:cNvSpPr txBox="1">
            <a:spLocks/>
          </p:cNvSpPr>
          <p:nvPr/>
        </p:nvSpPr>
        <p:spPr>
          <a:xfrm>
            <a:off x="4067944" y="3568722"/>
            <a:ext cx="1377834" cy="1665411"/>
          </a:xfrm>
          <a:prstGeom prst="rect">
            <a:avLst/>
          </a:prstGeom>
          <a:ln>
            <a:solidFill>
              <a:schemeClr val="tx1"/>
            </a:solidFill>
          </a:ln>
        </p:spPr>
        <p:txBody>
          <a:bodyPr anchor="ctr"/>
          <a:lstStyle>
            <a:lvl1pPr marL="289360" indent="-289360" algn="l" rtl="0" eaLnBrk="0" fontAlgn="base" hangingPunct="0">
              <a:spcBef>
                <a:spcPct val="20000"/>
              </a:spcBef>
              <a:spcAft>
                <a:spcPct val="0"/>
              </a:spcAft>
              <a:buChar char="•"/>
              <a:defRPr sz="1800">
                <a:solidFill>
                  <a:schemeClr val="tx1"/>
                </a:solidFill>
                <a:latin typeface="+mn-lt"/>
                <a:ea typeface="+mn-ea"/>
                <a:cs typeface="+mn-cs"/>
              </a:defRPr>
            </a:lvl1pPr>
            <a:lvl2pPr marL="578644" indent="-192881" algn="l" rtl="0" eaLnBrk="0" fontAlgn="base" hangingPunct="0">
              <a:spcBef>
                <a:spcPct val="20000"/>
              </a:spcBef>
              <a:spcAft>
                <a:spcPct val="0"/>
              </a:spcAft>
              <a:buFont typeface="微软雅黑" pitchFamily="34" charset="-122"/>
              <a:buChar char="‐"/>
              <a:defRPr sz="1800">
                <a:solidFill>
                  <a:schemeClr val="tx1"/>
                </a:solidFill>
                <a:latin typeface="+mn-lt"/>
                <a:cs typeface="+mn-cs"/>
              </a:defRPr>
            </a:lvl2pPr>
            <a:lvl3pPr marL="964533" indent="-192907" algn="l" rtl="0" eaLnBrk="0" fontAlgn="base" hangingPunct="0">
              <a:spcBef>
                <a:spcPct val="20000"/>
              </a:spcBef>
              <a:spcAft>
                <a:spcPct val="0"/>
              </a:spcAft>
              <a:buChar char="•"/>
              <a:defRPr sz="1800">
                <a:solidFill>
                  <a:schemeClr val="tx1"/>
                </a:solidFill>
                <a:latin typeface="+mn-lt"/>
                <a:cs typeface="+mn-cs"/>
              </a:defRPr>
            </a:lvl3pPr>
            <a:lvl4pPr marL="1350346" indent="-192907" algn="l" rtl="0" eaLnBrk="0" fontAlgn="base" hangingPunct="0">
              <a:spcBef>
                <a:spcPct val="20000"/>
              </a:spcBef>
              <a:spcAft>
                <a:spcPct val="0"/>
              </a:spcAft>
              <a:buChar char="–"/>
              <a:defRPr sz="1800">
                <a:solidFill>
                  <a:schemeClr val="tx1"/>
                </a:solidFill>
                <a:latin typeface="+mn-lt"/>
                <a:cs typeface="+mn-cs"/>
              </a:defRPr>
            </a:lvl4pPr>
            <a:lvl5pPr marL="1736158" indent="-192907" algn="l" rtl="0" eaLnBrk="0" fontAlgn="base" hangingPunct="0">
              <a:spcBef>
                <a:spcPct val="20000"/>
              </a:spcBef>
              <a:spcAft>
                <a:spcPct val="0"/>
              </a:spcAft>
              <a:buChar char="»"/>
              <a:defRPr sz="1800">
                <a:solidFill>
                  <a:schemeClr val="tx1"/>
                </a:solidFill>
                <a:latin typeface="+mn-lt"/>
                <a:cs typeface="+mn-cs"/>
              </a:defRPr>
            </a:lvl5pPr>
            <a:lvl6pPr marL="2121972" indent="-192907" algn="l" rtl="0" eaLnBrk="1" fontAlgn="base" hangingPunct="1">
              <a:spcBef>
                <a:spcPct val="20000"/>
              </a:spcBef>
              <a:spcAft>
                <a:spcPct val="0"/>
              </a:spcAft>
              <a:buChar char="»"/>
              <a:defRPr sz="1688">
                <a:solidFill>
                  <a:schemeClr val="tx1"/>
                </a:solidFill>
                <a:latin typeface="+mn-lt"/>
                <a:cs typeface="+mn-cs"/>
              </a:defRPr>
            </a:lvl6pPr>
            <a:lvl7pPr marL="2507785" indent="-192907" algn="l" rtl="0" eaLnBrk="1" fontAlgn="base" hangingPunct="1">
              <a:spcBef>
                <a:spcPct val="20000"/>
              </a:spcBef>
              <a:spcAft>
                <a:spcPct val="0"/>
              </a:spcAft>
              <a:buChar char="»"/>
              <a:defRPr sz="1688">
                <a:solidFill>
                  <a:schemeClr val="tx1"/>
                </a:solidFill>
                <a:latin typeface="+mn-lt"/>
                <a:cs typeface="+mn-cs"/>
              </a:defRPr>
            </a:lvl7pPr>
            <a:lvl8pPr marL="2893598" indent="-192907" algn="l" rtl="0" eaLnBrk="1" fontAlgn="base" hangingPunct="1">
              <a:spcBef>
                <a:spcPct val="20000"/>
              </a:spcBef>
              <a:spcAft>
                <a:spcPct val="0"/>
              </a:spcAft>
              <a:buChar char="»"/>
              <a:defRPr sz="1688">
                <a:solidFill>
                  <a:schemeClr val="tx1"/>
                </a:solidFill>
                <a:latin typeface="+mn-lt"/>
                <a:cs typeface="+mn-cs"/>
              </a:defRPr>
            </a:lvl8pPr>
            <a:lvl9pPr marL="3279411" indent="-192907" algn="l" rtl="0" eaLnBrk="1" fontAlgn="base" hangingPunct="1">
              <a:spcBef>
                <a:spcPct val="20000"/>
              </a:spcBef>
              <a:spcAft>
                <a:spcPct val="0"/>
              </a:spcAft>
              <a:buChar char="»"/>
              <a:defRPr sz="1688">
                <a:solidFill>
                  <a:schemeClr val="tx1"/>
                </a:solidFill>
                <a:latin typeface="+mn-lt"/>
                <a:cs typeface="+mn-cs"/>
              </a:defRPr>
            </a:lvl9pPr>
          </a:lstStyle>
          <a:p>
            <a:pPr marL="0" indent="0" defTabSz="812810">
              <a:buNone/>
            </a:pPr>
            <a:r>
              <a:rPr lang="en-US" sz="1200" b="1" dirty="0" smtClean="0">
                <a:latin typeface="Arial" panose="020B0604020202020204" pitchFamily="34" charset="0"/>
                <a:cs typeface="Arial" panose="020B0604020202020204" pitchFamily="34" charset="0"/>
              </a:rPr>
              <a:t>B </a:t>
            </a:r>
            <a:r>
              <a:rPr lang="en-US" sz="1200" b="1" dirty="0">
                <a:latin typeface="Arial" panose="020B0604020202020204" pitchFamily="34" charset="0"/>
                <a:cs typeface="Arial" panose="020B0604020202020204" pitchFamily="34" charset="0"/>
              </a:rPr>
              <a:t>Evaluation of Guarantee Company’s Financial </a:t>
            </a:r>
            <a:r>
              <a:rPr lang="en-US" sz="1200" b="1" dirty="0" smtClean="0">
                <a:latin typeface="Arial" panose="020B0604020202020204" pitchFamily="34" charset="0"/>
                <a:cs typeface="Arial" panose="020B0604020202020204" pitchFamily="34" charset="0"/>
              </a:rPr>
              <a:t>Capability</a:t>
            </a:r>
            <a:endParaRPr lang="en-US" sz="1200" b="1" dirty="0">
              <a:latin typeface="Arial" panose="020B0604020202020204" pitchFamily="34" charset="0"/>
              <a:cs typeface="Arial" panose="020B0604020202020204" pitchFamily="34" charset="0"/>
            </a:endParaRPr>
          </a:p>
        </p:txBody>
      </p:sp>
      <p:cxnSp>
        <p:nvCxnSpPr>
          <p:cNvPr id="84" name="Elbow Connector 83"/>
          <p:cNvCxnSpPr>
            <a:stCxn id="82" idx="3"/>
            <a:endCxn id="83" idx="1"/>
          </p:cNvCxnSpPr>
          <p:nvPr/>
        </p:nvCxnSpPr>
        <p:spPr>
          <a:xfrm flipV="1">
            <a:off x="2213837" y="4401428"/>
            <a:ext cx="1854107" cy="268653"/>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94" name="Content Placeholder 1"/>
          <p:cNvSpPr txBox="1">
            <a:spLocks/>
          </p:cNvSpPr>
          <p:nvPr/>
        </p:nvSpPr>
        <p:spPr>
          <a:xfrm>
            <a:off x="4067944" y="5332902"/>
            <a:ext cx="1377834" cy="976418"/>
          </a:xfrm>
          <a:prstGeom prst="rect">
            <a:avLst/>
          </a:prstGeom>
          <a:ln>
            <a:solidFill>
              <a:schemeClr val="tx1"/>
            </a:solidFill>
          </a:ln>
        </p:spPr>
        <p:txBody>
          <a:bodyPr anchor="ctr"/>
          <a:lstStyle>
            <a:lvl1pPr marL="289360" indent="-289360" algn="l" rtl="0" eaLnBrk="0" fontAlgn="base" hangingPunct="0">
              <a:spcBef>
                <a:spcPct val="20000"/>
              </a:spcBef>
              <a:spcAft>
                <a:spcPct val="0"/>
              </a:spcAft>
              <a:buChar char="•"/>
              <a:defRPr sz="1800">
                <a:solidFill>
                  <a:schemeClr val="tx1"/>
                </a:solidFill>
                <a:latin typeface="+mn-lt"/>
                <a:ea typeface="+mn-ea"/>
                <a:cs typeface="+mn-cs"/>
              </a:defRPr>
            </a:lvl1pPr>
            <a:lvl2pPr marL="578644" indent="-192881" algn="l" rtl="0" eaLnBrk="0" fontAlgn="base" hangingPunct="0">
              <a:spcBef>
                <a:spcPct val="20000"/>
              </a:spcBef>
              <a:spcAft>
                <a:spcPct val="0"/>
              </a:spcAft>
              <a:buFont typeface="微软雅黑" pitchFamily="34" charset="-122"/>
              <a:buChar char="‐"/>
              <a:defRPr sz="1800">
                <a:solidFill>
                  <a:schemeClr val="tx1"/>
                </a:solidFill>
                <a:latin typeface="+mn-lt"/>
                <a:cs typeface="+mn-cs"/>
              </a:defRPr>
            </a:lvl2pPr>
            <a:lvl3pPr marL="964533" indent="-192907" algn="l" rtl="0" eaLnBrk="0" fontAlgn="base" hangingPunct="0">
              <a:spcBef>
                <a:spcPct val="20000"/>
              </a:spcBef>
              <a:spcAft>
                <a:spcPct val="0"/>
              </a:spcAft>
              <a:buChar char="•"/>
              <a:defRPr sz="1800">
                <a:solidFill>
                  <a:schemeClr val="tx1"/>
                </a:solidFill>
                <a:latin typeface="+mn-lt"/>
                <a:cs typeface="+mn-cs"/>
              </a:defRPr>
            </a:lvl3pPr>
            <a:lvl4pPr marL="1350346" indent="-192907" algn="l" rtl="0" eaLnBrk="0" fontAlgn="base" hangingPunct="0">
              <a:spcBef>
                <a:spcPct val="20000"/>
              </a:spcBef>
              <a:spcAft>
                <a:spcPct val="0"/>
              </a:spcAft>
              <a:buChar char="–"/>
              <a:defRPr sz="1800">
                <a:solidFill>
                  <a:schemeClr val="tx1"/>
                </a:solidFill>
                <a:latin typeface="+mn-lt"/>
                <a:cs typeface="+mn-cs"/>
              </a:defRPr>
            </a:lvl4pPr>
            <a:lvl5pPr marL="1736158" indent="-192907" algn="l" rtl="0" eaLnBrk="0" fontAlgn="base" hangingPunct="0">
              <a:spcBef>
                <a:spcPct val="20000"/>
              </a:spcBef>
              <a:spcAft>
                <a:spcPct val="0"/>
              </a:spcAft>
              <a:buChar char="»"/>
              <a:defRPr sz="1800">
                <a:solidFill>
                  <a:schemeClr val="tx1"/>
                </a:solidFill>
                <a:latin typeface="+mn-lt"/>
                <a:cs typeface="+mn-cs"/>
              </a:defRPr>
            </a:lvl5pPr>
            <a:lvl6pPr marL="2121972" indent="-192907" algn="l" rtl="0" eaLnBrk="1" fontAlgn="base" hangingPunct="1">
              <a:spcBef>
                <a:spcPct val="20000"/>
              </a:spcBef>
              <a:spcAft>
                <a:spcPct val="0"/>
              </a:spcAft>
              <a:buChar char="»"/>
              <a:defRPr sz="1688">
                <a:solidFill>
                  <a:schemeClr val="tx1"/>
                </a:solidFill>
                <a:latin typeface="+mn-lt"/>
                <a:cs typeface="+mn-cs"/>
              </a:defRPr>
            </a:lvl6pPr>
            <a:lvl7pPr marL="2507785" indent="-192907" algn="l" rtl="0" eaLnBrk="1" fontAlgn="base" hangingPunct="1">
              <a:spcBef>
                <a:spcPct val="20000"/>
              </a:spcBef>
              <a:spcAft>
                <a:spcPct val="0"/>
              </a:spcAft>
              <a:buChar char="»"/>
              <a:defRPr sz="1688">
                <a:solidFill>
                  <a:schemeClr val="tx1"/>
                </a:solidFill>
                <a:latin typeface="+mn-lt"/>
                <a:cs typeface="+mn-cs"/>
              </a:defRPr>
            </a:lvl7pPr>
            <a:lvl8pPr marL="2893598" indent="-192907" algn="l" rtl="0" eaLnBrk="1" fontAlgn="base" hangingPunct="1">
              <a:spcBef>
                <a:spcPct val="20000"/>
              </a:spcBef>
              <a:spcAft>
                <a:spcPct val="0"/>
              </a:spcAft>
              <a:buChar char="»"/>
              <a:defRPr sz="1688">
                <a:solidFill>
                  <a:schemeClr val="tx1"/>
                </a:solidFill>
                <a:latin typeface="+mn-lt"/>
                <a:cs typeface="+mn-cs"/>
              </a:defRPr>
            </a:lvl8pPr>
            <a:lvl9pPr marL="3279411" indent="-192907" algn="l" rtl="0" eaLnBrk="1" fontAlgn="base" hangingPunct="1">
              <a:spcBef>
                <a:spcPct val="20000"/>
              </a:spcBef>
              <a:spcAft>
                <a:spcPct val="0"/>
              </a:spcAft>
              <a:buChar char="»"/>
              <a:defRPr sz="1688">
                <a:solidFill>
                  <a:schemeClr val="tx1"/>
                </a:solidFill>
                <a:latin typeface="+mn-lt"/>
                <a:cs typeface="+mn-cs"/>
              </a:defRPr>
            </a:lvl9pPr>
          </a:lstStyle>
          <a:p>
            <a:pPr marL="0" indent="0" defTabSz="812810">
              <a:buNone/>
            </a:pPr>
            <a:r>
              <a:rPr lang="en-US" sz="1200" b="1" dirty="0" smtClean="0">
                <a:latin typeface="Arial" panose="020B0604020202020204" pitchFamily="34" charset="0"/>
                <a:cs typeface="Arial" panose="020B0604020202020204" pitchFamily="34" charset="0"/>
              </a:rPr>
              <a:t>C </a:t>
            </a:r>
            <a:r>
              <a:rPr lang="en-US" sz="1200" b="1" dirty="0">
                <a:latin typeface="Arial" panose="020B0604020202020204" pitchFamily="34" charset="0"/>
                <a:cs typeface="Arial" panose="020B0604020202020204" pitchFamily="34" charset="0"/>
              </a:rPr>
              <a:t>Evaluation of </a:t>
            </a:r>
            <a:r>
              <a:rPr lang="en-US" sz="1200" b="1" dirty="0" smtClean="0">
                <a:latin typeface="Arial" panose="020B0604020202020204" pitchFamily="34" charset="0"/>
                <a:cs typeface="Arial" panose="020B0604020202020204" pitchFamily="34" charset="0"/>
              </a:rPr>
              <a:t>Project Feasibility</a:t>
            </a:r>
            <a:endParaRPr lang="en-US" sz="1200" b="1" dirty="0">
              <a:latin typeface="Arial" panose="020B0604020202020204" pitchFamily="34" charset="0"/>
              <a:cs typeface="Arial" panose="020B0604020202020204" pitchFamily="34" charset="0"/>
            </a:endParaRPr>
          </a:p>
        </p:txBody>
      </p:sp>
      <p:sp>
        <p:nvSpPr>
          <p:cNvPr id="97" name="Rectangle 96"/>
          <p:cNvSpPr/>
          <p:nvPr/>
        </p:nvSpPr>
        <p:spPr>
          <a:xfrm>
            <a:off x="2629151" y="4920254"/>
            <a:ext cx="365760" cy="3657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Arial" panose="020B0604020202020204" pitchFamily="34" charset="0"/>
                <a:cs typeface="Arial" panose="020B0604020202020204" pitchFamily="34" charset="0"/>
              </a:rPr>
              <a:t>C</a:t>
            </a:r>
          </a:p>
        </p:txBody>
      </p:sp>
      <p:cxnSp>
        <p:nvCxnSpPr>
          <p:cNvPr id="100" name="Elbow Connector 99"/>
          <p:cNvCxnSpPr>
            <a:stCxn id="82" idx="2"/>
            <a:endCxn id="97" idx="1"/>
          </p:cNvCxnSpPr>
          <p:nvPr/>
        </p:nvCxnSpPr>
        <p:spPr>
          <a:xfrm rot="16200000" flipH="1">
            <a:off x="2204968" y="4678950"/>
            <a:ext cx="250173" cy="598194"/>
          </a:xfrm>
          <a:prstGeom prst="bentConnector2">
            <a:avLst/>
          </a:prstGeom>
          <a:ln>
            <a:prstDash val="dash"/>
          </a:ln>
        </p:spPr>
        <p:style>
          <a:lnRef idx="1">
            <a:schemeClr val="dk1"/>
          </a:lnRef>
          <a:fillRef idx="0">
            <a:schemeClr val="dk1"/>
          </a:fillRef>
          <a:effectRef idx="0">
            <a:schemeClr val="dk1"/>
          </a:effectRef>
          <a:fontRef idx="minor">
            <a:schemeClr val="tx1"/>
          </a:fontRef>
        </p:style>
      </p:cxnSp>
      <p:cxnSp>
        <p:nvCxnSpPr>
          <p:cNvPr id="104" name="Elbow Connector 103"/>
          <p:cNvCxnSpPr>
            <a:stCxn id="33" idx="2"/>
            <a:endCxn id="97" idx="0"/>
          </p:cNvCxnSpPr>
          <p:nvPr/>
        </p:nvCxnSpPr>
        <p:spPr>
          <a:xfrm rot="16200000" flipH="1">
            <a:off x="2274466" y="4382688"/>
            <a:ext cx="1075059" cy="71"/>
          </a:xfrm>
          <a:prstGeom prst="bentConnector3">
            <a:avLst>
              <a:gd name="adj1" fmla="val 50000"/>
            </a:avLst>
          </a:prstGeom>
          <a:ln>
            <a:prstDash val="dash"/>
          </a:ln>
        </p:spPr>
        <p:style>
          <a:lnRef idx="1">
            <a:schemeClr val="dk1"/>
          </a:lnRef>
          <a:fillRef idx="0">
            <a:schemeClr val="dk1"/>
          </a:fillRef>
          <a:effectRef idx="0">
            <a:schemeClr val="dk1"/>
          </a:effectRef>
          <a:fontRef idx="minor">
            <a:schemeClr val="tx1"/>
          </a:fontRef>
        </p:style>
      </p:cxnSp>
      <p:cxnSp>
        <p:nvCxnSpPr>
          <p:cNvPr id="111" name="Elbow Connector 110"/>
          <p:cNvCxnSpPr>
            <a:stCxn id="97" idx="3"/>
            <a:endCxn id="94" idx="1"/>
          </p:cNvCxnSpPr>
          <p:nvPr/>
        </p:nvCxnSpPr>
        <p:spPr>
          <a:xfrm>
            <a:off x="2994911" y="5103134"/>
            <a:ext cx="1073033" cy="717977"/>
          </a:xfrm>
          <a:prstGeom prst="bentConnector3">
            <a:avLst>
              <a:gd name="adj1" fmla="val 50000"/>
            </a:avLst>
          </a:prstGeom>
          <a:ln>
            <a:prstDash val="dash"/>
          </a:ln>
        </p:spPr>
        <p:style>
          <a:lnRef idx="1">
            <a:schemeClr val="dk1"/>
          </a:lnRef>
          <a:fillRef idx="0">
            <a:schemeClr val="dk1"/>
          </a:fillRef>
          <a:effectRef idx="0">
            <a:schemeClr val="dk1"/>
          </a:effectRef>
          <a:fontRef idx="minor">
            <a:schemeClr val="tx1"/>
          </a:fontRef>
        </p:style>
      </p:cxnSp>
      <p:sp>
        <p:nvSpPr>
          <p:cNvPr id="40" name="Content Placeholder 1"/>
          <p:cNvSpPr txBox="1">
            <a:spLocks/>
          </p:cNvSpPr>
          <p:nvPr/>
        </p:nvSpPr>
        <p:spPr>
          <a:xfrm>
            <a:off x="5498555" y="2610249"/>
            <a:ext cx="2136547" cy="854526"/>
          </a:xfrm>
          <a:prstGeom prst="rect">
            <a:avLst/>
          </a:prstGeom>
          <a:ln>
            <a:solidFill>
              <a:schemeClr val="tx1"/>
            </a:solidFill>
          </a:ln>
        </p:spPr>
        <p:txBody>
          <a:bodyPr/>
          <a:lstStyle>
            <a:lvl1pPr marL="289360" indent="-289360" algn="l" rtl="0" eaLnBrk="0" fontAlgn="base" hangingPunct="0">
              <a:spcBef>
                <a:spcPct val="20000"/>
              </a:spcBef>
              <a:spcAft>
                <a:spcPct val="0"/>
              </a:spcAft>
              <a:buChar char="•"/>
              <a:defRPr sz="1800">
                <a:solidFill>
                  <a:schemeClr val="tx1"/>
                </a:solidFill>
                <a:latin typeface="+mn-lt"/>
                <a:ea typeface="+mn-ea"/>
                <a:cs typeface="+mn-cs"/>
              </a:defRPr>
            </a:lvl1pPr>
            <a:lvl2pPr marL="578644" indent="-192881" algn="l" rtl="0" eaLnBrk="0" fontAlgn="base" hangingPunct="0">
              <a:spcBef>
                <a:spcPct val="20000"/>
              </a:spcBef>
              <a:spcAft>
                <a:spcPct val="0"/>
              </a:spcAft>
              <a:buFont typeface="微软雅黑" pitchFamily="34" charset="-122"/>
              <a:buChar char="‐"/>
              <a:defRPr sz="1800">
                <a:solidFill>
                  <a:schemeClr val="tx1"/>
                </a:solidFill>
                <a:latin typeface="+mn-lt"/>
                <a:cs typeface="+mn-cs"/>
              </a:defRPr>
            </a:lvl2pPr>
            <a:lvl3pPr marL="964533" indent="-192907" algn="l" rtl="0" eaLnBrk="0" fontAlgn="base" hangingPunct="0">
              <a:spcBef>
                <a:spcPct val="20000"/>
              </a:spcBef>
              <a:spcAft>
                <a:spcPct val="0"/>
              </a:spcAft>
              <a:buChar char="•"/>
              <a:defRPr sz="1800">
                <a:solidFill>
                  <a:schemeClr val="tx1"/>
                </a:solidFill>
                <a:latin typeface="+mn-lt"/>
                <a:cs typeface="+mn-cs"/>
              </a:defRPr>
            </a:lvl3pPr>
            <a:lvl4pPr marL="1350346" indent="-192907" algn="l" rtl="0" eaLnBrk="0" fontAlgn="base" hangingPunct="0">
              <a:spcBef>
                <a:spcPct val="20000"/>
              </a:spcBef>
              <a:spcAft>
                <a:spcPct val="0"/>
              </a:spcAft>
              <a:buChar char="–"/>
              <a:defRPr sz="1800">
                <a:solidFill>
                  <a:schemeClr val="tx1"/>
                </a:solidFill>
                <a:latin typeface="+mn-lt"/>
                <a:cs typeface="+mn-cs"/>
              </a:defRPr>
            </a:lvl4pPr>
            <a:lvl5pPr marL="1736158" indent="-192907" algn="l" rtl="0" eaLnBrk="0" fontAlgn="base" hangingPunct="0">
              <a:spcBef>
                <a:spcPct val="20000"/>
              </a:spcBef>
              <a:spcAft>
                <a:spcPct val="0"/>
              </a:spcAft>
              <a:buChar char="»"/>
              <a:defRPr sz="1800">
                <a:solidFill>
                  <a:schemeClr val="tx1"/>
                </a:solidFill>
                <a:latin typeface="+mn-lt"/>
                <a:cs typeface="+mn-cs"/>
              </a:defRPr>
            </a:lvl5pPr>
            <a:lvl6pPr marL="2121972" indent="-192907" algn="l" rtl="0" eaLnBrk="1" fontAlgn="base" hangingPunct="1">
              <a:spcBef>
                <a:spcPct val="20000"/>
              </a:spcBef>
              <a:spcAft>
                <a:spcPct val="0"/>
              </a:spcAft>
              <a:buChar char="»"/>
              <a:defRPr sz="1688">
                <a:solidFill>
                  <a:schemeClr val="tx1"/>
                </a:solidFill>
                <a:latin typeface="+mn-lt"/>
                <a:cs typeface="+mn-cs"/>
              </a:defRPr>
            </a:lvl6pPr>
            <a:lvl7pPr marL="2507785" indent="-192907" algn="l" rtl="0" eaLnBrk="1" fontAlgn="base" hangingPunct="1">
              <a:spcBef>
                <a:spcPct val="20000"/>
              </a:spcBef>
              <a:spcAft>
                <a:spcPct val="0"/>
              </a:spcAft>
              <a:buChar char="»"/>
              <a:defRPr sz="1688">
                <a:solidFill>
                  <a:schemeClr val="tx1"/>
                </a:solidFill>
                <a:latin typeface="+mn-lt"/>
                <a:cs typeface="+mn-cs"/>
              </a:defRPr>
            </a:lvl7pPr>
            <a:lvl8pPr marL="2893598" indent="-192907" algn="l" rtl="0" eaLnBrk="1" fontAlgn="base" hangingPunct="1">
              <a:spcBef>
                <a:spcPct val="20000"/>
              </a:spcBef>
              <a:spcAft>
                <a:spcPct val="0"/>
              </a:spcAft>
              <a:buChar char="»"/>
              <a:defRPr sz="1688">
                <a:solidFill>
                  <a:schemeClr val="tx1"/>
                </a:solidFill>
                <a:latin typeface="+mn-lt"/>
                <a:cs typeface="+mn-cs"/>
              </a:defRPr>
            </a:lvl8pPr>
            <a:lvl9pPr marL="3279411" indent="-192907" algn="l" rtl="0" eaLnBrk="1" fontAlgn="base" hangingPunct="1">
              <a:spcBef>
                <a:spcPct val="20000"/>
              </a:spcBef>
              <a:spcAft>
                <a:spcPct val="0"/>
              </a:spcAft>
              <a:buChar char="»"/>
              <a:defRPr sz="1688">
                <a:solidFill>
                  <a:schemeClr val="tx1"/>
                </a:solidFill>
                <a:latin typeface="+mn-lt"/>
                <a:cs typeface="+mn-cs"/>
              </a:defRPr>
            </a:lvl9pPr>
          </a:lstStyle>
          <a:p>
            <a:pPr defTabSz="812810"/>
            <a:r>
              <a:rPr lang="en-US" sz="1000" kern="0" dirty="0" smtClean="0">
                <a:solidFill>
                  <a:prstClr val="black"/>
                </a:solidFill>
                <a:latin typeface="Arial" panose="020B0604020202020204" pitchFamily="34" charset="0"/>
                <a:cs typeface="Arial" panose="020B0604020202020204" pitchFamily="34" charset="0"/>
              </a:rPr>
              <a:t>What is the expected probability of default (PD)?</a:t>
            </a:r>
          </a:p>
          <a:p>
            <a:pPr defTabSz="812810"/>
            <a:r>
              <a:rPr lang="en-US" sz="1000" kern="0" dirty="0" smtClean="0">
                <a:solidFill>
                  <a:prstClr val="black"/>
                </a:solidFill>
                <a:latin typeface="Arial" panose="020B0604020202020204" pitchFamily="34" charset="0"/>
                <a:cs typeface="Arial" panose="020B0604020202020204" pitchFamily="34" charset="0"/>
              </a:rPr>
              <a:t>What is the expected credit loss?</a:t>
            </a:r>
          </a:p>
        </p:txBody>
      </p:sp>
      <p:sp>
        <p:nvSpPr>
          <p:cNvPr id="41" name="Content Placeholder 1"/>
          <p:cNvSpPr txBox="1">
            <a:spLocks/>
          </p:cNvSpPr>
          <p:nvPr/>
        </p:nvSpPr>
        <p:spPr>
          <a:xfrm>
            <a:off x="5498555" y="3560001"/>
            <a:ext cx="2136547" cy="1674134"/>
          </a:xfrm>
          <a:prstGeom prst="rect">
            <a:avLst/>
          </a:prstGeom>
          <a:ln>
            <a:solidFill>
              <a:schemeClr val="tx1"/>
            </a:solidFill>
          </a:ln>
        </p:spPr>
        <p:txBody>
          <a:bodyPr/>
          <a:lstStyle>
            <a:lvl1pPr marL="289360" indent="-289360" algn="l" rtl="0" eaLnBrk="0" fontAlgn="base" hangingPunct="0">
              <a:spcBef>
                <a:spcPct val="20000"/>
              </a:spcBef>
              <a:spcAft>
                <a:spcPct val="0"/>
              </a:spcAft>
              <a:buChar char="•"/>
              <a:defRPr sz="1800">
                <a:solidFill>
                  <a:schemeClr val="tx1"/>
                </a:solidFill>
                <a:latin typeface="+mn-lt"/>
                <a:ea typeface="+mn-ea"/>
                <a:cs typeface="+mn-cs"/>
              </a:defRPr>
            </a:lvl1pPr>
            <a:lvl2pPr marL="578644" indent="-192881" algn="l" rtl="0" eaLnBrk="0" fontAlgn="base" hangingPunct="0">
              <a:spcBef>
                <a:spcPct val="20000"/>
              </a:spcBef>
              <a:spcAft>
                <a:spcPct val="0"/>
              </a:spcAft>
              <a:buFont typeface="微软雅黑" pitchFamily="34" charset="-122"/>
              <a:buChar char="‐"/>
              <a:defRPr sz="1800">
                <a:solidFill>
                  <a:schemeClr val="tx1"/>
                </a:solidFill>
                <a:latin typeface="+mn-lt"/>
                <a:cs typeface="+mn-cs"/>
              </a:defRPr>
            </a:lvl2pPr>
            <a:lvl3pPr marL="964533" indent="-192907" algn="l" rtl="0" eaLnBrk="0" fontAlgn="base" hangingPunct="0">
              <a:spcBef>
                <a:spcPct val="20000"/>
              </a:spcBef>
              <a:spcAft>
                <a:spcPct val="0"/>
              </a:spcAft>
              <a:buChar char="•"/>
              <a:defRPr sz="1800">
                <a:solidFill>
                  <a:schemeClr val="tx1"/>
                </a:solidFill>
                <a:latin typeface="+mn-lt"/>
                <a:cs typeface="+mn-cs"/>
              </a:defRPr>
            </a:lvl3pPr>
            <a:lvl4pPr marL="1350346" indent="-192907" algn="l" rtl="0" eaLnBrk="0" fontAlgn="base" hangingPunct="0">
              <a:spcBef>
                <a:spcPct val="20000"/>
              </a:spcBef>
              <a:spcAft>
                <a:spcPct val="0"/>
              </a:spcAft>
              <a:buChar char="–"/>
              <a:defRPr sz="1800">
                <a:solidFill>
                  <a:schemeClr val="tx1"/>
                </a:solidFill>
                <a:latin typeface="+mn-lt"/>
                <a:cs typeface="+mn-cs"/>
              </a:defRPr>
            </a:lvl4pPr>
            <a:lvl5pPr marL="1736158" indent="-192907" algn="l" rtl="0" eaLnBrk="0" fontAlgn="base" hangingPunct="0">
              <a:spcBef>
                <a:spcPct val="20000"/>
              </a:spcBef>
              <a:spcAft>
                <a:spcPct val="0"/>
              </a:spcAft>
              <a:buChar char="»"/>
              <a:defRPr sz="1800">
                <a:solidFill>
                  <a:schemeClr val="tx1"/>
                </a:solidFill>
                <a:latin typeface="+mn-lt"/>
                <a:cs typeface="+mn-cs"/>
              </a:defRPr>
            </a:lvl5pPr>
            <a:lvl6pPr marL="2121972" indent="-192907" algn="l" rtl="0" eaLnBrk="1" fontAlgn="base" hangingPunct="1">
              <a:spcBef>
                <a:spcPct val="20000"/>
              </a:spcBef>
              <a:spcAft>
                <a:spcPct val="0"/>
              </a:spcAft>
              <a:buChar char="»"/>
              <a:defRPr sz="1688">
                <a:solidFill>
                  <a:schemeClr val="tx1"/>
                </a:solidFill>
                <a:latin typeface="+mn-lt"/>
                <a:cs typeface="+mn-cs"/>
              </a:defRPr>
            </a:lvl6pPr>
            <a:lvl7pPr marL="2507785" indent="-192907" algn="l" rtl="0" eaLnBrk="1" fontAlgn="base" hangingPunct="1">
              <a:spcBef>
                <a:spcPct val="20000"/>
              </a:spcBef>
              <a:spcAft>
                <a:spcPct val="0"/>
              </a:spcAft>
              <a:buChar char="»"/>
              <a:defRPr sz="1688">
                <a:solidFill>
                  <a:schemeClr val="tx1"/>
                </a:solidFill>
                <a:latin typeface="+mn-lt"/>
                <a:cs typeface="+mn-cs"/>
              </a:defRPr>
            </a:lvl7pPr>
            <a:lvl8pPr marL="2893598" indent="-192907" algn="l" rtl="0" eaLnBrk="1" fontAlgn="base" hangingPunct="1">
              <a:spcBef>
                <a:spcPct val="20000"/>
              </a:spcBef>
              <a:spcAft>
                <a:spcPct val="0"/>
              </a:spcAft>
              <a:buChar char="»"/>
              <a:defRPr sz="1688">
                <a:solidFill>
                  <a:schemeClr val="tx1"/>
                </a:solidFill>
                <a:latin typeface="+mn-lt"/>
                <a:cs typeface="+mn-cs"/>
              </a:defRPr>
            </a:lvl8pPr>
            <a:lvl9pPr marL="3279411" indent="-192907" algn="l" rtl="0" eaLnBrk="1" fontAlgn="base" hangingPunct="1">
              <a:spcBef>
                <a:spcPct val="20000"/>
              </a:spcBef>
              <a:spcAft>
                <a:spcPct val="0"/>
              </a:spcAft>
              <a:buChar char="»"/>
              <a:defRPr sz="1688">
                <a:solidFill>
                  <a:schemeClr val="tx1"/>
                </a:solidFill>
                <a:latin typeface="+mn-lt"/>
                <a:cs typeface="+mn-cs"/>
              </a:defRPr>
            </a:lvl9pPr>
          </a:lstStyle>
          <a:p>
            <a:pPr defTabSz="812810"/>
            <a:r>
              <a:rPr lang="en-US" sz="1000" kern="0" dirty="0" smtClean="0">
                <a:solidFill>
                  <a:prstClr val="black"/>
                </a:solidFill>
                <a:latin typeface="Arial" panose="020B0604020202020204" pitchFamily="34" charset="0"/>
                <a:cs typeface="Arial" panose="020B0604020202020204" pitchFamily="34" charset="0"/>
              </a:rPr>
              <a:t>Given the portfolio’s PD and financial capacity, how much loss will the FALLBACK partner be able to incur?</a:t>
            </a:r>
          </a:p>
          <a:p>
            <a:pPr defTabSz="812810"/>
            <a:r>
              <a:rPr lang="en-US" sz="1000" kern="0" dirty="0" smtClean="0">
                <a:solidFill>
                  <a:prstClr val="black"/>
                </a:solidFill>
                <a:latin typeface="Arial" panose="020B0604020202020204" pitchFamily="34" charset="0"/>
                <a:cs typeface="Arial" panose="020B0604020202020204" pitchFamily="34" charset="0"/>
              </a:rPr>
              <a:t>What’s the probability of BUYBACK failure?</a:t>
            </a:r>
          </a:p>
          <a:p>
            <a:pPr defTabSz="812810"/>
            <a:r>
              <a:rPr lang="en-US" sz="1000" kern="0" dirty="0" smtClean="0">
                <a:solidFill>
                  <a:prstClr val="black"/>
                </a:solidFill>
                <a:latin typeface="Arial" panose="020B0604020202020204" pitchFamily="34" charset="0"/>
                <a:cs typeface="Arial" panose="020B0604020202020204" pitchFamily="34" charset="0"/>
              </a:rPr>
              <a:t>What is the expected credit loss with FALLBACK?</a:t>
            </a:r>
          </a:p>
          <a:p>
            <a:pPr defTabSz="812810"/>
            <a:r>
              <a:rPr lang="en-US" sz="1000" kern="0" dirty="0">
                <a:solidFill>
                  <a:prstClr val="black"/>
                </a:solidFill>
                <a:latin typeface="Arial" panose="020B0604020202020204" pitchFamily="34" charset="0"/>
                <a:cs typeface="Arial" panose="020B0604020202020204" pitchFamily="34" charset="0"/>
              </a:rPr>
              <a:t>Will the business model be sustainable</a:t>
            </a:r>
            <a:r>
              <a:rPr lang="en-US" sz="1000" kern="0" dirty="0" smtClean="0">
                <a:solidFill>
                  <a:prstClr val="black"/>
                </a:solidFill>
                <a:latin typeface="Arial" panose="020B0604020202020204" pitchFamily="34" charset="0"/>
                <a:cs typeface="Arial" panose="020B0604020202020204" pitchFamily="34" charset="0"/>
              </a:rPr>
              <a:t>?</a:t>
            </a:r>
            <a:endParaRPr lang="en-US" sz="1000" kern="0" dirty="0">
              <a:solidFill>
                <a:prstClr val="black"/>
              </a:solidFill>
              <a:latin typeface="Arial" panose="020B0604020202020204" pitchFamily="34" charset="0"/>
              <a:cs typeface="Arial" panose="020B0604020202020204" pitchFamily="34" charset="0"/>
            </a:endParaRPr>
          </a:p>
        </p:txBody>
      </p:sp>
      <p:sp>
        <p:nvSpPr>
          <p:cNvPr id="42" name="Content Placeholder 1"/>
          <p:cNvSpPr txBox="1">
            <a:spLocks/>
          </p:cNvSpPr>
          <p:nvPr/>
        </p:nvSpPr>
        <p:spPr>
          <a:xfrm>
            <a:off x="5498554" y="5332902"/>
            <a:ext cx="2136547" cy="976417"/>
          </a:xfrm>
          <a:prstGeom prst="rect">
            <a:avLst/>
          </a:prstGeom>
          <a:ln>
            <a:solidFill>
              <a:schemeClr val="tx1"/>
            </a:solidFill>
          </a:ln>
        </p:spPr>
        <p:txBody>
          <a:bodyPr anchor="t"/>
          <a:lstStyle>
            <a:lvl1pPr marL="289360" indent="-289360" algn="l" rtl="0" eaLnBrk="0" fontAlgn="base" hangingPunct="0">
              <a:spcBef>
                <a:spcPct val="20000"/>
              </a:spcBef>
              <a:spcAft>
                <a:spcPct val="0"/>
              </a:spcAft>
              <a:buChar char="•"/>
              <a:defRPr sz="1800">
                <a:solidFill>
                  <a:schemeClr val="tx1"/>
                </a:solidFill>
                <a:latin typeface="+mn-lt"/>
                <a:ea typeface="+mn-ea"/>
                <a:cs typeface="+mn-cs"/>
              </a:defRPr>
            </a:lvl1pPr>
            <a:lvl2pPr marL="578644" indent="-192881" algn="l" rtl="0" eaLnBrk="0" fontAlgn="base" hangingPunct="0">
              <a:spcBef>
                <a:spcPct val="20000"/>
              </a:spcBef>
              <a:spcAft>
                <a:spcPct val="0"/>
              </a:spcAft>
              <a:buFont typeface="微软雅黑" pitchFamily="34" charset="-122"/>
              <a:buChar char="‐"/>
              <a:defRPr sz="1800">
                <a:solidFill>
                  <a:schemeClr val="tx1"/>
                </a:solidFill>
                <a:latin typeface="+mn-lt"/>
                <a:cs typeface="+mn-cs"/>
              </a:defRPr>
            </a:lvl2pPr>
            <a:lvl3pPr marL="964533" indent="-192907" algn="l" rtl="0" eaLnBrk="0" fontAlgn="base" hangingPunct="0">
              <a:spcBef>
                <a:spcPct val="20000"/>
              </a:spcBef>
              <a:spcAft>
                <a:spcPct val="0"/>
              </a:spcAft>
              <a:buChar char="•"/>
              <a:defRPr sz="1800">
                <a:solidFill>
                  <a:schemeClr val="tx1"/>
                </a:solidFill>
                <a:latin typeface="+mn-lt"/>
                <a:cs typeface="+mn-cs"/>
              </a:defRPr>
            </a:lvl3pPr>
            <a:lvl4pPr marL="1350346" indent="-192907" algn="l" rtl="0" eaLnBrk="0" fontAlgn="base" hangingPunct="0">
              <a:spcBef>
                <a:spcPct val="20000"/>
              </a:spcBef>
              <a:spcAft>
                <a:spcPct val="0"/>
              </a:spcAft>
              <a:buChar char="–"/>
              <a:defRPr sz="1800">
                <a:solidFill>
                  <a:schemeClr val="tx1"/>
                </a:solidFill>
                <a:latin typeface="+mn-lt"/>
                <a:cs typeface="+mn-cs"/>
              </a:defRPr>
            </a:lvl4pPr>
            <a:lvl5pPr marL="1736158" indent="-192907" algn="l" rtl="0" eaLnBrk="0" fontAlgn="base" hangingPunct="0">
              <a:spcBef>
                <a:spcPct val="20000"/>
              </a:spcBef>
              <a:spcAft>
                <a:spcPct val="0"/>
              </a:spcAft>
              <a:buChar char="»"/>
              <a:defRPr sz="1800">
                <a:solidFill>
                  <a:schemeClr val="tx1"/>
                </a:solidFill>
                <a:latin typeface="+mn-lt"/>
                <a:cs typeface="+mn-cs"/>
              </a:defRPr>
            </a:lvl5pPr>
            <a:lvl6pPr marL="2121972" indent="-192907" algn="l" rtl="0" eaLnBrk="1" fontAlgn="base" hangingPunct="1">
              <a:spcBef>
                <a:spcPct val="20000"/>
              </a:spcBef>
              <a:spcAft>
                <a:spcPct val="0"/>
              </a:spcAft>
              <a:buChar char="»"/>
              <a:defRPr sz="1688">
                <a:solidFill>
                  <a:schemeClr val="tx1"/>
                </a:solidFill>
                <a:latin typeface="+mn-lt"/>
                <a:cs typeface="+mn-cs"/>
              </a:defRPr>
            </a:lvl6pPr>
            <a:lvl7pPr marL="2507785" indent="-192907" algn="l" rtl="0" eaLnBrk="1" fontAlgn="base" hangingPunct="1">
              <a:spcBef>
                <a:spcPct val="20000"/>
              </a:spcBef>
              <a:spcAft>
                <a:spcPct val="0"/>
              </a:spcAft>
              <a:buChar char="»"/>
              <a:defRPr sz="1688">
                <a:solidFill>
                  <a:schemeClr val="tx1"/>
                </a:solidFill>
                <a:latin typeface="+mn-lt"/>
                <a:cs typeface="+mn-cs"/>
              </a:defRPr>
            </a:lvl7pPr>
            <a:lvl8pPr marL="2893598" indent="-192907" algn="l" rtl="0" eaLnBrk="1" fontAlgn="base" hangingPunct="1">
              <a:spcBef>
                <a:spcPct val="20000"/>
              </a:spcBef>
              <a:spcAft>
                <a:spcPct val="0"/>
              </a:spcAft>
              <a:buChar char="»"/>
              <a:defRPr sz="1688">
                <a:solidFill>
                  <a:schemeClr val="tx1"/>
                </a:solidFill>
                <a:latin typeface="+mn-lt"/>
                <a:cs typeface="+mn-cs"/>
              </a:defRPr>
            </a:lvl8pPr>
            <a:lvl9pPr marL="3279411" indent="-192907" algn="l" rtl="0" eaLnBrk="1" fontAlgn="base" hangingPunct="1">
              <a:spcBef>
                <a:spcPct val="20000"/>
              </a:spcBef>
              <a:spcAft>
                <a:spcPct val="0"/>
              </a:spcAft>
              <a:buChar char="»"/>
              <a:defRPr sz="1688">
                <a:solidFill>
                  <a:schemeClr val="tx1"/>
                </a:solidFill>
                <a:latin typeface="+mn-lt"/>
                <a:cs typeface="+mn-cs"/>
              </a:defRPr>
            </a:lvl9pPr>
          </a:lstStyle>
          <a:p>
            <a:pPr defTabSz="812810"/>
            <a:r>
              <a:rPr lang="en-US" sz="1000" kern="0" dirty="0" smtClean="0">
                <a:solidFill>
                  <a:prstClr val="black"/>
                </a:solidFill>
                <a:latin typeface="Arial" panose="020B0604020202020204" pitchFamily="34" charset="0"/>
                <a:cs typeface="Arial" panose="020B0604020202020204" pitchFamily="34" charset="0"/>
              </a:rPr>
              <a:t>Will this project be profitable for KBANK?</a:t>
            </a:r>
          </a:p>
          <a:p>
            <a:pPr defTabSz="812810"/>
            <a:r>
              <a:rPr lang="en-US" sz="1000" kern="0" dirty="0" smtClean="0">
                <a:solidFill>
                  <a:prstClr val="black"/>
                </a:solidFill>
                <a:latin typeface="Arial" panose="020B0604020202020204" pitchFamily="34" charset="0"/>
                <a:cs typeface="Arial" panose="020B0604020202020204" pitchFamily="34" charset="0"/>
              </a:rPr>
              <a:t>Should we proceed with the business partnership?</a:t>
            </a:r>
            <a:endParaRPr lang="en-US" sz="1000" kern="0" dirty="0">
              <a:solidFill>
                <a:prstClr val="black"/>
              </a:solidFill>
              <a:latin typeface="Arial" panose="020B0604020202020204" pitchFamily="34" charset="0"/>
              <a:cs typeface="Arial" panose="020B0604020202020204" pitchFamily="34" charset="0"/>
            </a:endParaRPr>
          </a:p>
        </p:txBody>
      </p:sp>
      <p:sp>
        <p:nvSpPr>
          <p:cNvPr id="36" name="Rectangle 35"/>
          <p:cNvSpPr/>
          <p:nvPr/>
        </p:nvSpPr>
        <p:spPr>
          <a:xfrm>
            <a:off x="107504" y="1999032"/>
            <a:ext cx="3756831" cy="349848"/>
          </a:xfrm>
          <a:prstGeom prst="rect">
            <a:avLst/>
          </a:prstGeom>
          <a:solidFill>
            <a:schemeClr val="accent6">
              <a:lumMod val="60000"/>
              <a:lumOff val="40000"/>
            </a:schemeClr>
          </a:solidFill>
          <a:ln w="3175"/>
        </p:spPr>
        <p:style>
          <a:lnRef idx="2">
            <a:schemeClr val="dk1"/>
          </a:lnRef>
          <a:fillRef idx="1">
            <a:schemeClr val="lt1"/>
          </a:fillRef>
          <a:effectRef idx="0">
            <a:schemeClr val="dk1"/>
          </a:effectRef>
          <a:fontRef idx="minor">
            <a:schemeClr val="dk1"/>
          </a:fontRef>
        </p:style>
        <p:txBody>
          <a:bodyPr tIns="18288" rtlCol="0" anchor="t"/>
          <a:lstStyle/>
          <a:p>
            <a:pPr algn="ctr"/>
            <a:r>
              <a:rPr lang="en-US" sz="1000" dirty="0">
                <a:latin typeface="Arial" panose="020B0604020202020204" pitchFamily="34" charset="0"/>
                <a:cs typeface="Arial" panose="020B0604020202020204" pitchFamily="34" charset="0"/>
              </a:rPr>
              <a:t>Partnership Evaluation</a:t>
            </a:r>
          </a:p>
        </p:txBody>
      </p:sp>
      <p:sp>
        <p:nvSpPr>
          <p:cNvPr id="37" name="Rectangle 36"/>
          <p:cNvSpPr/>
          <p:nvPr/>
        </p:nvSpPr>
        <p:spPr>
          <a:xfrm>
            <a:off x="1451586" y="2181146"/>
            <a:ext cx="1097280" cy="137160"/>
          </a:xfrm>
          <a:prstGeom prst="rect">
            <a:avLst/>
          </a:prstGeom>
          <a:solidFill>
            <a:schemeClr val="bg1"/>
          </a:solidFill>
          <a:ln w="31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rgbClr val="FF0000"/>
                </a:solidFill>
                <a:latin typeface="Arial" panose="020B0604020202020204" pitchFamily="34" charset="0"/>
                <a:cs typeface="Arial" panose="020B0604020202020204" pitchFamily="34" charset="0"/>
              </a:rPr>
              <a:t>Quantitative</a:t>
            </a:r>
          </a:p>
        </p:txBody>
      </p:sp>
      <p:sp>
        <p:nvSpPr>
          <p:cNvPr id="38" name="Rectangle 37"/>
          <p:cNvSpPr/>
          <p:nvPr/>
        </p:nvSpPr>
        <p:spPr>
          <a:xfrm>
            <a:off x="223064" y="2181146"/>
            <a:ext cx="1097280" cy="137160"/>
          </a:xfrm>
          <a:prstGeom prst="rect">
            <a:avLst/>
          </a:prstGeom>
          <a:solidFill>
            <a:schemeClr val="bg1"/>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latin typeface="Arial" panose="020B0604020202020204" pitchFamily="34" charset="0"/>
                <a:cs typeface="Arial" panose="020B0604020202020204" pitchFamily="34" charset="0"/>
              </a:rPr>
              <a:t>Qualitative</a:t>
            </a:r>
          </a:p>
        </p:txBody>
      </p:sp>
      <p:sp>
        <p:nvSpPr>
          <p:cNvPr id="39" name="Rectangle 38"/>
          <p:cNvSpPr/>
          <p:nvPr/>
        </p:nvSpPr>
        <p:spPr>
          <a:xfrm>
            <a:off x="2657960" y="2181146"/>
            <a:ext cx="1097280" cy="137160"/>
          </a:xfrm>
          <a:prstGeom prst="rect">
            <a:avLst/>
          </a:prstGeom>
          <a:solidFill>
            <a:schemeClr val="bg1"/>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smtClean="0">
                <a:latin typeface="Arial" panose="020B0604020202020204" pitchFamily="34" charset="0"/>
                <a:cs typeface="Arial" panose="020B0604020202020204" pitchFamily="34" charset="0"/>
              </a:rPr>
              <a:t>Credit Forum</a:t>
            </a:r>
            <a:endParaRPr lang="en-US" sz="1000" dirty="0">
              <a:latin typeface="Arial" panose="020B0604020202020204" pitchFamily="34" charset="0"/>
              <a:cs typeface="Arial" panose="020B0604020202020204" pitchFamily="34" charset="0"/>
            </a:endParaRPr>
          </a:p>
        </p:txBody>
      </p:sp>
      <p:sp>
        <p:nvSpPr>
          <p:cNvPr id="2" name="TextBox 1"/>
          <p:cNvSpPr txBox="1"/>
          <p:nvPr/>
        </p:nvSpPr>
        <p:spPr>
          <a:xfrm>
            <a:off x="2969480" y="2823319"/>
            <a:ext cx="934871" cy="461665"/>
          </a:xfrm>
          <a:prstGeom prst="rect">
            <a:avLst/>
          </a:prstGeom>
          <a:noFill/>
        </p:spPr>
        <p:txBody>
          <a:bodyPr wrap="none" rtlCol="0">
            <a:spAutoFit/>
          </a:bodyPr>
          <a:lstStyle/>
          <a:p>
            <a:pPr algn="ctr"/>
            <a:r>
              <a:rPr lang="en-US" sz="1200" dirty="0" smtClean="0">
                <a:solidFill>
                  <a:srgbClr val="FF0000"/>
                </a:solidFill>
                <a:latin typeface="Arial" panose="020B0604020202020204" pitchFamily="34" charset="0"/>
                <a:cs typeface="Arial" panose="020B0604020202020204" pitchFamily="34" charset="0"/>
              </a:rPr>
              <a:t>Borrowers</a:t>
            </a:r>
            <a:br>
              <a:rPr lang="en-US" sz="1200" dirty="0" smtClean="0">
                <a:solidFill>
                  <a:srgbClr val="FF0000"/>
                </a:solidFill>
                <a:latin typeface="Arial" panose="020B0604020202020204" pitchFamily="34" charset="0"/>
                <a:cs typeface="Arial" panose="020B0604020202020204" pitchFamily="34" charset="0"/>
              </a:rPr>
            </a:br>
            <a:r>
              <a:rPr lang="en-US" sz="1200" dirty="0" smtClean="0">
                <a:solidFill>
                  <a:srgbClr val="FF0000"/>
                </a:solidFill>
                <a:latin typeface="Arial" panose="020B0604020202020204" pitchFamily="34" charset="0"/>
                <a:cs typeface="Arial" panose="020B0604020202020204" pitchFamily="34" charset="0"/>
              </a:rPr>
              <a:t>Credit Risk</a:t>
            </a:r>
            <a:endParaRPr lang="en-US" sz="1200" dirty="0">
              <a:solidFill>
                <a:srgbClr val="FF0000"/>
              </a:solidFill>
              <a:latin typeface="Arial" panose="020B0604020202020204" pitchFamily="34" charset="0"/>
              <a:cs typeface="Arial" panose="020B0604020202020204" pitchFamily="34" charset="0"/>
            </a:endParaRPr>
          </a:p>
        </p:txBody>
      </p:sp>
      <p:sp>
        <p:nvSpPr>
          <p:cNvPr id="43" name="TextBox 42"/>
          <p:cNvSpPr txBox="1"/>
          <p:nvPr/>
        </p:nvSpPr>
        <p:spPr>
          <a:xfrm>
            <a:off x="1078083" y="5730303"/>
            <a:ext cx="934871" cy="461665"/>
          </a:xfrm>
          <a:prstGeom prst="rect">
            <a:avLst/>
          </a:prstGeom>
          <a:noFill/>
        </p:spPr>
        <p:txBody>
          <a:bodyPr wrap="none" rtlCol="0">
            <a:spAutoFit/>
          </a:bodyPr>
          <a:lstStyle/>
          <a:p>
            <a:pPr algn="ctr"/>
            <a:r>
              <a:rPr lang="en-US" sz="1200" dirty="0" smtClean="0">
                <a:solidFill>
                  <a:srgbClr val="FF0000"/>
                </a:solidFill>
                <a:latin typeface="Arial" panose="020B0604020202020204" pitchFamily="34" charset="0"/>
                <a:cs typeface="Arial" panose="020B0604020202020204" pitchFamily="34" charset="0"/>
              </a:rPr>
              <a:t>FG/IN</a:t>
            </a:r>
            <a:br>
              <a:rPr lang="en-US" sz="1200" dirty="0" smtClean="0">
                <a:solidFill>
                  <a:srgbClr val="FF0000"/>
                </a:solidFill>
                <a:latin typeface="Arial" panose="020B0604020202020204" pitchFamily="34" charset="0"/>
                <a:cs typeface="Arial" panose="020B0604020202020204" pitchFamily="34" charset="0"/>
              </a:rPr>
            </a:br>
            <a:r>
              <a:rPr lang="en-US" sz="1200" dirty="0" smtClean="0">
                <a:solidFill>
                  <a:srgbClr val="FF0000"/>
                </a:solidFill>
                <a:latin typeface="Arial" panose="020B0604020202020204" pitchFamily="34" charset="0"/>
                <a:cs typeface="Arial" panose="020B0604020202020204" pitchFamily="34" charset="0"/>
              </a:rPr>
              <a:t>Credit Risk</a:t>
            </a:r>
            <a:endParaRPr lang="en-US" sz="1200" dirty="0">
              <a:solidFill>
                <a:srgbClr val="FF0000"/>
              </a:solidFill>
              <a:latin typeface="Arial" panose="020B0604020202020204" pitchFamily="34" charset="0"/>
              <a:cs typeface="Arial" panose="020B0604020202020204" pitchFamily="34" charset="0"/>
            </a:endParaRPr>
          </a:p>
        </p:txBody>
      </p:sp>
      <p:sp>
        <p:nvSpPr>
          <p:cNvPr id="50" name="Content Placeholder 1"/>
          <p:cNvSpPr txBox="1">
            <a:spLocks/>
          </p:cNvSpPr>
          <p:nvPr/>
        </p:nvSpPr>
        <p:spPr>
          <a:xfrm>
            <a:off x="7687880" y="2610248"/>
            <a:ext cx="1377834" cy="674736"/>
          </a:xfrm>
          <a:prstGeom prst="rect">
            <a:avLst/>
          </a:prstGeom>
          <a:ln>
            <a:solidFill>
              <a:schemeClr val="tx1"/>
            </a:solidFill>
          </a:ln>
        </p:spPr>
        <p:txBody>
          <a:bodyPr anchor="ctr"/>
          <a:lstStyle>
            <a:defPPr>
              <a:defRPr lang="th-TH"/>
            </a:defPPr>
            <a:lvl1pPr marL="289360" indent="-289360" defTabSz="812810" eaLnBrk="0" hangingPunct="0">
              <a:spcBef>
                <a:spcPct val="20000"/>
              </a:spcBef>
              <a:buChar char="•"/>
              <a:defRPr sz="1000" kern="0">
                <a:solidFill>
                  <a:prstClr val="black"/>
                </a:solidFill>
                <a:latin typeface="Arial" panose="020B0604020202020204" pitchFamily="34" charset="0"/>
                <a:cs typeface="Arial" panose="020B0604020202020204" pitchFamily="34" charset="0"/>
              </a:defRPr>
            </a:lvl1pPr>
            <a:lvl2pPr marL="578644" indent="-192881" eaLnBrk="0" hangingPunct="0">
              <a:spcBef>
                <a:spcPct val="20000"/>
              </a:spcBef>
              <a:buFont typeface="微软雅黑" pitchFamily="34" charset="-122"/>
              <a:buChar char="‐"/>
              <a:defRPr sz="1800">
                <a:latin typeface="+mn-lt"/>
                <a:cs typeface="+mn-cs"/>
              </a:defRPr>
            </a:lvl2pPr>
            <a:lvl3pPr marL="964533" indent="-192907" eaLnBrk="0" hangingPunct="0">
              <a:spcBef>
                <a:spcPct val="20000"/>
              </a:spcBef>
              <a:buChar char="•"/>
              <a:defRPr sz="1800">
                <a:latin typeface="+mn-lt"/>
                <a:cs typeface="+mn-cs"/>
              </a:defRPr>
            </a:lvl3pPr>
            <a:lvl4pPr marL="1350346" indent="-192907" eaLnBrk="0" hangingPunct="0">
              <a:spcBef>
                <a:spcPct val="20000"/>
              </a:spcBef>
              <a:buChar char="–"/>
              <a:defRPr sz="1800">
                <a:latin typeface="+mn-lt"/>
                <a:cs typeface="+mn-cs"/>
              </a:defRPr>
            </a:lvl4pPr>
            <a:lvl5pPr marL="1736158" indent="-192907" eaLnBrk="0" hangingPunct="0">
              <a:spcBef>
                <a:spcPct val="20000"/>
              </a:spcBef>
              <a:buChar char="»"/>
              <a:defRPr sz="1800">
                <a:latin typeface="+mn-lt"/>
                <a:cs typeface="+mn-cs"/>
              </a:defRPr>
            </a:lvl5pPr>
            <a:lvl6pPr marL="2121972" indent="-192907" fontAlgn="base">
              <a:spcBef>
                <a:spcPct val="20000"/>
              </a:spcBef>
              <a:spcAft>
                <a:spcPct val="0"/>
              </a:spcAft>
              <a:buChar char="»"/>
              <a:defRPr sz="1688">
                <a:latin typeface="+mn-lt"/>
                <a:cs typeface="+mn-cs"/>
              </a:defRPr>
            </a:lvl6pPr>
            <a:lvl7pPr marL="2507785" indent="-192907" fontAlgn="base">
              <a:spcBef>
                <a:spcPct val="20000"/>
              </a:spcBef>
              <a:spcAft>
                <a:spcPct val="0"/>
              </a:spcAft>
              <a:buChar char="»"/>
              <a:defRPr sz="1688">
                <a:latin typeface="+mn-lt"/>
                <a:cs typeface="+mn-cs"/>
              </a:defRPr>
            </a:lvl7pPr>
            <a:lvl8pPr marL="2893598" indent="-192907" fontAlgn="base">
              <a:spcBef>
                <a:spcPct val="20000"/>
              </a:spcBef>
              <a:spcAft>
                <a:spcPct val="0"/>
              </a:spcAft>
              <a:buChar char="»"/>
              <a:defRPr sz="1688">
                <a:latin typeface="+mn-lt"/>
                <a:cs typeface="+mn-cs"/>
              </a:defRPr>
            </a:lvl8pPr>
            <a:lvl9pPr marL="3279411" indent="-192907" fontAlgn="base">
              <a:spcBef>
                <a:spcPct val="20000"/>
              </a:spcBef>
              <a:spcAft>
                <a:spcPct val="0"/>
              </a:spcAft>
              <a:buChar char="»"/>
              <a:defRPr sz="1688">
                <a:latin typeface="+mn-lt"/>
                <a:cs typeface="+mn-cs"/>
              </a:defRPr>
            </a:lvl9pPr>
          </a:lstStyle>
          <a:p>
            <a:pPr marL="0" indent="0" algn="ctr">
              <a:buNone/>
            </a:pPr>
            <a:r>
              <a:rPr lang="en-US" dirty="0" smtClean="0"/>
              <a:t>1</a:t>
            </a:r>
          </a:p>
          <a:p>
            <a:pPr marL="0" indent="0" algn="ctr">
              <a:buNone/>
            </a:pPr>
            <a:r>
              <a:rPr lang="en-US" dirty="0" smtClean="0"/>
              <a:t>Projected </a:t>
            </a:r>
            <a:r>
              <a:rPr lang="en-US" dirty="0"/>
              <a:t>time to breach trigger</a:t>
            </a:r>
          </a:p>
        </p:txBody>
      </p:sp>
      <p:sp>
        <p:nvSpPr>
          <p:cNvPr id="51" name="Content Placeholder 1"/>
          <p:cNvSpPr txBox="1">
            <a:spLocks/>
          </p:cNvSpPr>
          <p:nvPr/>
        </p:nvSpPr>
        <p:spPr>
          <a:xfrm>
            <a:off x="7687880" y="3347077"/>
            <a:ext cx="1377834" cy="918348"/>
          </a:xfrm>
          <a:prstGeom prst="rect">
            <a:avLst/>
          </a:prstGeom>
          <a:ln>
            <a:solidFill>
              <a:schemeClr val="tx1"/>
            </a:solidFill>
          </a:ln>
        </p:spPr>
        <p:txBody>
          <a:bodyPr anchor="ctr"/>
          <a:lstStyle>
            <a:defPPr>
              <a:defRPr lang="th-TH"/>
            </a:defPPr>
            <a:lvl1pPr marL="289360" indent="-289360" defTabSz="812810" eaLnBrk="0" hangingPunct="0">
              <a:spcBef>
                <a:spcPct val="20000"/>
              </a:spcBef>
              <a:buChar char="•"/>
              <a:defRPr sz="1000" kern="0">
                <a:solidFill>
                  <a:prstClr val="black"/>
                </a:solidFill>
                <a:latin typeface="Arial" panose="020B0604020202020204" pitchFamily="34" charset="0"/>
                <a:cs typeface="Arial" panose="020B0604020202020204" pitchFamily="34" charset="0"/>
              </a:defRPr>
            </a:lvl1pPr>
            <a:lvl2pPr marL="578644" indent="-192881" eaLnBrk="0" hangingPunct="0">
              <a:spcBef>
                <a:spcPct val="20000"/>
              </a:spcBef>
              <a:buFont typeface="微软雅黑" pitchFamily="34" charset="-122"/>
              <a:buChar char="‐"/>
              <a:defRPr sz="1800">
                <a:latin typeface="+mn-lt"/>
                <a:cs typeface="+mn-cs"/>
              </a:defRPr>
            </a:lvl2pPr>
            <a:lvl3pPr marL="964533" indent="-192907" eaLnBrk="0" hangingPunct="0">
              <a:spcBef>
                <a:spcPct val="20000"/>
              </a:spcBef>
              <a:buChar char="•"/>
              <a:defRPr sz="1800">
                <a:latin typeface="+mn-lt"/>
                <a:cs typeface="+mn-cs"/>
              </a:defRPr>
            </a:lvl3pPr>
            <a:lvl4pPr marL="1350346" indent="-192907" eaLnBrk="0" hangingPunct="0">
              <a:spcBef>
                <a:spcPct val="20000"/>
              </a:spcBef>
              <a:buChar char="–"/>
              <a:defRPr sz="1800">
                <a:latin typeface="+mn-lt"/>
                <a:cs typeface="+mn-cs"/>
              </a:defRPr>
            </a:lvl4pPr>
            <a:lvl5pPr marL="1736158" indent="-192907" eaLnBrk="0" hangingPunct="0">
              <a:spcBef>
                <a:spcPct val="20000"/>
              </a:spcBef>
              <a:buChar char="»"/>
              <a:defRPr sz="1800">
                <a:latin typeface="+mn-lt"/>
                <a:cs typeface="+mn-cs"/>
              </a:defRPr>
            </a:lvl5pPr>
            <a:lvl6pPr marL="2121972" indent="-192907" fontAlgn="base">
              <a:spcBef>
                <a:spcPct val="20000"/>
              </a:spcBef>
              <a:spcAft>
                <a:spcPct val="0"/>
              </a:spcAft>
              <a:buChar char="»"/>
              <a:defRPr sz="1688">
                <a:latin typeface="+mn-lt"/>
                <a:cs typeface="+mn-cs"/>
              </a:defRPr>
            </a:lvl6pPr>
            <a:lvl7pPr marL="2507785" indent="-192907" fontAlgn="base">
              <a:spcBef>
                <a:spcPct val="20000"/>
              </a:spcBef>
              <a:spcAft>
                <a:spcPct val="0"/>
              </a:spcAft>
              <a:buChar char="»"/>
              <a:defRPr sz="1688">
                <a:latin typeface="+mn-lt"/>
                <a:cs typeface="+mn-cs"/>
              </a:defRPr>
            </a:lvl7pPr>
            <a:lvl8pPr marL="2893598" indent="-192907" fontAlgn="base">
              <a:spcBef>
                <a:spcPct val="20000"/>
              </a:spcBef>
              <a:spcAft>
                <a:spcPct val="0"/>
              </a:spcAft>
              <a:buChar char="»"/>
              <a:defRPr sz="1688">
                <a:latin typeface="+mn-lt"/>
                <a:cs typeface="+mn-cs"/>
              </a:defRPr>
            </a:lvl8pPr>
            <a:lvl9pPr marL="3279411" indent="-192907" fontAlgn="base">
              <a:spcBef>
                <a:spcPct val="20000"/>
              </a:spcBef>
              <a:spcAft>
                <a:spcPct val="0"/>
              </a:spcAft>
              <a:buChar char="»"/>
              <a:defRPr sz="1688">
                <a:latin typeface="+mn-lt"/>
                <a:cs typeface="+mn-cs"/>
              </a:defRPr>
            </a:lvl9pPr>
          </a:lstStyle>
          <a:p>
            <a:pPr marL="0" indent="0" algn="ctr">
              <a:buNone/>
            </a:pPr>
            <a:r>
              <a:rPr lang="en-US" dirty="0" smtClean="0"/>
              <a:t>2</a:t>
            </a:r>
          </a:p>
          <a:p>
            <a:pPr marL="0" indent="0" algn="ctr">
              <a:buNone/>
            </a:pPr>
            <a:r>
              <a:rPr lang="en-US" dirty="0" smtClean="0"/>
              <a:t>Business </a:t>
            </a:r>
            <a:r>
              <a:rPr lang="en-US" dirty="0"/>
              <a:t>model sustainability</a:t>
            </a:r>
            <a:endParaRPr lang="en-US" sz="900" dirty="0"/>
          </a:p>
        </p:txBody>
      </p:sp>
      <p:sp>
        <p:nvSpPr>
          <p:cNvPr id="52" name="Content Placeholder 1"/>
          <p:cNvSpPr txBox="1">
            <a:spLocks/>
          </p:cNvSpPr>
          <p:nvPr/>
        </p:nvSpPr>
        <p:spPr>
          <a:xfrm>
            <a:off x="7687880" y="4346360"/>
            <a:ext cx="1377834" cy="896487"/>
          </a:xfrm>
          <a:prstGeom prst="rect">
            <a:avLst/>
          </a:prstGeom>
          <a:ln>
            <a:solidFill>
              <a:schemeClr val="tx1"/>
            </a:solidFill>
          </a:ln>
        </p:spPr>
        <p:txBody>
          <a:bodyPr anchor="ctr"/>
          <a:lstStyle>
            <a:defPPr>
              <a:defRPr lang="th-TH"/>
            </a:defPPr>
            <a:lvl1pPr marL="289360" indent="-289360" defTabSz="812810" eaLnBrk="0" hangingPunct="0">
              <a:spcBef>
                <a:spcPct val="20000"/>
              </a:spcBef>
              <a:buChar char="•"/>
              <a:defRPr sz="1000" kern="0">
                <a:solidFill>
                  <a:prstClr val="black"/>
                </a:solidFill>
                <a:latin typeface="Arial" panose="020B0604020202020204" pitchFamily="34" charset="0"/>
                <a:cs typeface="Arial" panose="020B0604020202020204" pitchFamily="34" charset="0"/>
              </a:defRPr>
            </a:lvl1pPr>
            <a:lvl2pPr marL="578644" indent="-192881" eaLnBrk="0" hangingPunct="0">
              <a:spcBef>
                <a:spcPct val="20000"/>
              </a:spcBef>
              <a:buFont typeface="微软雅黑" pitchFamily="34" charset="-122"/>
              <a:buChar char="‐"/>
              <a:defRPr sz="1800">
                <a:latin typeface="+mn-lt"/>
                <a:cs typeface="+mn-cs"/>
              </a:defRPr>
            </a:lvl2pPr>
            <a:lvl3pPr marL="964533" indent="-192907" eaLnBrk="0" hangingPunct="0">
              <a:spcBef>
                <a:spcPct val="20000"/>
              </a:spcBef>
              <a:buChar char="•"/>
              <a:defRPr sz="1800">
                <a:latin typeface="+mn-lt"/>
                <a:cs typeface="+mn-cs"/>
              </a:defRPr>
            </a:lvl3pPr>
            <a:lvl4pPr marL="1350346" indent="-192907" eaLnBrk="0" hangingPunct="0">
              <a:spcBef>
                <a:spcPct val="20000"/>
              </a:spcBef>
              <a:buChar char="–"/>
              <a:defRPr sz="1800">
                <a:latin typeface="+mn-lt"/>
                <a:cs typeface="+mn-cs"/>
              </a:defRPr>
            </a:lvl4pPr>
            <a:lvl5pPr marL="1736158" indent="-192907" eaLnBrk="0" hangingPunct="0">
              <a:spcBef>
                <a:spcPct val="20000"/>
              </a:spcBef>
              <a:buChar char="»"/>
              <a:defRPr sz="1800">
                <a:latin typeface="+mn-lt"/>
                <a:cs typeface="+mn-cs"/>
              </a:defRPr>
            </a:lvl5pPr>
            <a:lvl6pPr marL="2121972" indent="-192907" fontAlgn="base">
              <a:spcBef>
                <a:spcPct val="20000"/>
              </a:spcBef>
              <a:spcAft>
                <a:spcPct val="0"/>
              </a:spcAft>
              <a:buChar char="»"/>
              <a:defRPr sz="1688">
                <a:latin typeface="+mn-lt"/>
                <a:cs typeface="+mn-cs"/>
              </a:defRPr>
            </a:lvl6pPr>
            <a:lvl7pPr marL="2507785" indent="-192907" fontAlgn="base">
              <a:spcBef>
                <a:spcPct val="20000"/>
              </a:spcBef>
              <a:spcAft>
                <a:spcPct val="0"/>
              </a:spcAft>
              <a:buChar char="»"/>
              <a:defRPr sz="1688">
                <a:latin typeface="+mn-lt"/>
                <a:cs typeface="+mn-cs"/>
              </a:defRPr>
            </a:lvl7pPr>
            <a:lvl8pPr marL="2893598" indent="-192907" fontAlgn="base">
              <a:spcBef>
                <a:spcPct val="20000"/>
              </a:spcBef>
              <a:spcAft>
                <a:spcPct val="0"/>
              </a:spcAft>
              <a:buChar char="»"/>
              <a:defRPr sz="1688">
                <a:latin typeface="+mn-lt"/>
                <a:cs typeface="+mn-cs"/>
              </a:defRPr>
            </a:lvl8pPr>
            <a:lvl9pPr marL="3279411" indent="-192907" fontAlgn="base">
              <a:spcBef>
                <a:spcPct val="20000"/>
              </a:spcBef>
              <a:spcAft>
                <a:spcPct val="0"/>
              </a:spcAft>
              <a:buChar char="»"/>
              <a:defRPr sz="1688">
                <a:latin typeface="+mn-lt"/>
                <a:cs typeface="+mn-cs"/>
              </a:defRPr>
            </a:lvl9pPr>
          </a:lstStyle>
          <a:p>
            <a:pPr marL="0" indent="0" algn="ctr">
              <a:buNone/>
            </a:pPr>
            <a:r>
              <a:rPr lang="en-US" dirty="0" smtClean="0"/>
              <a:t>3</a:t>
            </a:r>
          </a:p>
          <a:p>
            <a:pPr marL="0" indent="0" algn="ctr">
              <a:buNone/>
            </a:pPr>
            <a:r>
              <a:rPr lang="en-US" dirty="0" smtClean="0"/>
              <a:t>FG </a:t>
            </a:r>
            <a:r>
              <a:rPr lang="en-US" dirty="0"/>
              <a:t>strength</a:t>
            </a:r>
          </a:p>
        </p:txBody>
      </p:sp>
      <p:sp>
        <p:nvSpPr>
          <p:cNvPr id="53" name="Content Placeholder 1"/>
          <p:cNvSpPr txBox="1">
            <a:spLocks/>
          </p:cNvSpPr>
          <p:nvPr/>
        </p:nvSpPr>
        <p:spPr>
          <a:xfrm>
            <a:off x="7687880" y="5332902"/>
            <a:ext cx="1377834" cy="976417"/>
          </a:xfrm>
          <a:prstGeom prst="rect">
            <a:avLst/>
          </a:prstGeom>
          <a:ln>
            <a:solidFill>
              <a:schemeClr val="tx1"/>
            </a:solidFill>
          </a:ln>
        </p:spPr>
        <p:txBody>
          <a:bodyPr anchor="ctr"/>
          <a:lstStyle>
            <a:defPPr>
              <a:defRPr lang="th-TH"/>
            </a:defPPr>
            <a:lvl1pPr marL="289360" indent="-289360" defTabSz="812810" eaLnBrk="0" hangingPunct="0">
              <a:spcBef>
                <a:spcPct val="20000"/>
              </a:spcBef>
              <a:buChar char="•"/>
              <a:defRPr sz="1000" kern="0">
                <a:solidFill>
                  <a:prstClr val="black"/>
                </a:solidFill>
                <a:latin typeface="Arial" panose="020B0604020202020204" pitchFamily="34" charset="0"/>
                <a:cs typeface="Arial" panose="020B0604020202020204" pitchFamily="34" charset="0"/>
              </a:defRPr>
            </a:lvl1pPr>
            <a:lvl2pPr marL="578644" indent="-192881" eaLnBrk="0" hangingPunct="0">
              <a:spcBef>
                <a:spcPct val="20000"/>
              </a:spcBef>
              <a:buFont typeface="微软雅黑" pitchFamily="34" charset="-122"/>
              <a:buChar char="‐"/>
              <a:defRPr sz="1800">
                <a:latin typeface="+mn-lt"/>
                <a:cs typeface="+mn-cs"/>
              </a:defRPr>
            </a:lvl2pPr>
            <a:lvl3pPr marL="964533" indent="-192907" eaLnBrk="0" hangingPunct="0">
              <a:spcBef>
                <a:spcPct val="20000"/>
              </a:spcBef>
              <a:buChar char="•"/>
              <a:defRPr sz="1800">
                <a:latin typeface="+mn-lt"/>
                <a:cs typeface="+mn-cs"/>
              </a:defRPr>
            </a:lvl3pPr>
            <a:lvl4pPr marL="1350346" indent="-192907" eaLnBrk="0" hangingPunct="0">
              <a:spcBef>
                <a:spcPct val="20000"/>
              </a:spcBef>
              <a:buChar char="–"/>
              <a:defRPr sz="1800">
                <a:latin typeface="+mn-lt"/>
                <a:cs typeface="+mn-cs"/>
              </a:defRPr>
            </a:lvl4pPr>
            <a:lvl5pPr marL="1736158" indent="-192907" eaLnBrk="0" hangingPunct="0">
              <a:spcBef>
                <a:spcPct val="20000"/>
              </a:spcBef>
              <a:buChar char="»"/>
              <a:defRPr sz="1800">
                <a:latin typeface="+mn-lt"/>
                <a:cs typeface="+mn-cs"/>
              </a:defRPr>
            </a:lvl5pPr>
            <a:lvl6pPr marL="2121972" indent="-192907" fontAlgn="base">
              <a:spcBef>
                <a:spcPct val="20000"/>
              </a:spcBef>
              <a:spcAft>
                <a:spcPct val="0"/>
              </a:spcAft>
              <a:buChar char="»"/>
              <a:defRPr sz="1688">
                <a:latin typeface="+mn-lt"/>
                <a:cs typeface="+mn-cs"/>
              </a:defRPr>
            </a:lvl6pPr>
            <a:lvl7pPr marL="2507785" indent="-192907" fontAlgn="base">
              <a:spcBef>
                <a:spcPct val="20000"/>
              </a:spcBef>
              <a:spcAft>
                <a:spcPct val="0"/>
              </a:spcAft>
              <a:buChar char="»"/>
              <a:defRPr sz="1688">
                <a:latin typeface="+mn-lt"/>
                <a:cs typeface="+mn-cs"/>
              </a:defRPr>
            </a:lvl7pPr>
            <a:lvl8pPr marL="2893598" indent="-192907" fontAlgn="base">
              <a:spcBef>
                <a:spcPct val="20000"/>
              </a:spcBef>
              <a:spcAft>
                <a:spcPct val="0"/>
              </a:spcAft>
              <a:buChar char="»"/>
              <a:defRPr sz="1688">
                <a:latin typeface="+mn-lt"/>
                <a:cs typeface="+mn-cs"/>
              </a:defRPr>
            </a:lvl8pPr>
            <a:lvl9pPr marL="3279411" indent="-192907" fontAlgn="base">
              <a:spcBef>
                <a:spcPct val="20000"/>
              </a:spcBef>
              <a:spcAft>
                <a:spcPct val="0"/>
              </a:spcAft>
              <a:buChar char="»"/>
              <a:defRPr sz="1688">
                <a:latin typeface="+mn-lt"/>
                <a:cs typeface="+mn-cs"/>
              </a:defRPr>
            </a:lvl9pPr>
          </a:lstStyle>
          <a:p>
            <a:pPr marL="0" indent="0" algn="ctr">
              <a:buNone/>
            </a:pPr>
            <a:r>
              <a:rPr lang="en-US" dirty="0" smtClean="0"/>
              <a:t>4</a:t>
            </a:r>
          </a:p>
          <a:p>
            <a:pPr marL="0" indent="0" algn="ctr">
              <a:buNone/>
            </a:pPr>
            <a:r>
              <a:rPr lang="en-US" dirty="0" smtClean="0"/>
              <a:t>Project </a:t>
            </a:r>
            <a:r>
              <a:rPr lang="en-US" dirty="0"/>
              <a:t>Profitability</a:t>
            </a:r>
            <a:endParaRPr lang="en-US" sz="900" dirty="0"/>
          </a:p>
        </p:txBody>
      </p:sp>
      <p:sp>
        <p:nvSpPr>
          <p:cNvPr id="54" name="Content Placeholder 1"/>
          <p:cNvSpPr txBox="1">
            <a:spLocks/>
          </p:cNvSpPr>
          <p:nvPr/>
        </p:nvSpPr>
        <p:spPr>
          <a:xfrm>
            <a:off x="7687880" y="2370040"/>
            <a:ext cx="1377834" cy="178115"/>
          </a:xfrm>
          <a:prstGeom prst="rect">
            <a:avLst/>
          </a:prstGeom>
          <a:solidFill>
            <a:srgbClr val="3F3F3F"/>
          </a:solidFill>
          <a:ln>
            <a:solidFill>
              <a:schemeClr val="tx1"/>
            </a:solidFill>
          </a:ln>
        </p:spPr>
        <p:txBody>
          <a:bodyPr anchor="ctr"/>
          <a:lstStyle>
            <a:defPPr>
              <a:defRPr lang="th-TH"/>
            </a:defPPr>
            <a:lvl1pPr marL="289360" indent="-289360" defTabSz="812810" eaLnBrk="0" hangingPunct="0">
              <a:spcBef>
                <a:spcPct val="20000"/>
              </a:spcBef>
              <a:buChar char="•"/>
              <a:defRPr sz="1000" kern="0">
                <a:solidFill>
                  <a:prstClr val="black"/>
                </a:solidFill>
                <a:latin typeface="Arial" panose="020B0604020202020204" pitchFamily="34" charset="0"/>
                <a:cs typeface="Arial" panose="020B0604020202020204" pitchFamily="34" charset="0"/>
              </a:defRPr>
            </a:lvl1pPr>
            <a:lvl2pPr marL="578644" indent="-192881" eaLnBrk="0" hangingPunct="0">
              <a:spcBef>
                <a:spcPct val="20000"/>
              </a:spcBef>
              <a:buFont typeface="微软雅黑" pitchFamily="34" charset="-122"/>
              <a:buChar char="‐"/>
              <a:defRPr sz="1800">
                <a:latin typeface="+mn-lt"/>
                <a:cs typeface="+mn-cs"/>
              </a:defRPr>
            </a:lvl2pPr>
            <a:lvl3pPr marL="964533" indent="-192907" eaLnBrk="0" hangingPunct="0">
              <a:spcBef>
                <a:spcPct val="20000"/>
              </a:spcBef>
              <a:buChar char="•"/>
              <a:defRPr sz="1800">
                <a:latin typeface="+mn-lt"/>
                <a:cs typeface="+mn-cs"/>
              </a:defRPr>
            </a:lvl3pPr>
            <a:lvl4pPr marL="1350346" indent="-192907" eaLnBrk="0" hangingPunct="0">
              <a:spcBef>
                <a:spcPct val="20000"/>
              </a:spcBef>
              <a:buChar char="–"/>
              <a:defRPr sz="1800">
                <a:latin typeface="+mn-lt"/>
                <a:cs typeface="+mn-cs"/>
              </a:defRPr>
            </a:lvl4pPr>
            <a:lvl5pPr marL="1736158" indent="-192907" eaLnBrk="0" hangingPunct="0">
              <a:spcBef>
                <a:spcPct val="20000"/>
              </a:spcBef>
              <a:buChar char="»"/>
              <a:defRPr sz="1800">
                <a:latin typeface="+mn-lt"/>
                <a:cs typeface="+mn-cs"/>
              </a:defRPr>
            </a:lvl5pPr>
            <a:lvl6pPr marL="2121972" indent="-192907" fontAlgn="base">
              <a:spcBef>
                <a:spcPct val="20000"/>
              </a:spcBef>
              <a:spcAft>
                <a:spcPct val="0"/>
              </a:spcAft>
              <a:buChar char="»"/>
              <a:defRPr sz="1688">
                <a:latin typeface="+mn-lt"/>
                <a:cs typeface="+mn-cs"/>
              </a:defRPr>
            </a:lvl6pPr>
            <a:lvl7pPr marL="2507785" indent="-192907" fontAlgn="base">
              <a:spcBef>
                <a:spcPct val="20000"/>
              </a:spcBef>
              <a:spcAft>
                <a:spcPct val="0"/>
              </a:spcAft>
              <a:buChar char="»"/>
              <a:defRPr sz="1688">
                <a:latin typeface="+mn-lt"/>
                <a:cs typeface="+mn-cs"/>
              </a:defRPr>
            </a:lvl7pPr>
            <a:lvl8pPr marL="2893598" indent="-192907" fontAlgn="base">
              <a:spcBef>
                <a:spcPct val="20000"/>
              </a:spcBef>
              <a:spcAft>
                <a:spcPct val="0"/>
              </a:spcAft>
              <a:buChar char="»"/>
              <a:defRPr sz="1688">
                <a:latin typeface="+mn-lt"/>
                <a:cs typeface="+mn-cs"/>
              </a:defRPr>
            </a:lvl8pPr>
            <a:lvl9pPr marL="3279411" indent="-192907" fontAlgn="base">
              <a:spcBef>
                <a:spcPct val="20000"/>
              </a:spcBef>
              <a:spcAft>
                <a:spcPct val="0"/>
              </a:spcAft>
              <a:buChar char="»"/>
              <a:defRPr sz="1688">
                <a:latin typeface="+mn-lt"/>
                <a:cs typeface="+mn-cs"/>
              </a:defRPr>
            </a:lvl9pPr>
          </a:lstStyle>
          <a:p>
            <a:pPr marL="0" indent="0" algn="ctr">
              <a:buNone/>
            </a:pPr>
            <a:r>
              <a:rPr lang="en-US" dirty="0" smtClean="0">
                <a:solidFill>
                  <a:schemeClr val="bg1"/>
                </a:solidFill>
              </a:rPr>
              <a:t>Quantitative Criteria</a:t>
            </a:r>
            <a:endParaRPr lang="en-US" dirty="0">
              <a:solidFill>
                <a:schemeClr val="bg1"/>
              </a:solidFill>
            </a:endParaRPr>
          </a:p>
        </p:txBody>
      </p:sp>
      <p:sp>
        <p:nvSpPr>
          <p:cNvPr id="45" name="TextBox 44"/>
          <p:cNvSpPr txBox="1"/>
          <p:nvPr/>
        </p:nvSpPr>
        <p:spPr>
          <a:xfrm>
            <a:off x="7890927" y="6309319"/>
            <a:ext cx="971741" cy="276999"/>
          </a:xfrm>
          <a:prstGeom prst="rect">
            <a:avLst/>
          </a:prstGeom>
          <a:noFill/>
        </p:spPr>
        <p:txBody>
          <a:bodyPr wrap="none" rtlCol="0">
            <a:spAutoFit/>
          </a:bodyPr>
          <a:lstStyle/>
          <a:p>
            <a:pPr algn="ctr"/>
            <a:r>
              <a:rPr lang="en-US" sz="1200" b="1" dirty="0" smtClean="0">
                <a:solidFill>
                  <a:srgbClr val="FF0000"/>
                </a:solidFill>
                <a:latin typeface="Arial" panose="020B0604020202020204" pitchFamily="34" charset="0"/>
                <a:cs typeface="Arial" panose="020B0604020202020204" pitchFamily="34" charset="0"/>
              </a:rPr>
              <a:t>OUTCOME</a:t>
            </a:r>
            <a:endParaRPr 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073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par>
                                <p:cTn id="25" presetID="10" presetClass="entr" presetSubtype="0"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2"/>
                                        </p:tgtEl>
                                        <p:attrNameLst>
                                          <p:attrName>style.visibility</p:attrName>
                                        </p:attrNameLst>
                                      </p:cBhvr>
                                      <p:to>
                                        <p:strVal val="visible"/>
                                      </p:to>
                                    </p:set>
                                    <p:animEffect transition="in" filter="fade">
                                      <p:cBhvr>
                                        <p:cTn id="30" dur="500"/>
                                        <p:tgtEl>
                                          <p:spTgt spid="8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4"/>
                                        </p:tgtEl>
                                        <p:attrNameLst>
                                          <p:attrName>style.visibility</p:attrName>
                                        </p:attrNameLst>
                                      </p:cBhvr>
                                      <p:to>
                                        <p:strVal val="visible"/>
                                      </p:to>
                                    </p:set>
                                    <p:animEffect transition="in" filter="fade">
                                      <p:cBhvr>
                                        <p:cTn id="35" dur="500"/>
                                        <p:tgtEl>
                                          <p:spTgt spid="104"/>
                                        </p:tgtEl>
                                      </p:cBhvr>
                                    </p:animEffect>
                                  </p:childTnLst>
                                </p:cTn>
                              </p:par>
                              <p:par>
                                <p:cTn id="36" presetID="10" presetClass="entr" presetSubtype="0" fill="hold" nodeType="withEffect">
                                  <p:stCondLst>
                                    <p:cond delay="0"/>
                                  </p:stCondLst>
                                  <p:childTnLst>
                                    <p:set>
                                      <p:cBhvr>
                                        <p:cTn id="37" dur="1" fill="hold">
                                          <p:stCondLst>
                                            <p:cond delay="0"/>
                                          </p:stCondLst>
                                        </p:cTn>
                                        <p:tgtEl>
                                          <p:spTgt spid="100"/>
                                        </p:tgtEl>
                                        <p:attrNameLst>
                                          <p:attrName>style.visibility</p:attrName>
                                        </p:attrNameLst>
                                      </p:cBhvr>
                                      <p:to>
                                        <p:strVal val="visible"/>
                                      </p:to>
                                    </p:set>
                                    <p:animEffect transition="in" filter="fade">
                                      <p:cBhvr>
                                        <p:cTn id="38" dur="500"/>
                                        <p:tgtEl>
                                          <p:spTgt spid="10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7"/>
                                        </p:tgtEl>
                                        <p:attrNameLst>
                                          <p:attrName>style.visibility</p:attrName>
                                        </p:attrNameLst>
                                      </p:cBhvr>
                                      <p:to>
                                        <p:strVal val="visible"/>
                                      </p:to>
                                    </p:set>
                                    <p:animEffect transition="in" filter="fade">
                                      <p:cBhvr>
                                        <p:cTn id="41" dur="500"/>
                                        <p:tgtEl>
                                          <p:spTgt spid="97"/>
                                        </p:tgtEl>
                                      </p:cBhvr>
                                    </p:animEffect>
                                  </p:childTnLst>
                                </p:cTn>
                              </p:par>
                              <p:par>
                                <p:cTn id="42" presetID="10" presetClass="entr" presetSubtype="0" fill="hold" nodeType="withEffect">
                                  <p:stCondLst>
                                    <p:cond delay="0"/>
                                  </p:stCondLst>
                                  <p:childTnLst>
                                    <p:set>
                                      <p:cBhvr>
                                        <p:cTn id="43" dur="1" fill="hold">
                                          <p:stCondLst>
                                            <p:cond delay="0"/>
                                          </p:stCondLst>
                                        </p:cTn>
                                        <p:tgtEl>
                                          <p:spTgt spid="111"/>
                                        </p:tgtEl>
                                        <p:attrNameLst>
                                          <p:attrName>style.visibility</p:attrName>
                                        </p:attrNameLst>
                                      </p:cBhvr>
                                      <p:to>
                                        <p:strVal val="visible"/>
                                      </p:to>
                                    </p:set>
                                    <p:animEffect transition="in" filter="fade">
                                      <p:cBhvr>
                                        <p:cTn id="44" dur="500"/>
                                        <p:tgtEl>
                                          <p:spTgt spid="1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4"/>
                                        </p:tgtEl>
                                        <p:attrNameLst>
                                          <p:attrName>style.visibility</p:attrName>
                                        </p:attrNameLst>
                                      </p:cBhvr>
                                      <p:to>
                                        <p:strVal val="visible"/>
                                      </p:to>
                                    </p:set>
                                    <p:animEffect transition="in" filter="fade">
                                      <p:cBhvr>
                                        <p:cTn id="47" dur="500"/>
                                        <p:tgtEl>
                                          <p:spTgt spid="9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500"/>
                                        <p:tgtEl>
                                          <p:spTgt spid="5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500"/>
                                        <p:tgtEl>
                                          <p:spTgt spid="5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fade">
                                      <p:cBhvr>
                                        <p:cTn id="64" dur="500"/>
                                        <p:tgtEl>
                                          <p:spTgt spid="5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6" grpId="0" animBg="1"/>
      <p:bldP spid="82" grpId="0" animBg="1"/>
      <p:bldP spid="83" grpId="0" animBg="1"/>
      <p:bldP spid="94" grpId="0" animBg="1"/>
      <p:bldP spid="97" grpId="0" animBg="1"/>
      <p:bldP spid="40" grpId="0" animBg="1"/>
      <p:bldP spid="41" grpId="0" animBg="1"/>
      <p:bldP spid="42" grpId="0" animBg="1"/>
      <p:bldP spid="50" grpId="0" animBg="1"/>
      <p:bldP spid="51" grpId="0" animBg="1"/>
      <p:bldP spid="52" grpId="0" animBg="1"/>
      <p:bldP spid="53" grpId="0" animBg="1"/>
      <p:bldP spid="54" grpId="0" animBg="1"/>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1898" y="1345819"/>
            <a:ext cx="6840760" cy="4968552"/>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entury Gothic"/>
              <a:ea typeface="+mn-ea"/>
            </a:endParaRPr>
          </a:p>
        </p:txBody>
      </p:sp>
      <p:sp>
        <p:nvSpPr>
          <p:cNvPr id="49" name="Rectangle 48"/>
          <p:cNvSpPr/>
          <p:nvPr/>
        </p:nvSpPr>
        <p:spPr>
          <a:xfrm>
            <a:off x="7000835" y="1345820"/>
            <a:ext cx="2040882" cy="4968552"/>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a:extLst>
              <a:ext uri="{FF2B5EF4-FFF2-40B4-BE49-F238E27FC236}">
                <a16:creationId xmlns:a16="http://schemas.microsoft.com/office/drawing/2014/main" id="{EF4471C8-23FE-4CB6-9695-9635D0A60363}"/>
              </a:ext>
            </a:extLst>
          </p:cNvPr>
          <p:cNvSpPr txBox="1">
            <a:spLocks/>
          </p:cNvSpPr>
          <p:nvPr/>
        </p:nvSpPr>
        <p:spPr>
          <a:xfrm>
            <a:off x="606004" y="841444"/>
            <a:ext cx="8050373"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marL="0" marR="0" lvl="0" indent="0" algn="l" defTabSz="812810"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Arial"/>
                <a:ea typeface="+mj-ea"/>
              </a:rPr>
              <a:t>Framework for Retail Lending ECL Evaluation</a:t>
            </a:r>
          </a:p>
        </p:txBody>
      </p:sp>
      <p:sp>
        <p:nvSpPr>
          <p:cNvPr id="94" name="Content Placeholder 1"/>
          <p:cNvSpPr txBox="1">
            <a:spLocks/>
          </p:cNvSpPr>
          <p:nvPr/>
        </p:nvSpPr>
        <p:spPr>
          <a:xfrm>
            <a:off x="1174630" y="5301208"/>
            <a:ext cx="5917650" cy="552549"/>
          </a:xfrm>
          <a:prstGeom prst="rect">
            <a:avLst/>
          </a:prstGeom>
        </p:spPr>
        <p:txBody>
          <a:bodyPr anchor="ctr"/>
          <a:lstStyle>
            <a:lvl1pPr marL="289360" indent="-289360" algn="l" rtl="0" eaLnBrk="0" fontAlgn="base" hangingPunct="0">
              <a:spcBef>
                <a:spcPct val="20000"/>
              </a:spcBef>
              <a:spcAft>
                <a:spcPct val="0"/>
              </a:spcAft>
              <a:buChar char="•"/>
              <a:defRPr sz="1800">
                <a:solidFill>
                  <a:schemeClr val="tx1"/>
                </a:solidFill>
                <a:latin typeface="+mn-lt"/>
                <a:ea typeface="+mn-ea"/>
                <a:cs typeface="+mn-cs"/>
              </a:defRPr>
            </a:lvl1pPr>
            <a:lvl2pPr marL="578644" indent="-192881" algn="l" rtl="0" eaLnBrk="0" fontAlgn="base" hangingPunct="0">
              <a:spcBef>
                <a:spcPct val="20000"/>
              </a:spcBef>
              <a:spcAft>
                <a:spcPct val="0"/>
              </a:spcAft>
              <a:buFont typeface="微软雅黑" pitchFamily="34" charset="-122"/>
              <a:buChar char="‐"/>
              <a:defRPr sz="1800">
                <a:solidFill>
                  <a:schemeClr val="tx1"/>
                </a:solidFill>
                <a:latin typeface="+mn-lt"/>
                <a:cs typeface="+mn-cs"/>
              </a:defRPr>
            </a:lvl2pPr>
            <a:lvl3pPr marL="964533" indent="-192907" algn="l" rtl="0" eaLnBrk="0" fontAlgn="base" hangingPunct="0">
              <a:spcBef>
                <a:spcPct val="20000"/>
              </a:spcBef>
              <a:spcAft>
                <a:spcPct val="0"/>
              </a:spcAft>
              <a:buChar char="•"/>
              <a:defRPr sz="1800">
                <a:solidFill>
                  <a:schemeClr val="tx1"/>
                </a:solidFill>
                <a:latin typeface="+mn-lt"/>
                <a:cs typeface="+mn-cs"/>
              </a:defRPr>
            </a:lvl3pPr>
            <a:lvl4pPr marL="1350346" indent="-192907" algn="l" rtl="0" eaLnBrk="0" fontAlgn="base" hangingPunct="0">
              <a:spcBef>
                <a:spcPct val="20000"/>
              </a:spcBef>
              <a:spcAft>
                <a:spcPct val="0"/>
              </a:spcAft>
              <a:buChar char="–"/>
              <a:defRPr sz="1800">
                <a:solidFill>
                  <a:schemeClr val="tx1"/>
                </a:solidFill>
                <a:latin typeface="+mn-lt"/>
                <a:cs typeface="+mn-cs"/>
              </a:defRPr>
            </a:lvl4pPr>
            <a:lvl5pPr marL="1736158" indent="-192907" algn="l" rtl="0" eaLnBrk="0" fontAlgn="base" hangingPunct="0">
              <a:spcBef>
                <a:spcPct val="20000"/>
              </a:spcBef>
              <a:spcAft>
                <a:spcPct val="0"/>
              </a:spcAft>
              <a:buChar char="»"/>
              <a:defRPr sz="1800">
                <a:solidFill>
                  <a:schemeClr val="tx1"/>
                </a:solidFill>
                <a:latin typeface="+mn-lt"/>
                <a:cs typeface="+mn-cs"/>
              </a:defRPr>
            </a:lvl5pPr>
            <a:lvl6pPr marL="2121972" indent="-192907" algn="l" rtl="0" eaLnBrk="1" fontAlgn="base" hangingPunct="1">
              <a:spcBef>
                <a:spcPct val="20000"/>
              </a:spcBef>
              <a:spcAft>
                <a:spcPct val="0"/>
              </a:spcAft>
              <a:buChar char="»"/>
              <a:defRPr sz="1688">
                <a:solidFill>
                  <a:schemeClr val="tx1"/>
                </a:solidFill>
                <a:latin typeface="+mn-lt"/>
                <a:cs typeface="+mn-cs"/>
              </a:defRPr>
            </a:lvl6pPr>
            <a:lvl7pPr marL="2507785" indent="-192907" algn="l" rtl="0" eaLnBrk="1" fontAlgn="base" hangingPunct="1">
              <a:spcBef>
                <a:spcPct val="20000"/>
              </a:spcBef>
              <a:spcAft>
                <a:spcPct val="0"/>
              </a:spcAft>
              <a:buChar char="»"/>
              <a:defRPr sz="1688">
                <a:solidFill>
                  <a:schemeClr val="tx1"/>
                </a:solidFill>
                <a:latin typeface="+mn-lt"/>
                <a:cs typeface="+mn-cs"/>
              </a:defRPr>
            </a:lvl7pPr>
            <a:lvl8pPr marL="2893598" indent="-192907" algn="l" rtl="0" eaLnBrk="1" fontAlgn="base" hangingPunct="1">
              <a:spcBef>
                <a:spcPct val="20000"/>
              </a:spcBef>
              <a:spcAft>
                <a:spcPct val="0"/>
              </a:spcAft>
              <a:buChar char="»"/>
              <a:defRPr sz="1688">
                <a:solidFill>
                  <a:schemeClr val="tx1"/>
                </a:solidFill>
                <a:latin typeface="+mn-lt"/>
                <a:cs typeface="+mn-cs"/>
              </a:defRPr>
            </a:lvl8pPr>
            <a:lvl9pPr marL="3279411" indent="-192907" algn="l" rtl="0" eaLnBrk="1" fontAlgn="base" hangingPunct="1">
              <a:spcBef>
                <a:spcPct val="20000"/>
              </a:spcBef>
              <a:spcAft>
                <a:spcPct val="0"/>
              </a:spcAft>
              <a:buChar char="»"/>
              <a:defRPr sz="1688">
                <a:solidFill>
                  <a:schemeClr val="tx1"/>
                </a:solidFill>
                <a:latin typeface="+mn-lt"/>
                <a:cs typeface="+mn-cs"/>
              </a:defRPr>
            </a:lvl9pPr>
          </a:lstStyle>
          <a:p>
            <a:pPr marL="0" marR="0" lvl="0" indent="0" algn="l" defTabSz="812810" rtl="0" eaLnBrk="0" fontAlgn="base" latinLnBrk="0" hangingPunct="0">
              <a:lnSpc>
                <a:spcPct val="100000"/>
              </a:lnSpc>
              <a:spcBef>
                <a:spcPct val="20000"/>
              </a:spcBef>
              <a:spcAft>
                <a:spcPct val="0"/>
              </a:spcAft>
              <a:buClrTx/>
              <a:buSzTx/>
              <a:buFontTx/>
              <a:buNone/>
              <a:tabLst/>
              <a:defRPr/>
            </a:pPr>
            <a:r>
              <a:rPr kumimoji="0" lang="en-US" sz="1156" b="1" i="0" u="none" strike="noStrike" kern="0" cap="none" spc="0" normalizeH="0" baseline="0" noProof="0" dirty="0">
                <a:ln>
                  <a:noFill/>
                </a:ln>
                <a:solidFill>
                  <a:srgbClr val="FF0000"/>
                </a:solidFill>
                <a:effectLst/>
                <a:uLnTx/>
                <a:uFillTx/>
                <a:latin typeface="Arial"/>
                <a:ea typeface="+mn-ea"/>
              </a:rPr>
              <a:t>%Expected Risk Adjusted Return </a:t>
            </a:r>
          </a:p>
          <a:p>
            <a:pPr marL="0" marR="0" lvl="0" indent="0" algn="l" defTabSz="812810" rtl="0" eaLnBrk="0" fontAlgn="base" latinLnBrk="0" hangingPunct="0">
              <a:lnSpc>
                <a:spcPct val="100000"/>
              </a:lnSpc>
              <a:spcBef>
                <a:spcPct val="20000"/>
              </a:spcBef>
              <a:spcAft>
                <a:spcPct val="0"/>
              </a:spcAft>
              <a:buClrTx/>
              <a:buSzTx/>
              <a:buFontTx/>
              <a:buNone/>
              <a:tabLst/>
              <a:defRPr/>
            </a:pPr>
            <a:r>
              <a:rPr kumimoji="0" lang="en-US" sz="1156" b="0" i="0" u="none" strike="noStrike" kern="0" cap="none" spc="0" normalizeH="0" baseline="0" noProof="0" dirty="0" smtClean="0">
                <a:ln>
                  <a:noFill/>
                </a:ln>
                <a:solidFill>
                  <a:prstClr val="black"/>
                </a:solidFill>
                <a:effectLst/>
                <a:uLnTx/>
                <a:uFillTx/>
                <a:latin typeface="Arial"/>
                <a:ea typeface="+mn-ea"/>
              </a:rPr>
              <a:t>= </a:t>
            </a:r>
            <a:r>
              <a:rPr kumimoji="0" lang="en-US" sz="1156" b="0" i="0" u="none" strike="noStrike" kern="0" cap="none" spc="0" normalizeH="0" baseline="0" noProof="0" dirty="0">
                <a:ln>
                  <a:noFill/>
                </a:ln>
                <a:solidFill>
                  <a:prstClr val="black"/>
                </a:solidFill>
                <a:effectLst/>
                <a:uLnTx/>
                <a:uFillTx/>
                <a:latin typeface="Arial"/>
                <a:ea typeface="+mn-ea"/>
              </a:rPr>
              <a:t>%Earning BF Provision &amp; Tax - %Project’s Expected Capital Loss</a:t>
            </a:r>
          </a:p>
        </p:txBody>
      </p:sp>
      <p:sp>
        <p:nvSpPr>
          <p:cNvPr id="96" name="Donut 95"/>
          <p:cNvSpPr/>
          <p:nvPr/>
        </p:nvSpPr>
        <p:spPr>
          <a:xfrm flipH="1" flipV="1">
            <a:off x="247942" y="1628800"/>
            <a:ext cx="822960" cy="822960"/>
          </a:xfrm>
          <a:prstGeom prst="donut">
            <a:avLst>
              <a:gd name="adj" fmla="val 7133"/>
            </a:avLst>
          </a:prstGeom>
          <a:solidFill>
            <a:srgbClr val="FACDAC"/>
          </a:solidFill>
          <a:ln w="19050" cap="flat" cmpd="sng" algn="ctr">
            <a:solidFill>
              <a:srgbClr val="FACDAC"/>
            </a:solidFill>
            <a:prstDash val="solid"/>
          </a:ln>
          <a:effectLst/>
        </p:spPr>
        <p:txBody>
          <a:bodyPr rtlCol="0" anchor="ctr"/>
          <a:lstStyle/>
          <a:p>
            <a:pPr marL="0" marR="0" lvl="0" indent="0" algn="ctr" defTabSz="81281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Arial"/>
              <a:ea typeface="+mn-ea"/>
              <a:cs typeface="+mn-cs"/>
            </a:endParaRPr>
          </a:p>
        </p:txBody>
      </p:sp>
      <p:sp>
        <p:nvSpPr>
          <p:cNvPr id="97" name="Rectangle 96"/>
          <p:cNvSpPr/>
          <p:nvPr/>
        </p:nvSpPr>
        <p:spPr>
          <a:xfrm>
            <a:off x="1043389" y="1886852"/>
            <a:ext cx="1800420" cy="310896"/>
          </a:xfrm>
          <a:prstGeom prst="rect">
            <a:avLst/>
          </a:prstGeom>
          <a:solidFill>
            <a:srgbClr val="FACDAC"/>
          </a:solidFill>
          <a:ln w="25400" cap="flat" cmpd="sng" algn="ctr">
            <a:noFill/>
            <a:prstDash val="solid"/>
          </a:ln>
          <a:effectLst/>
        </p:spPr>
        <p:txBody>
          <a:bodyPr lIns="0" tIns="0" rIns="0" bIns="0" rtlCol="0" anchor="ct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prstClr val="black"/>
                </a:solidFill>
                <a:effectLst/>
                <a:uLnTx/>
                <a:uFillTx/>
                <a:latin typeface="Arial"/>
                <a:ea typeface="+mn-ea"/>
                <a:cs typeface="+mn-cs"/>
              </a:rPr>
              <a:t>Business Scenarios</a:t>
            </a:r>
          </a:p>
        </p:txBody>
      </p:sp>
      <p:pic>
        <p:nvPicPr>
          <p:cNvPr id="98" name="Picture 97"/>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72333" y1="60111" x2="72333" y2="60111"/>
                        <a14:foregroundMark x1="22111" y1="61333" x2="22111" y2="61333"/>
                        <a14:foregroundMark x1="48571" y1="21143" x2="48571" y2="21143"/>
                      </a14:backgroundRemoval>
                    </a14:imgEffect>
                    <a14:imgEffect>
                      <a14:colorTemperature colorTemp="88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98455" y="1738303"/>
            <a:ext cx="521933" cy="536476"/>
          </a:xfrm>
          <a:prstGeom prst="rect">
            <a:avLst/>
          </a:prstGeom>
        </p:spPr>
      </p:pic>
      <p:sp>
        <p:nvSpPr>
          <p:cNvPr id="101" name="Rectangle 100"/>
          <p:cNvSpPr/>
          <p:nvPr/>
        </p:nvSpPr>
        <p:spPr>
          <a:xfrm>
            <a:off x="1231040" y="3276596"/>
            <a:ext cx="2077290" cy="1945264"/>
          </a:xfrm>
          <a:prstGeom prst="rect">
            <a:avLst/>
          </a:prstGeom>
          <a:noFill/>
          <a:ln w="28575" cap="flat" cmpd="sng" algn="ctr">
            <a:noFill/>
            <a:prstDash val="dash"/>
          </a:ln>
          <a:effectLst/>
        </p:spPr>
        <p:txBody>
          <a:bodyPr tIns="81280" bIns="0" rtlCol="0" anchor="t"/>
          <a:lstStyle/>
          <a:p>
            <a:pPr marL="0" marR="0" lvl="0" indent="0" algn="l" defTabSz="812810" rtl="0" eaLnBrk="1" fontAlgn="auto" latinLnBrk="0" hangingPunct="1">
              <a:lnSpc>
                <a:spcPct val="100000"/>
              </a:lnSpc>
              <a:spcBef>
                <a:spcPts val="0"/>
              </a:spcBef>
              <a:spcAft>
                <a:spcPts val="0"/>
              </a:spcAft>
              <a:buClrTx/>
              <a:buSzTx/>
              <a:buFontTx/>
              <a:buNone/>
              <a:tabLst/>
              <a:defRPr/>
            </a:pPr>
            <a:r>
              <a:rPr kumimoji="0" lang="en-US" sz="1067" b="1"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Without Fallback</a:t>
            </a:r>
          </a:p>
          <a:p>
            <a:pPr marL="0" marR="0" lvl="0" indent="0" algn="l" defTabSz="812810" rtl="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812810" rtl="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812810" rtl="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812810" rtl="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812810" rtl="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812810" rtl="0" eaLnBrk="1" fontAlgn="auto" latinLnBrk="0" hangingPunct="1">
              <a:lnSpc>
                <a:spcPct val="100000"/>
              </a:lnSpc>
              <a:spcBef>
                <a:spcPts val="0"/>
              </a:spcBef>
              <a:spcAft>
                <a:spcPts val="0"/>
              </a:spcAft>
              <a:buClrTx/>
              <a:buSzTx/>
              <a:buFontTx/>
              <a:buNone/>
              <a:tabLst/>
              <a:defRPr/>
            </a:pPr>
            <a:endParaRPr kumimoji="0" lang="en-US" sz="978"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812810" rtl="0" eaLnBrk="1" fontAlgn="auto" latinLnBrk="0" hangingPunct="1">
              <a:lnSpc>
                <a:spcPct val="100000"/>
              </a:lnSpc>
              <a:spcBef>
                <a:spcPts val="0"/>
              </a:spcBef>
              <a:spcAft>
                <a:spcPts val="0"/>
              </a:spcAft>
              <a:buClrTx/>
              <a:buSzTx/>
              <a:buFontTx/>
              <a:buNone/>
              <a:tabLst/>
              <a:defRPr/>
            </a:pPr>
            <a:endParaRPr kumimoji="0" lang="en-US" sz="978" b="1"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812810" rtl="0" eaLnBrk="1" fontAlgn="auto" latinLnBrk="0" hangingPunct="1">
              <a:lnSpc>
                <a:spcPct val="100000"/>
              </a:lnSpc>
              <a:spcBef>
                <a:spcPts val="0"/>
              </a:spcBef>
              <a:spcAft>
                <a:spcPts val="0"/>
              </a:spcAft>
              <a:buClrTx/>
              <a:buSzTx/>
              <a:buFontTx/>
              <a:buNone/>
              <a:tabLst/>
              <a:defRPr/>
            </a:pPr>
            <a:endParaRPr kumimoji="0" lang="en-US" sz="978" b="1"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812810" rtl="0" eaLnBrk="1" fontAlgn="auto" latinLnBrk="0" hangingPunct="1">
              <a:lnSpc>
                <a:spcPct val="100000"/>
              </a:lnSpc>
              <a:spcBef>
                <a:spcPts val="0"/>
              </a:spcBef>
              <a:spcAft>
                <a:spcPts val="0"/>
              </a:spcAft>
              <a:buClrTx/>
              <a:buSzTx/>
              <a:buFontTx/>
              <a:buNone/>
              <a:tabLst/>
              <a:defRPr/>
            </a:pPr>
            <a:r>
              <a:rPr kumimoji="0" lang="en-US" sz="978" b="1" i="0" u="none" strike="noStrike" kern="0" cap="none" spc="0" normalizeH="0" baseline="0" noProof="0" dirty="0" smtClean="0">
                <a:ln>
                  <a:noFill/>
                </a:ln>
                <a:solidFill>
                  <a:srgbClr val="FF0000"/>
                </a:solidFill>
                <a:effectLst/>
                <a:uLnTx/>
                <a:uFillTx/>
                <a:latin typeface="Arial" panose="020B0604020202020204" pitchFamily="34" charset="0"/>
                <a:ea typeface="+mn-ea"/>
                <a:cs typeface="Arial" panose="020B0604020202020204" pitchFamily="34" charset="0"/>
              </a:rPr>
              <a:t>%Expected Credit Loss ECL </a:t>
            </a:r>
          </a:p>
          <a:p>
            <a:pPr marL="0" marR="0" lvl="0" indent="0" algn="l" defTabSz="812810" rtl="0" eaLnBrk="1" fontAlgn="auto" latinLnBrk="0" hangingPunct="1">
              <a:lnSpc>
                <a:spcPct val="100000"/>
              </a:lnSpc>
              <a:spcBef>
                <a:spcPts val="0"/>
              </a:spcBef>
              <a:spcAft>
                <a:spcPts val="0"/>
              </a:spcAft>
              <a:buClrTx/>
              <a:buSzTx/>
              <a:buFontTx/>
              <a:buNone/>
              <a:tabLst/>
              <a:defRPr/>
            </a:pPr>
            <a:r>
              <a:rPr kumimoji="0" lang="en-US" sz="978"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(1-PD)x0+PDxLGD</a:t>
            </a:r>
          </a:p>
          <a:p>
            <a:pPr marL="0" marR="0" lvl="0" indent="0" algn="l" defTabSz="812810" rtl="0" eaLnBrk="1" fontAlgn="auto" latinLnBrk="0" hangingPunct="1">
              <a:lnSpc>
                <a:spcPct val="100000"/>
              </a:lnSpc>
              <a:spcBef>
                <a:spcPts val="0"/>
              </a:spcBef>
              <a:spcAft>
                <a:spcPts val="0"/>
              </a:spcAft>
              <a:buClrTx/>
              <a:buSzTx/>
              <a:buFontTx/>
              <a:buNone/>
              <a:tabLst/>
              <a:defRPr/>
            </a:pPr>
            <a:r>
              <a:rPr kumimoji="0" lang="en-US" sz="978" b="1"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978" b="1" i="0" u="none" strike="noStrike" kern="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rPr>
              <a:t>PD</a:t>
            </a:r>
            <a:r>
              <a:rPr kumimoji="0" lang="en-US" sz="978"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xEADxLGD</a:t>
            </a:r>
          </a:p>
        </p:txBody>
      </p:sp>
      <p:sp>
        <p:nvSpPr>
          <p:cNvPr id="102" name="Rectangle 101"/>
          <p:cNvSpPr/>
          <p:nvPr/>
        </p:nvSpPr>
        <p:spPr>
          <a:xfrm>
            <a:off x="3502278" y="3248927"/>
            <a:ext cx="3580819" cy="1945264"/>
          </a:xfrm>
          <a:prstGeom prst="rect">
            <a:avLst/>
          </a:prstGeom>
          <a:noFill/>
          <a:ln w="28575" cap="flat" cmpd="sng" algn="ctr">
            <a:noFill/>
            <a:prstDash val="dash"/>
          </a:ln>
          <a:effectLst/>
        </p:spPr>
        <p:txBody>
          <a:bodyPr tIns="81280" bIns="0" rtlCol="0" anchor="t"/>
          <a:lstStyle/>
          <a:p>
            <a:pPr marL="0" marR="0" lvl="0" indent="0" algn="l" defTabSz="812810" rtl="0" eaLnBrk="1" fontAlgn="auto" latinLnBrk="0" hangingPunct="1">
              <a:lnSpc>
                <a:spcPct val="100000"/>
              </a:lnSpc>
              <a:spcBef>
                <a:spcPts val="0"/>
              </a:spcBef>
              <a:spcAft>
                <a:spcPts val="0"/>
              </a:spcAft>
              <a:buClrTx/>
              <a:buSzTx/>
              <a:buFontTx/>
              <a:buNone/>
              <a:tabLst/>
              <a:defRPr/>
            </a:pPr>
            <a:r>
              <a:rPr kumimoji="0" lang="en-US" sz="1067" b="1"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With Fallback</a:t>
            </a:r>
          </a:p>
          <a:p>
            <a:pPr marL="0" marR="0" lvl="0" indent="0" algn="l" defTabSz="812810" rtl="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812810" rtl="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812810" rtl="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812810" rtl="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812810" rtl="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812810" rtl="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812810" rtl="0" eaLnBrk="1" fontAlgn="auto" latinLnBrk="0" hangingPunct="1">
              <a:lnSpc>
                <a:spcPct val="100000"/>
              </a:lnSpc>
              <a:spcBef>
                <a:spcPts val="0"/>
              </a:spcBef>
              <a:spcAft>
                <a:spcPts val="0"/>
              </a:spcAft>
              <a:buClrTx/>
              <a:buSzTx/>
              <a:buFontTx/>
              <a:buNone/>
              <a:tabLst/>
              <a:defRPr/>
            </a:pPr>
            <a:endParaRPr lang="en-US" sz="1067" kern="0" dirty="0">
              <a:solidFill>
                <a:prstClr val="black"/>
              </a:solidFill>
              <a:latin typeface="Arial" panose="020B0604020202020204" pitchFamily="34" charset="0"/>
              <a:cs typeface="Arial" panose="020B0604020202020204" pitchFamily="34" charset="0"/>
            </a:endParaRPr>
          </a:p>
          <a:p>
            <a:pPr marL="0" marR="0" lvl="0" indent="0" algn="l" defTabSz="812810" rtl="0" eaLnBrk="1" fontAlgn="auto" latinLnBrk="0" hangingPunct="1">
              <a:lnSpc>
                <a:spcPct val="100000"/>
              </a:lnSpc>
              <a:spcBef>
                <a:spcPts val="0"/>
              </a:spcBef>
              <a:spcAft>
                <a:spcPts val="0"/>
              </a:spcAft>
              <a:buClrTx/>
              <a:buSzTx/>
              <a:buFontTx/>
              <a:buNone/>
              <a:tabLst/>
              <a:defRPr/>
            </a:pPr>
            <a:endParaRPr kumimoji="0" lang="en-US" sz="978" b="1"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81281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0000"/>
                </a:solidFill>
                <a:effectLst/>
                <a:uLnTx/>
                <a:uFillTx/>
                <a:latin typeface="Arial" panose="020B0604020202020204" pitchFamily="34" charset="0"/>
                <a:ea typeface="+mn-ea"/>
                <a:cs typeface="Arial" panose="020B0604020202020204" pitchFamily="34" charset="0"/>
              </a:rPr>
              <a:t>%Expected Credit Loss ECL with Fallback</a:t>
            </a:r>
          </a:p>
          <a:p>
            <a:pPr marL="0" marR="0" lvl="0" indent="0" algn="l" defTabSz="81281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(1-</a:t>
            </a:r>
            <a:r>
              <a:rPr kumimoji="0" lang="en-US" sz="1000" b="1" i="0" u="none" strike="noStrike" kern="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rPr>
              <a:t>PD</a:t>
            </a:r>
            <a:r>
              <a:rPr kumimoji="0" lang="en-US" sz="1000"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)x0+</a:t>
            </a:r>
            <a:r>
              <a:rPr kumimoji="0" lang="en-US" sz="1000" b="1" i="0" u="none" strike="noStrike" kern="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rPr>
              <a:t>PD</a:t>
            </a:r>
            <a:r>
              <a:rPr kumimoji="0" lang="en-US" sz="1000"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xEADx(1-</a:t>
            </a:r>
            <a:r>
              <a:rPr kumimoji="0" lang="en-US" sz="1000" b="1" i="0" u="none" strike="noStrike" kern="0" cap="none" spc="0" normalizeH="0" baseline="0" noProof="0" dirty="0" smtClean="0">
                <a:ln>
                  <a:noFill/>
                </a:ln>
                <a:solidFill>
                  <a:srgbClr val="0070C0"/>
                </a:solidFill>
                <a:effectLst/>
                <a:uLnTx/>
                <a:uFillTx/>
                <a:latin typeface="Arial" panose="020B0604020202020204" pitchFamily="34" charset="0"/>
                <a:ea typeface="+mn-ea"/>
                <a:cs typeface="Arial" panose="020B0604020202020204" pitchFamily="34" charset="0"/>
              </a:rPr>
              <a:t>B</a:t>
            </a:r>
            <a:r>
              <a:rPr kumimoji="0" lang="en-US" sz="1000"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t>
            </a:r>
            <a:r>
              <a:rPr kumimoji="0" lang="en-US" sz="1000" b="0" i="0" u="none" strike="noStrike" kern="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x</a:t>
            </a:r>
            <a:r>
              <a:rPr kumimoji="0" lang="en-US" sz="1000" b="1" i="0" u="none" strike="noStrike" kern="0" cap="none" spc="0" normalizeH="0" baseline="0" noProof="0" dirty="0" err="1" smtClean="0">
                <a:ln>
                  <a:noFill/>
                </a:ln>
                <a:solidFill>
                  <a:srgbClr val="0070C0"/>
                </a:solidFill>
                <a:effectLst/>
                <a:uLnTx/>
                <a:uFillTx/>
                <a:latin typeface="Arial" panose="020B0604020202020204" pitchFamily="34" charset="0"/>
                <a:ea typeface="+mn-ea"/>
                <a:cs typeface="Arial" panose="020B0604020202020204" pitchFamily="34" charset="0"/>
              </a:rPr>
              <a:t>LGD_S</a:t>
            </a:r>
            <a:r>
              <a:rPr kumimoji="0" lang="en-US" sz="1000" b="0" i="0" u="none" strike="noStrike" kern="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+PDxEADx</a:t>
            </a:r>
            <a:r>
              <a:rPr kumimoji="0" lang="en-US" sz="1000" b="1" i="0" u="none" strike="noStrike" kern="0" cap="none" spc="0" normalizeH="0" baseline="0" noProof="0" dirty="0" err="1" smtClean="0">
                <a:ln>
                  <a:noFill/>
                </a:ln>
                <a:solidFill>
                  <a:srgbClr val="0070C0"/>
                </a:solidFill>
                <a:effectLst/>
                <a:uLnTx/>
                <a:uFillTx/>
                <a:latin typeface="Arial" panose="020B0604020202020204" pitchFamily="34" charset="0"/>
                <a:ea typeface="+mn-ea"/>
                <a:cs typeface="Arial" panose="020B0604020202020204" pitchFamily="34" charset="0"/>
              </a:rPr>
              <a:t>B</a:t>
            </a:r>
            <a:r>
              <a:rPr kumimoji="0" lang="en-US" sz="1000" b="0" i="0" u="none" strike="noStrike" kern="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x</a:t>
            </a:r>
            <a:r>
              <a:rPr kumimoji="0" lang="en-US" sz="1000" b="1" i="0" u="none" strike="noStrike" kern="0" cap="none" spc="0" normalizeH="0" baseline="0" noProof="0" dirty="0" err="1" smtClean="0">
                <a:ln>
                  <a:noFill/>
                </a:ln>
                <a:solidFill>
                  <a:srgbClr val="0070C0"/>
                </a:solidFill>
                <a:effectLst/>
                <a:uLnTx/>
                <a:uFillTx/>
                <a:latin typeface="Arial" panose="020B0604020202020204" pitchFamily="34" charset="0"/>
                <a:ea typeface="+mn-ea"/>
                <a:cs typeface="Arial" panose="020B0604020202020204" pitchFamily="34" charset="0"/>
              </a:rPr>
              <a:t>LGD_F</a:t>
            </a:r>
            <a:endParaRPr kumimoji="0" lang="en-US" sz="1000" b="1" i="0" u="none" strike="noStrike" kern="0" cap="none" spc="0" normalizeH="0" baseline="0" noProof="0" dirty="0" smtClean="0">
              <a:ln>
                <a:noFill/>
              </a:ln>
              <a:solidFill>
                <a:srgbClr val="0070C0"/>
              </a:solidFill>
              <a:effectLst/>
              <a:uLnTx/>
              <a:uFillTx/>
              <a:latin typeface="Arial" panose="020B0604020202020204" pitchFamily="34" charset="0"/>
              <a:ea typeface="+mn-ea"/>
              <a:cs typeface="Arial" panose="020B0604020202020204" pitchFamily="34" charset="0"/>
            </a:endParaRPr>
          </a:p>
          <a:p>
            <a:pPr marL="0" marR="0" lvl="0" indent="0" algn="l" defTabSz="81281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000" b="1" i="0" u="none" strike="noStrike" kern="0" cap="none" spc="0" normalizeH="0" baseline="0" noProof="0" dirty="0" err="1" smtClean="0">
                <a:ln>
                  <a:noFill/>
                </a:ln>
                <a:solidFill>
                  <a:schemeClr val="accent2"/>
                </a:solidFill>
                <a:effectLst/>
                <a:uLnTx/>
                <a:uFillTx/>
                <a:latin typeface="Arial" panose="020B0604020202020204" pitchFamily="34" charset="0"/>
                <a:ea typeface="+mn-ea"/>
                <a:cs typeface="Arial" panose="020B0604020202020204" pitchFamily="34" charset="0"/>
              </a:rPr>
              <a:t>PD</a:t>
            </a:r>
            <a:r>
              <a:rPr kumimoji="0" lang="en-US" sz="1000" b="0" i="0" u="none" strike="noStrike" kern="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xEADx</a:t>
            </a:r>
            <a:r>
              <a:rPr kumimoji="0" lang="en-US" sz="1000"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((1-</a:t>
            </a:r>
            <a:r>
              <a:rPr kumimoji="0" lang="en-US" sz="1000" b="1" i="0" u="none" strike="noStrike" kern="0" cap="none" spc="0" normalizeH="0" baseline="0" noProof="0" dirty="0" smtClean="0">
                <a:ln>
                  <a:noFill/>
                </a:ln>
                <a:solidFill>
                  <a:srgbClr val="0070C0"/>
                </a:solidFill>
                <a:effectLst/>
                <a:uLnTx/>
                <a:uFillTx/>
                <a:latin typeface="Arial" panose="020B0604020202020204" pitchFamily="34" charset="0"/>
                <a:ea typeface="+mn-ea"/>
                <a:cs typeface="Arial" panose="020B0604020202020204" pitchFamily="34" charset="0"/>
              </a:rPr>
              <a:t>B</a:t>
            </a:r>
            <a:r>
              <a:rPr kumimoji="0" lang="en-US" sz="1000"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t>
            </a:r>
            <a:r>
              <a:rPr kumimoji="0" lang="en-US" sz="1000" b="0" i="0" u="none" strike="noStrike" kern="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x</a:t>
            </a:r>
            <a:r>
              <a:rPr kumimoji="0" lang="en-US" sz="1000" b="1" i="0" u="none" strike="noStrike" kern="0" cap="none" spc="0" normalizeH="0" baseline="0" noProof="0" dirty="0" err="1" smtClean="0">
                <a:ln>
                  <a:noFill/>
                </a:ln>
                <a:solidFill>
                  <a:srgbClr val="0070C0"/>
                </a:solidFill>
                <a:effectLst/>
                <a:uLnTx/>
                <a:uFillTx/>
                <a:latin typeface="Arial" panose="020B0604020202020204" pitchFamily="34" charset="0"/>
                <a:ea typeface="+mn-ea"/>
                <a:cs typeface="Arial" panose="020B0604020202020204" pitchFamily="34" charset="0"/>
              </a:rPr>
              <a:t>LGD_S</a:t>
            </a:r>
            <a:r>
              <a:rPr kumimoji="0" lang="en-US" sz="1000" b="0" i="0" u="none" strike="noStrike" kern="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a:t>
            </a:r>
            <a:r>
              <a:rPr kumimoji="0" lang="en-US" sz="1000" b="1" i="0" u="none" strike="noStrike" kern="0" cap="none" spc="0" normalizeH="0" baseline="0" noProof="0" dirty="0" err="1" smtClean="0">
                <a:ln>
                  <a:noFill/>
                </a:ln>
                <a:solidFill>
                  <a:srgbClr val="0070C0"/>
                </a:solidFill>
                <a:effectLst/>
                <a:uLnTx/>
                <a:uFillTx/>
                <a:latin typeface="Arial" panose="020B0604020202020204" pitchFamily="34" charset="0"/>
                <a:ea typeface="+mn-ea"/>
                <a:cs typeface="Arial" panose="020B0604020202020204" pitchFamily="34" charset="0"/>
              </a:rPr>
              <a:t>B</a:t>
            </a:r>
            <a:r>
              <a:rPr kumimoji="0" lang="en-US" sz="1000" b="0" i="0" u="none" strike="noStrike" kern="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x</a:t>
            </a:r>
            <a:r>
              <a:rPr kumimoji="0" lang="en-US" sz="1000" b="1" i="0" u="none" strike="noStrike" kern="0" cap="none" spc="0" normalizeH="0" baseline="0" noProof="0" dirty="0" err="1" smtClean="0">
                <a:ln>
                  <a:noFill/>
                </a:ln>
                <a:solidFill>
                  <a:srgbClr val="0070C0"/>
                </a:solidFill>
                <a:effectLst/>
                <a:uLnTx/>
                <a:uFillTx/>
                <a:latin typeface="Arial" panose="020B0604020202020204" pitchFamily="34" charset="0"/>
                <a:ea typeface="+mn-ea"/>
                <a:cs typeface="Arial" panose="020B0604020202020204" pitchFamily="34" charset="0"/>
              </a:rPr>
              <a:t>LGD_F</a:t>
            </a:r>
            <a:r>
              <a:rPr kumimoji="0" lang="en-US" sz="1000"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103" name="Oval 102"/>
          <p:cNvSpPr/>
          <p:nvPr/>
        </p:nvSpPr>
        <p:spPr>
          <a:xfrm>
            <a:off x="1325621" y="3288346"/>
            <a:ext cx="330837" cy="309614"/>
          </a:xfrm>
          <a:prstGeom prst="ellipse">
            <a:avLst/>
          </a:prstGeom>
          <a:solidFill>
            <a:schemeClr val="accent6">
              <a:lumMod val="50000"/>
            </a:schemeClr>
          </a:solidFill>
          <a:ln w="25400" cap="flat" cmpd="sng" algn="ctr">
            <a:noFill/>
            <a:prstDash val="solid"/>
          </a:ln>
          <a:effectLst/>
        </p:spPr>
        <p:txBody>
          <a:bodyPr rtlCol="0" anchor="ct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Arial"/>
                <a:ea typeface="+mn-ea"/>
                <a:cs typeface="+mn-cs"/>
              </a:rPr>
              <a:t>A</a:t>
            </a:r>
            <a:endParaRPr kumimoji="0" lang="en-US" sz="1600" b="0" i="0" u="none" strike="noStrike" kern="0" cap="none" spc="0" normalizeH="0" baseline="0" noProof="0" dirty="0" smtClean="0">
              <a:ln>
                <a:noFill/>
              </a:ln>
              <a:solidFill>
                <a:prstClr val="white"/>
              </a:solidFill>
              <a:effectLst/>
              <a:uLnTx/>
              <a:uFillTx/>
              <a:latin typeface="Arial"/>
              <a:ea typeface="+mn-ea"/>
              <a:cs typeface="+mn-cs"/>
            </a:endParaRPr>
          </a:p>
        </p:txBody>
      </p:sp>
      <p:sp>
        <p:nvSpPr>
          <p:cNvPr id="104" name="Oval 103"/>
          <p:cNvSpPr/>
          <p:nvPr/>
        </p:nvSpPr>
        <p:spPr>
          <a:xfrm>
            <a:off x="3707739" y="3276596"/>
            <a:ext cx="324983" cy="303348"/>
          </a:xfrm>
          <a:prstGeom prst="ellipse">
            <a:avLst/>
          </a:prstGeom>
          <a:solidFill>
            <a:schemeClr val="accent6">
              <a:lumMod val="50000"/>
            </a:schemeClr>
          </a:solidFill>
          <a:ln w="25400" cap="flat" cmpd="sng" algn="ctr">
            <a:noFill/>
            <a:prstDash val="solid"/>
          </a:ln>
          <a:effectLst/>
        </p:spPr>
        <p:txBody>
          <a:bodyPr rtlCol="0" anchor="ct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Arial"/>
                <a:ea typeface="+mn-ea"/>
                <a:cs typeface="+mn-cs"/>
              </a:rPr>
              <a:t>B</a:t>
            </a:r>
          </a:p>
        </p:txBody>
      </p:sp>
      <p:sp>
        <p:nvSpPr>
          <p:cNvPr id="105" name="Oval 104"/>
          <p:cNvSpPr/>
          <p:nvPr/>
        </p:nvSpPr>
        <p:spPr>
          <a:xfrm>
            <a:off x="229533" y="3362718"/>
            <a:ext cx="1003775" cy="377638"/>
          </a:xfrm>
          <a:prstGeom prst="ellipse">
            <a:avLst/>
          </a:prstGeom>
          <a:solidFill>
            <a:sysClr val="window" lastClr="FFFFFF"/>
          </a:solidFill>
          <a:ln w="12700" cap="flat" cmpd="sng" algn="ctr">
            <a:solidFill>
              <a:sysClr val="windowText" lastClr="000000"/>
            </a:solidFill>
            <a:prstDash val="solid"/>
          </a:ln>
          <a:effectLst/>
        </p:spPr>
        <p:txBody>
          <a:bodyPr lIns="0" rIns="0" rtlCol="0" anchor="ct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Origination</a:t>
            </a:r>
          </a:p>
        </p:txBody>
      </p:sp>
      <p:sp>
        <p:nvSpPr>
          <p:cNvPr id="106" name="Rectangle 105"/>
          <p:cNvSpPr/>
          <p:nvPr/>
        </p:nvSpPr>
        <p:spPr>
          <a:xfrm>
            <a:off x="2012967" y="2708920"/>
            <a:ext cx="763443" cy="302110"/>
          </a:xfrm>
          <a:prstGeom prst="rect">
            <a:avLst/>
          </a:prstGeom>
          <a:solidFill>
            <a:sysClr val="window" lastClr="FFFFFF"/>
          </a:solidFill>
          <a:ln w="12700" cap="flat" cmpd="sng" algn="ctr">
            <a:solidFill>
              <a:sysClr val="windowText" lastClr="000000"/>
            </a:solidFill>
            <a:prstDash val="solid"/>
          </a:ln>
          <a:effectLst/>
        </p:spPr>
        <p:txBody>
          <a:bodyPr lIns="0" tIns="0" rIns="0" bIns="0" rtlCol="0" anchor="ct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No Default</a:t>
            </a:r>
          </a:p>
        </p:txBody>
      </p:sp>
      <p:sp>
        <p:nvSpPr>
          <p:cNvPr id="107" name="Rectangle 106"/>
          <p:cNvSpPr/>
          <p:nvPr/>
        </p:nvSpPr>
        <p:spPr>
          <a:xfrm>
            <a:off x="2013571" y="3905623"/>
            <a:ext cx="763443" cy="302110"/>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Default</a:t>
            </a:r>
          </a:p>
        </p:txBody>
      </p:sp>
      <p:cxnSp>
        <p:nvCxnSpPr>
          <p:cNvPr id="108" name="Straight Connector 107"/>
          <p:cNvCxnSpPr>
            <a:stCxn id="105" idx="7"/>
            <a:endCxn id="106" idx="1"/>
          </p:cNvCxnSpPr>
          <p:nvPr/>
        </p:nvCxnSpPr>
        <p:spPr>
          <a:xfrm flipV="1">
            <a:off x="1086309" y="2859975"/>
            <a:ext cx="926658" cy="558047"/>
          </a:xfrm>
          <a:prstGeom prst="line">
            <a:avLst/>
          </a:prstGeom>
          <a:noFill/>
          <a:ln w="9525" cap="flat" cmpd="sng" algn="ctr">
            <a:solidFill>
              <a:srgbClr val="014B2A">
                <a:shade val="95000"/>
                <a:satMod val="105000"/>
              </a:srgbClr>
            </a:solidFill>
            <a:prstDash val="solid"/>
            <a:headEnd type="none" w="med" len="med"/>
            <a:tailEnd type="triangle" w="med" len="med"/>
          </a:ln>
          <a:effectLst/>
        </p:spPr>
      </p:cxnSp>
      <p:cxnSp>
        <p:nvCxnSpPr>
          <p:cNvPr id="109" name="Straight Connector 108"/>
          <p:cNvCxnSpPr>
            <a:stCxn id="105" idx="5"/>
            <a:endCxn id="107" idx="1"/>
          </p:cNvCxnSpPr>
          <p:nvPr/>
        </p:nvCxnSpPr>
        <p:spPr>
          <a:xfrm>
            <a:off x="1086309" y="3685051"/>
            <a:ext cx="927262" cy="371626"/>
          </a:xfrm>
          <a:prstGeom prst="line">
            <a:avLst/>
          </a:prstGeom>
          <a:noFill/>
          <a:ln w="9525" cap="flat" cmpd="sng" algn="ctr">
            <a:solidFill>
              <a:srgbClr val="014B2A">
                <a:shade val="95000"/>
                <a:satMod val="105000"/>
              </a:srgbClr>
            </a:solidFill>
            <a:prstDash val="solid"/>
            <a:headEnd type="none" w="med" len="med"/>
            <a:tailEnd type="triangle" w="med" len="med"/>
          </a:ln>
          <a:effectLst/>
        </p:spPr>
      </p:cxnSp>
      <p:sp>
        <p:nvSpPr>
          <p:cNvPr id="110" name="TextBox 109"/>
          <p:cNvSpPr txBox="1"/>
          <p:nvPr/>
        </p:nvSpPr>
        <p:spPr>
          <a:xfrm rot="19547772">
            <a:off x="1161401" y="2873180"/>
            <a:ext cx="521297" cy="229165"/>
          </a:xfrm>
          <a:prstGeom prst="rect">
            <a:avLst/>
          </a:prstGeom>
          <a:noFill/>
        </p:spPr>
        <p:txBody>
          <a:bodyPr wrap="none" rtlCol="0">
            <a:spAutoFit/>
          </a:bodyPr>
          <a:lstStyle/>
          <a:p>
            <a:pPr marL="0" marR="0" lvl="0" indent="0" algn="l" defTabSz="812810" rtl="0" eaLnBrk="1" fontAlgn="auto" latinLnBrk="0" hangingPunct="1">
              <a:lnSpc>
                <a:spcPct val="100000"/>
              </a:lnSpc>
              <a:spcBef>
                <a:spcPts val="0"/>
              </a:spcBef>
              <a:spcAft>
                <a:spcPts val="0"/>
              </a:spcAft>
              <a:buClrTx/>
              <a:buSzTx/>
              <a:buFontTx/>
              <a:buNone/>
              <a:tabLst/>
              <a:defRPr/>
            </a:pPr>
            <a:r>
              <a:rPr kumimoji="0" lang="en-US" sz="889"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(1-</a:t>
            </a:r>
            <a:r>
              <a:rPr kumimoji="0" lang="en-US" sz="889" b="0" i="0" u="none" strike="noStrike" kern="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rPr>
              <a:t>PD</a:t>
            </a:r>
            <a:r>
              <a:rPr kumimoji="0" lang="en-US" sz="889"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111" name="TextBox 110"/>
          <p:cNvSpPr txBox="1"/>
          <p:nvPr/>
        </p:nvSpPr>
        <p:spPr>
          <a:xfrm rot="1863776">
            <a:off x="1096315" y="3752690"/>
            <a:ext cx="341760" cy="229165"/>
          </a:xfrm>
          <a:prstGeom prst="rect">
            <a:avLst/>
          </a:prstGeom>
          <a:noFill/>
        </p:spPr>
        <p:txBody>
          <a:bodyPr wrap="none" rtlCol="0">
            <a:spAutoFit/>
          </a:bodyPr>
          <a:lstStyle/>
          <a:p>
            <a:pPr marL="0" marR="0" lvl="0" indent="0" algn="l" defTabSz="812810" rtl="0" eaLnBrk="1" fontAlgn="auto" latinLnBrk="0" hangingPunct="1">
              <a:lnSpc>
                <a:spcPct val="100000"/>
              </a:lnSpc>
              <a:spcBef>
                <a:spcPts val="0"/>
              </a:spcBef>
              <a:spcAft>
                <a:spcPts val="0"/>
              </a:spcAft>
              <a:buClrTx/>
              <a:buSzTx/>
              <a:buFontTx/>
              <a:buNone/>
              <a:tabLst/>
              <a:defRPr/>
            </a:pPr>
            <a:r>
              <a:rPr kumimoji="0" lang="en-US" sz="889" b="0" i="0" u="none" strike="noStrike" kern="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rPr>
              <a:t>PD</a:t>
            </a:r>
          </a:p>
        </p:txBody>
      </p:sp>
      <p:cxnSp>
        <p:nvCxnSpPr>
          <p:cNvPr id="112" name="Straight Connector 111"/>
          <p:cNvCxnSpPr>
            <a:stCxn id="114" idx="7"/>
            <a:endCxn id="115" idx="1"/>
          </p:cNvCxnSpPr>
          <p:nvPr/>
        </p:nvCxnSpPr>
        <p:spPr>
          <a:xfrm flipV="1">
            <a:off x="4831273" y="3679040"/>
            <a:ext cx="758203" cy="254235"/>
          </a:xfrm>
          <a:prstGeom prst="line">
            <a:avLst/>
          </a:prstGeom>
          <a:noFill/>
          <a:ln w="9525" cap="flat" cmpd="sng" algn="ctr">
            <a:solidFill>
              <a:srgbClr val="014B2A">
                <a:shade val="95000"/>
                <a:satMod val="105000"/>
              </a:srgbClr>
            </a:solidFill>
            <a:prstDash val="solid"/>
          </a:ln>
          <a:effectLst/>
        </p:spPr>
      </p:cxnSp>
      <p:cxnSp>
        <p:nvCxnSpPr>
          <p:cNvPr id="113" name="Straight Connector 112"/>
          <p:cNvCxnSpPr>
            <a:stCxn id="107" idx="3"/>
            <a:endCxn id="114" idx="2"/>
          </p:cNvCxnSpPr>
          <p:nvPr/>
        </p:nvCxnSpPr>
        <p:spPr>
          <a:xfrm>
            <a:off x="2777014" y="4056678"/>
            <a:ext cx="1249829" cy="10112"/>
          </a:xfrm>
          <a:prstGeom prst="line">
            <a:avLst/>
          </a:prstGeom>
          <a:noFill/>
          <a:ln w="9525" cap="flat" cmpd="sng" algn="ctr">
            <a:solidFill>
              <a:srgbClr val="014B2A">
                <a:shade val="95000"/>
                <a:satMod val="105000"/>
              </a:srgbClr>
            </a:solidFill>
            <a:prstDash val="dash"/>
            <a:headEnd type="none" w="med" len="med"/>
            <a:tailEnd type="triangle" w="med" len="med"/>
          </a:ln>
          <a:effectLst/>
        </p:spPr>
      </p:cxnSp>
      <p:sp>
        <p:nvSpPr>
          <p:cNvPr id="114" name="Oval 113"/>
          <p:cNvSpPr/>
          <p:nvPr/>
        </p:nvSpPr>
        <p:spPr>
          <a:xfrm>
            <a:off x="4026843" y="3877971"/>
            <a:ext cx="942448" cy="377638"/>
          </a:xfrm>
          <a:prstGeom prst="ellipse">
            <a:avLst/>
          </a:prstGeom>
          <a:solidFill>
            <a:sysClr val="window" lastClr="FFFFFF"/>
          </a:solidFill>
          <a:ln w="12700" cap="flat" cmpd="sng" algn="ctr">
            <a:solidFill>
              <a:sysClr val="windowText" lastClr="000000"/>
            </a:solidFill>
            <a:prstDash val="solid"/>
          </a:ln>
          <a:effectLst/>
        </p:spPr>
        <p:txBody>
          <a:bodyPr lIns="0" rIns="0" rtlCol="0" anchor="ct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Buyback</a:t>
            </a:r>
          </a:p>
        </p:txBody>
      </p:sp>
      <p:sp>
        <p:nvSpPr>
          <p:cNvPr id="115" name="Rectangle 114"/>
          <p:cNvSpPr/>
          <p:nvPr/>
        </p:nvSpPr>
        <p:spPr>
          <a:xfrm>
            <a:off x="5589476" y="3527985"/>
            <a:ext cx="763443" cy="302110"/>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Buyback Success</a:t>
            </a:r>
          </a:p>
        </p:txBody>
      </p:sp>
      <p:cxnSp>
        <p:nvCxnSpPr>
          <p:cNvPr id="116" name="Straight Connector 115"/>
          <p:cNvCxnSpPr>
            <a:stCxn id="114" idx="5"/>
            <a:endCxn id="117" idx="1"/>
          </p:cNvCxnSpPr>
          <p:nvPr/>
        </p:nvCxnSpPr>
        <p:spPr>
          <a:xfrm>
            <a:off x="4831273" y="4200305"/>
            <a:ext cx="809449" cy="152226"/>
          </a:xfrm>
          <a:prstGeom prst="line">
            <a:avLst/>
          </a:prstGeom>
          <a:noFill/>
          <a:ln w="9525" cap="flat" cmpd="sng" algn="ctr">
            <a:solidFill>
              <a:srgbClr val="014B2A">
                <a:shade val="95000"/>
                <a:satMod val="105000"/>
              </a:srgbClr>
            </a:solidFill>
            <a:prstDash val="solid"/>
          </a:ln>
          <a:effectLst/>
        </p:spPr>
      </p:cxnSp>
      <p:sp>
        <p:nvSpPr>
          <p:cNvPr id="117" name="Rectangle 116"/>
          <p:cNvSpPr/>
          <p:nvPr/>
        </p:nvSpPr>
        <p:spPr>
          <a:xfrm>
            <a:off x="5640722" y="4201477"/>
            <a:ext cx="763443" cy="302110"/>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Buyback</a:t>
            </a:r>
          </a:p>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Fail</a:t>
            </a:r>
          </a:p>
        </p:txBody>
      </p:sp>
      <p:sp>
        <p:nvSpPr>
          <p:cNvPr id="118" name="TextBox 117"/>
          <p:cNvSpPr txBox="1"/>
          <p:nvPr/>
        </p:nvSpPr>
        <p:spPr>
          <a:xfrm rot="20473620">
            <a:off x="4883014" y="3566658"/>
            <a:ext cx="463588" cy="242823"/>
          </a:xfrm>
          <a:prstGeom prst="rect">
            <a:avLst/>
          </a:prstGeom>
          <a:noFill/>
        </p:spPr>
        <p:txBody>
          <a:bodyPr wrap="none" rtlCol="0">
            <a:spAutoFit/>
          </a:bodyPr>
          <a:lstStyle/>
          <a:p>
            <a:pPr marL="0" marR="0" lvl="0" indent="0" algn="l" defTabSz="812810" rtl="0" eaLnBrk="1" fontAlgn="auto" latinLnBrk="0" hangingPunct="1">
              <a:lnSpc>
                <a:spcPct val="100000"/>
              </a:lnSpc>
              <a:spcBef>
                <a:spcPts val="0"/>
              </a:spcBef>
              <a:spcAft>
                <a:spcPts val="0"/>
              </a:spcAft>
              <a:buClrTx/>
              <a:buSzTx/>
              <a:buFontTx/>
              <a:buNone/>
              <a:tabLst/>
              <a:defRPr/>
            </a:pPr>
            <a:r>
              <a:rPr kumimoji="0" lang="en-US" sz="978"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(1-</a:t>
            </a:r>
            <a:r>
              <a:rPr kumimoji="0" lang="en-US" sz="978" b="0" i="0" u="none" strike="noStrike" kern="0" cap="none" spc="0" normalizeH="0" baseline="0" noProof="0" dirty="0" smtClean="0">
                <a:ln>
                  <a:noFill/>
                </a:ln>
                <a:solidFill>
                  <a:srgbClr val="0070C0"/>
                </a:solidFill>
                <a:effectLst/>
                <a:uLnTx/>
                <a:uFillTx/>
                <a:latin typeface="Arial" panose="020B0604020202020204" pitchFamily="34" charset="0"/>
                <a:ea typeface="+mn-ea"/>
                <a:cs typeface="Arial" panose="020B0604020202020204" pitchFamily="34" charset="0"/>
              </a:rPr>
              <a:t>B</a:t>
            </a:r>
            <a:r>
              <a:rPr kumimoji="0" lang="en-US" sz="978"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119" name="TextBox 118"/>
          <p:cNvSpPr txBox="1"/>
          <p:nvPr/>
        </p:nvSpPr>
        <p:spPr>
          <a:xfrm rot="1024538">
            <a:off x="5040673" y="4297778"/>
            <a:ext cx="268022" cy="242823"/>
          </a:xfrm>
          <a:prstGeom prst="rect">
            <a:avLst/>
          </a:prstGeom>
          <a:noFill/>
        </p:spPr>
        <p:txBody>
          <a:bodyPr wrap="none" rtlCol="0">
            <a:spAutoFit/>
          </a:bodyPr>
          <a:lstStyle/>
          <a:p>
            <a:pPr marL="0" marR="0" lvl="0" indent="0" algn="l" defTabSz="812810" rtl="0" eaLnBrk="1" fontAlgn="auto" latinLnBrk="0" hangingPunct="1">
              <a:lnSpc>
                <a:spcPct val="100000"/>
              </a:lnSpc>
              <a:spcBef>
                <a:spcPts val="0"/>
              </a:spcBef>
              <a:spcAft>
                <a:spcPts val="0"/>
              </a:spcAft>
              <a:buClrTx/>
              <a:buSzTx/>
              <a:buFontTx/>
              <a:buNone/>
              <a:tabLst/>
              <a:defRPr/>
            </a:pPr>
            <a:r>
              <a:rPr kumimoji="0" lang="en-US" sz="978" b="0" i="0" u="none" strike="noStrike" kern="0" cap="none" spc="0" normalizeH="0" baseline="0" noProof="0" dirty="0" smtClean="0">
                <a:ln>
                  <a:noFill/>
                </a:ln>
                <a:solidFill>
                  <a:srgbClr val="0070C0"/>
                </a:solidFill>
                <a:effectLst/>
                <a:uLnTx/>
                <a:uFillTx/>
                <a:latin typeface="Arial" panose="020B0604020202020204" pitchFamily="34" charset="0"/>
                <a:ea typeface="+mn-ea"/>
                <a:cs typeface="Arial" panose="020B0604020202020204" pitchFamily="34" charset="0"/>
              </a:rPr>
              <a:t>B</a:t>
            </a:r>
          </a:p>
        </p:txBody>
      </p:sp>
      <p:sp>
        <p:nvSpPr>
          <p:cNvPr id="132" name="Rectangle 131"/>
          <p:cNvSpPr/>
          <p:nvPr/>
        </p:nvSpPr>
        <p:spPr>
          <a:xfrm>
            <a:off x="779320" y="4797152"/>
            <a:ext cx="365760" cy="3657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3" name="Rectangle 132"/>
          <p:cNvSpPr/>
          <p:nvPr/>
        </p:nvSpPr>
        <p:spPr>
          <a:xfrm>
            <a:off x="3147187" y="4797152"/>
            <a:ext cx="365760" cy="3657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B</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4" name="Rectangle 133"/>
          <p:cNvSpPr/>
          <p:nvPr/>
        </p:nvSpPr>
        <p:spPr>
          <a:xfrm>
            <a:off x="779320" y="5395793"/>
            <a:ext cx="365760" cy="3657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C</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3" name="Content Placeholder 1"/>
          <p:cNvSpPr txBox="1">
            <a:spLocks/>
          </p:cNvSpPr>
          <p:nvPr/>
        </p:nvSpPr>
        <p:spPr>
          <a:xfrm>
            <a:off x="7117379" y="2630312"/>
            <a:ext cx="1828799" cy="458491"/>
          </a:xfrm>
          <a:prstGeom prst="rect">
            <a:avLst/>
          </a:prstGeom>
          <a:solidFill>
            <a:srgbClr val="014B2A"/>
          </a:solidFill>
          <a:ln>
            <a:noFill/>
          </a:ln>
        </p:spPr>
        <p:txBody>
          <a:bodyPr anchor="ctr"/>
          <a:lstStyle>
            <a:lvl1pPr marL="289360" indent="-289360" algn="l" rtl="0" eaLnBrk="0" fontAlgn="base" hangingPunct="0">
              <a:spcBef>
                <a:spcPct val="20000"/>
              </a:spcBef>
              <a:spcAft>
                <a:spcPct val="0"/>
              </a:spcAft>
              <a:buChar char="•"/>
              <a:defRPr sz="1800">
                <a:solidFill>
                  <a:schemeClr val="tx1"/>
                </a:solidFill>
                <a:latin typeface="+mn-lt"/>
                <a:ea typeface="+mn-ea"/>
                <a:cs typeface="+mn-cs"/>
              </a:defRPr>
            </a:lvl1pPr>
            <a:lvl2pPr marL="578644" indent="-192881" algn="l" rtl="0" eaLnBrk="0" fontAlgn="base" hangingPunct="0">
              <a:spcBef>
                <a:spcPct val="20000"/>
              </a:spcBef>
              <a:spcAft>
                <a:spcPct val="0"/>
              </a:spcAft>
              <a:buFont typeface="微软雅黑" pitchFamily="34" charset="-122"/>
              <a:buChar char="‐"/>
              <a:defRPr sz="1800">
                <a:solidFill>
                  <a:schemeClr val="tx1"/>
                </a:solidFill>
                <a:latin typeface="+mn-lt"/>
                <a:cs typeface="+mn-cs"/>
              </a:defRPr>
            </a:lvl2pPr>
            <a:lvl3pPr marL="964533" indent="-192907" algn="l" rtl="0" eaLnBrk="0" fontAlgn="base" hangingPunct="0">
              <a:spcBef>
                <a:spcPct val="20000"/>
              </a:spcBef>
              <a:spcAft>
                <a:spcPct val="0"/>
              </a:spcAft>
              <a:buChar char="•"/>
              <a:defRPr sz="1800">
                <a:solidFill>
                  <a:schemeClr val="tx1"/>
                </a:solidFill>
                <a:latin typeface="+mn-lt"/>
                <a:cs typeface="+mn-cs"/>
              </a:defRPr>
            </a:lvl3pPr>
            <a:lvl4pPr marL="1350346" indent="-192907" algn="l" rtl="0" eaLnBrk="0" fontAlgn="base" hangingPunct="0">
              <a:spcBef>
                <a:spcPct val="20000"/>
              </a:spcBef>
              <a:spcAft>
                <a:spcPct val="0"/>
              </a:spcAft>
              <a:buChar char="–"/>
              <a:defRPr sz="1800">
                <a:solidFill>
                  <a:schemeClr val="tx1"/>
                </a:solidFill>
                <a:latin typeface="+mn-lt"/>
                <a:cs typeface="+mn-cs"/>
              </a:defRPr>
            </a:lvl4pPr>
            <a:lvl5pPr marL="1736158" indent="-192907" algn="l" rtl="0" eaLnBrk="0" fontAlgn="base" hangingPunct="0">
              <a:spcBef>
                <a:spcPct val="20000"/>
              </a:spcBef>
              <a:spcAft>
                <a:spcPct val="0"/>
              </a:spcAft>
              <a:buChar char="»"/>
              <a:defRPr sz="1800">
                <a:solidFill>
                  <a:schemeClr val="tx1"/>
                </a:solidFill>
                <a:latin typeface="+mn-lt"/>
                <a:cs typeface="+mn-cs"/>
              </a:defRPr>
            </a:lvl5pPr>
            <a:lvl6pPr marL="2121972" indent="-192907" algn="l" rtl="0" eaLnBrk="1" fontAlgn="base" hangingPunct="1">
              <a:spcBef>
                <a:spcPct val="20000"/>
              </a:spcBef>
              <a:spcAft>
                <a:spcPct val="0"/>
              </a:spcAft>
              <a:buChar char="»"/>
              <a:defRPr sz="1688">
                <a:solidFill>
                  <a:schemeClr val="tx1"/>
                </a:solidFill>
                <a:latin typeface="+mn-lt"/>
                <a:cs typeface="+mn-cs"/>
              </a:defRPr>
            </a:lvl6pPr>
            <a:lvl7pPr marL="2507785" indent="-192907" algn="l" rtl="0" eaLnBrk="1" fontAlgn="base" hangingPunct="1">
              <a:spcBef>
                <a:spcPct val="20000"/>
              </a:spcBef>
              <a:spcAft>
                <a:spcPct val="0"/>
              </a:spcAft>
              <a:buChar char="»"/>
              <a:defRPr sz="1688">
                <a:solidFill>
                  <a:schemeClr val="tx1"/>
                </a:solidFill>
                <a:latin typeface="+mn-lt"/>
                <a:cs typeface="+mn-cs"/>
              </a:defRPr>
            </a:lvl7pPr>
            <a:lvl8pPr marL="2893598" indent="-192907" algn="l" rtl="0" eaLnBrk="1" fontAlgn="base" hangingPunct="1">
              <a:spcBef>
                <a:spcPct val="20000"/>
              </a:spcBef>
              <a:spcAft>
                <a:spcPct val="0"/>
              </a:spcAft>
              <a:buChar char="»"/>
              <a:defRPr sz="1688">
                <a:solidFill>
                  <a:schemeClr val="tx1"/>
                </a:solidFill>
                <a:latin typeface="+mn-lt"/>
                <a:cs typeface="+mn-cs"/>
              </a:defRPr>
            </a:lvl8pPr>
            <a:lvl9pPr marL="3279411" indent="-192907" algn="l" rtl="0" eaLnBrk="1" fontAlgn="base" hangingPunct="1">
              <a:spcBef>
                <a:spcPct val="20000"/>
              </a:spcBef>
              <a:spcAft>
                <a:spcPct val="0"/>
              </a:spcAft>
              <a:buChar char="»"/>
              <a:defRPr sz="1688">
                <a:solidFill>
                  <a:schemeClr val="tx1"/>
                </a:solidFill>
                <a:latin typeface="+mn-lt"/>
                <a:cs typeface="+mn-cs"/>
              </a:defRPr>
            </a:lvl9pP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Loan Channel</a:t>
            </a:r>
          </a:p>
        </p:txBody>
      </p:sp>
      <p:grpSp>
        <p:nvGrpSpPr>
          <p:cNvPr id="3" name="Group 2"/>
          <p:cNvGrpSpPr/>
          <p:nvPr/>
        </p:nvGrpSpPr>
        <p:grpSpPr>
          <a:xfrm>
            <a:off x="7150464" y="1628800"/>
            <a:ext cx="1799371" cy="822960"/>
            <a:chOff x="7092280" y="1494114"/>
            <a:chExt cx="1799371" cy="822960"/>
          </a:xfrm>
        </p:grpSpPr>
        <p:sp>
          <p:nvSpPr>
            <p:cNvPr id="45" name="Donut 44"/>
            <p:cNvSpPr/>
            <p:nvPr/>
          </p:nvSpPr>
          <p:spPr>
            <a:xfrm flipH="1" flipV="1">
              <a:off x="7092280" y="1494114"/>
              <a:ext cx="830898" cy="822960"/>
            </a:xfrm>
            <a:prstGeom prst="donut">
              <a:avLst>
                <a:gd name="adj" fmla="val 7133"/>
              </a:avLst>
            </a:prstGeom>
            <a:solidFill>
              <a:srgbClr val="FFC000"/>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entury Gothic"/>
                <a:ea typeface="+mn-ea"/>
              </a:endParaRPr>
            </a:p>
          </p:txBody>
        </p:sp>
        <p:sp>
          <p:nvSpPr>
            <p:cNvPr id="46" name="Rectangle 45"/>
            <p:cNvSpPr/>
            <p:nvPr/>
          </p:nvSpPr>
          <p:spPr>
            <a:xfrm>
              <a:off x="7901849" y="1750146"/>
              <a:ext cx="989802" cy="31089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prstClr val="black"/>
                  </a:solidFill>
                  <a:effectLst/>
                  <a:uLnTx/>
                  <a:uFillTx/>
                  <a:latin typeface="Arial"/>
                </a:rPr>
                <a:t>Data </a:t>
              </a:r>
              <a:r>
                <a:rPr lang="en-US" sz="1300" b="1" kern="0" noProof="0" dirty="0" smtClean="0">
                  <a:solidFill>
                    <a:prstClr val="black"/>
                  </a:solidFill>
                  <a:latin typeface="Arial"/>
                </a:rPr>
                <a:t>Input</a:t>
              </a:r>
              <a:endParaRPr kumimoji="0" lang="en-US" sz="1300" b="1" i="0" u="none" strike="noStrike" kern="0" cap="none" spc="0" normalizeH="0" baseline="0" noProof="0" dirty="0">
                <a:ln>
                  <a:noFill/>
                </a:ln>
                <a:solidFill>
                  <a:prstClr val="black"/>
                </a:solidFill>
                <a:effectLst/>
                <a:uLnTx/>
                <a:uFillTx/>
                <a:latin typeface="Arial"/>
              </a:endParaRPr>
            </a:p>
          </p:txBody>
        </p:sp>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6609" y="1639880"/>
              <a:ext cx="542240" cy="531428"/>
            </a:xfrm>
            <a:prstGeom prst="rect">
              <a:avLst/>
            </a:prstGeom>
          </p:spPr>
        </p:pic>
      </p:grpSp>
      <p:sp>
        <p:nvSpPr>
          <p:cNvPr id="50" name="Content Placeholder 1"/>
          <p:cNvSpPr txBox="1">
            <a:spLocks/>
          </p:cNvSpPr>
          <p:nvPr/>
        </p:nvSpPr>
        <p:spPr>
          <a:xfrm>
            <a:off x="7117378" y="4502521"/>
            <a:ext cx="1828800" cy="457200"/>
          </a:xfrm>
          <a:prstGeom prst="rect">
            <a:avLst/>
          </a:prstGeom>
          <a:solidFill>
            <a:srgbClr val="014B2A"/>
          </a:solidFill>
          <a:ln>
            <a:noFill/>
          </a:ln>
        </p:spPr>
        <p:txBody>
          <a:bodyPr anchor="ctr"/>
          <a:lstStyle>
            <a:lvl1pPr marL="289360" indent="-289360" algn="l" rtl="0" eaLnBrk="0" fontAlgn="base" hangingPunct="0">
              <a:spcBef>
                <a:spcPct val="20000"/>
              </a:spcBef>
              <a:spcAft>
                <a:spcPct val="0"/>
              </a:spcAft>
              <a:buChar char="•"/>
              <a:defRPr sz="1800">
                <a:solidFill>
                  <a:schemeClr val="tx1"/>
                </a:solidFill>
                <a:latin typeface="+mn-lt"/>
                <a:ea typeface="+mn-ea"/>
                <a:cs typeface="+mn-cs"/>
              </a:defRPr>
            </a:lvl1pPr>
            <a:lvl2pPr marL="578644" indent="-192881" algn="l" rtl="0" eaLnBrk="0" fontAlgn="base" hangingPunct="0">
              <a:spcBef>
                <a:spcPct val="20000"/>
              </a:spcBef>
              <a:spcAft>
                <a:spcPct val="0"/>
              </a:spcAft>
              <a:buFont typeface="微软雅黑" pitchFamily="34" charset="-122"/>
              <a:buChar char="‐"/>
              <a:defRPr sz="1800">
                <a:solidFill>
                  <a:schemeClr val="tx1"/>
                </a:solidFill>
                <a:latin typeface="+mn-lt"/>
                <a:cs typeface="+mn-cs"/>
              </a:defRPr>
            </a:lvl2pPr>
            <a:lvl3pPr marL="964533" indent="-192907" algn="l" rtl="0" eaLnBrk="0" fontAlgn="base" hangingPunct="0">
              <a:spcBef>
                <a:spcPct val="20000"/>
              </a:spcBef>
              <a:spcAft>
                <a:spcPct val="0"/>
              </a:spcAft>
              <a:buChar char="•"/>
              <a:defRPr sz="1800">
                <a:solidFill>
                  <a:schemeClr val="tx1"/>
                </a:solidFill>
                <a:latin typeface="+mn-lt"/>
                <a:cs typeface="+mn-cs"/>
              </a:defRPr>
            </a:lvl3pPr>
            <a:lvl4pPr marL="1350346" indent="-192907" algn="l" rtl="0" eaLnBrk="0" fontAlgn="base" hangingPunct="0">
              <a:spcBef>
                <a:spcPct val="20000"/>
              </a:spcBef>
              <a:spcAft>
                <a:spcPct val="0"/>
              </a:spcAft>
              <a:buChar char="–"/>
              <a:defRPr sz="1800">
                <a:solidFill>
                  <a:schemeClr val="tx1"/>
                </a:solidFill>
                <a:latin typeface="+mn-lt"/>
                <a:cs typeface="+mn-cs"/>
              </a:defRPr>
            </a:lvl4pPr>
            <a:lvl5pPr marL="1736158" indent="-192907" algn="l" rtl="0" eaLnBrk="0" fontAlgn="base" hangingPunct="0">
              <a:spcBef>
                <a:spcPct val="20000"/>
              </a:spcBef>
              <a:spcAft>
                <a:spcPct val="0"/>
              </a:spcAft>
              <a:buChar char="»"/>
              <a:defRPr sz="1800">
                <a:solidFill>
                  <a:schemeClr val="tx1"/>
                </a:solidFill>
                <a:latin typeface="+mn-lt"/>
                <a:cs typeface="+mn-cs"/>
              </a:defRPr>
            </a:lvl5pPr>
            <a:lvl6pPr marL="2121972" indent="-192907" algn="l" rtl="0" eaLnBrk="1" fontAlgn="base" hangingPunct="1">
              <a:spcBef>
                <a:spcPct val="20000"/>
              </a:spcBef>
              <a:spcAft>
                <a:spcPct val="0"/>
              </a:spcAft>
              <a:buChar char="»"/>
              <a:defRPr sz="1688">
                <a:solidFill>
                  <a:schemeClr val="tx1"/>
                </a:solidFill>
                <a:latin typeface="+mn-lt"/>
                <a:cs typeface="+mn-cs"/>
              </a:defRPr>
            </a:lvl6pPr>
            <a:lvl7pPr marL="2507785" indent="-192907" algn="l" rtl="0" eaLnBrk="1" fontAlgn="base" hangingPunct="1">
              <a:spcBef>
                <a:spcPct val="20000"/>
              </a:spcBef>
              <a:spcAft>
                <a:spcPct val="0"/>
              </a:spcAft>
              <a:buChar char="»"/>
              <a:defRPr sz="1688">
                <a:solidFill>
                  <a:schemeClr val="tx1"/>
                </a:solidFill>
                <a:latin typeface="+mn-lt"/>
                <a:cs typeface="+mn-cs"/>
              </a:defRPr>
            </a:lvl7pPr>
            <a:lvl8pPr marL="2893598" indent="-192907" algn="l" rtl="0" eaLnBrk="1" fontAlgn="base" hangingPunct="1">
              <a:spcBef>
                <a:spcPct val="20000"/>
              </a:spcBef>
              <a:spcAft>
                <a:spcPct val="0"/>
              </a:spcAft>
              <a:buChar char="»"/>
              <a:defRPr sz="1688">
                <a:solidFill>
                  <a:schemeClr val="tx1"/>
                </a:solidFill>
                <a:latin typeface="+mn-lt"/>
                <a:cs typeface="+mn-cs"/>
              </a:defRPr>
            </a:lvl8pPr>
            <a:lvl9pPr marL="3279411" indent="-192907" algn="l" rtl="0" eaLnBrk="1" fontAlgn="base" hangingPunct="1">
              <a:spcBef>
                <a:spcPct val="20000"/>
              </a:spcBef>
              <a:spcAft>
                <a:spcPct val="0"/>
              </a:spcAft>
              <a:buChar char="»"/>
              <a:defRPr sz="1688">
                <a:solidFill>
                  <a:schemeClr val="tx1"/>
                </a:solidFill>
                <a:latin typeface="+mn-lt"/>
                <a:cs typeface="+mn-cs"/>
              </a:defRPr>
            </a:lvl9pPr>
          </a:lstStyle>
          <a:p>
            <a:pPr marL="0" marR="0" lvl="0" indent="0" algn="ctr" defTabSz="81281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Guarantee</a:t>
            </a:r>
          </a:p>
        </p:txBody>
      </p:sp>
      <p:sp>
        <p:nvSpPr>
          <p:cNvPr id="48" name="Rectangle 47"/>
          <p:cNvSpPr/>
          <p:nvPr/>
        </p:nvSpPr>
        <p:spPr>
          <a:xfrm>
            <a:off x="7116640" y="4502520"/>
            <a:ext cx="1830277" cy="16459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81281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Financial </a:t>
            </a: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Statement</a:t>
            </a:r>
          </a:p>
          <a:p>
            <a:pPr marL="171450" marR="0" lvl="0" indent="-171450" algn="l" defTabSz="81281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Guaranteed</a:t>
            </a:r>
            <a:r>
              <a:rPr kumimoji="0" lang="en-US" sz="1200" b="0" i="0" u="none" strike="noStrike" kern="0" cap="none" spc="0" normalizeH="0" noProof="0" dirty="0" smtClean="0">
                <a:ln>
                  <a:noFill/>
                </a:ln>
                <a:solidFill>
                  <a:prstClr val="black"/>
                </a:solidFill>
                <a:effectLst/>
                <a:uLnTx/>
                <a:uFillTx/>
                <a:latin typeface="Arial" panose="020B0604020202020204" pitchFamily="34" charset="0"/>
                <a:ea typeface="+mn-ea"/>
                <a:cs typeface="Arial" panose="020B0604020202020204" pitchFamily="34" charset="0"/>
              </a:rPr>
              <a:t> Amount</a:t>
            </a:r>
            <a:br>
              <a:rPr kumimoji="0" lang="en-US" sz="1200" b="0" i="0" u="none" strike="noStrike" kern="0" cap="none" spc="0" normalizeH="0" noProof="0" dirty="0" smtClean="0">
                <a:ln>
                  <a:noFill/>
                </a:ln>
                <a:solidFill>
                  <a:prstClr val="black"/>
                </a:solidFill>
                <a:effectLst/>
                <a:uLnTx/>
                <a:uFillTx/>
                <a:latin typeface="Arial" panose="020B0604020202020204" pitchFamily="34" charset="0"/>
                <a:ea typeface="+mn-ea"/>
                <a:cs typeface="Arial" panose="020B0604020202020204" pitchFamily="34" charset="0"/>
              </a:rPr>
            </a:br>
            <a:r>
              <a:rPr kumimoji="0" lang="en-US" sz="1200" b="0" i="0" u="none" strike="noStrike" kern="0" cap="none" spc="0" normalizeH="0" noProof="0" dirty="0" smtClean="0">
                <a:ln>
                  <a:noFill/>
                </a:ln>
                <a:solidFill>
                  <a:prstClr val="black"/>
                </a:solidFill>
                <a:effectLst/>
                <a:uLnTx/>
                <a:uFillTx/>
                <a:latin typeface="Arial" panose="020B0604020202020204" pitchFamily="34" charset="0"/>
                <a:ea typeface="+mn-ea"/>
                <a:cs typeface="Arial" panose="020B0604020202020204" pitchFamily="34" charset="0"/>
              </a:rPr>
              <a:t>(Off-Balance)</a:t>
            </a: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Rectangle 1"/>
          <p:cNvSpPr/>
          <p:nvPr/>
        </p:nvSpPr>
        <p:spPr>
          <a:xfrm>
            <a:off x="7117378" y="2630312"/>
            <a:ext cx="1828800" cy="16459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81281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171450" marR="0" lvl="0" indent="-171450" algn="l" defTabSz="81281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812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171450" marR="0" lvl="0" indent="-171450" algn="l" defTabSz="81281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The </a:t>
            </a: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monthly portfolio composition</a:t>
            </a:r>
          </a:p>
          <a:p>
            <a:pPr marL="171450" marR="0" lvl="0" indent="-171450" algn="l" defTabSz="81281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Monthly DPD bucket flow rates</a:t>
            </a:r>
          </a:p>
          <a:p>
            <a:pPr marL="171450" marR="0" lvl="0" indent="-171450" algn="l" defTabSz="81281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Vintages</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entury Gothic"/>
              <a:ea typeface="+mn-ea"/>
            </a:endParaRPr>
          </a:p>
        </p:txBody>
      </p:sp>
    </p:spTree>
    <p:extLst>
      <p:ext uri="{BB962C8B-B14F-4D97-AF65-F5344CB8AC3E}">
        <p14:creationId xmlns:p14="http://schemas.microsoft.com/office/powerpoint/2010/main" val="240936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fade">
                                      <p:cBhvr>
                                        <p:cTn id="10" dur="500"/>
                                        <p:tgtEl>
                                          <p:spTgt spid="1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par>
                                <p:cTn id="14" presetID="10" presetClass="entr" presetSubtype="0" fill="hold" nodeType="withEffect">
                                  <p:stCondLst>
                                    <p:cond delay="0"/>
                                  </p:stCondLst>
                                  <p:childTnLst>
                                    <p:set>
                                      <p:cBhvr>
                                        <p:cTn id="15" dur="1" fill="hold">
                                          <p:stCondLst>
                                            <p:cond delay="0"/>
                                          </p:stCondLst>
                                        </p:cTn>
                                        <p:tgtEl>
                                          <p:spTgt spid="116"/>
                                        </p:tgtEl>
                                        <p:attrNameLst>
                                          <p:attrName>style.visibility</p:attrName>
                                        </p:attrNameLst>
                                      </p:cBhvr>
                                      <p:to>
                                        <p:strVal val="visible"/>
                                      </p:to>
                                    </p:set>
                                    <p:animEffect transition="in" filter="fade">
                                      <p:cBhvr>
                                        <p:cTn id="16" dur="500"/>
                                        <p:tgtEl>
                                          <p:spTgt spid="1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9"/>
                                        </p:tgtEl>
                                        <p:attrNameLst>
                                          <p:attrName>style.visibility</p:attrName>
                                        </p:attrNameLst>
                                      </p:cBhvr>
                                      <p:to>
                                        <p:strVal val="visible"/>
                                      </p:to>
                                    </p:set>
                                    <p:animEffect transition="in" filter="fade">
                                      <p:cBhvr>
                                        <p:cTn id="19" dur="500"/>
                                        <p:tgtEl>
                                          <p:spTgt spid="119"/>
                                        </p:tgtEl>
                                      </p:cBhvr>
                                    </p:animEffect>
                                  </p:childTnLst>
                                </p:cTn>
                              </p:par>
                              <p:par>
                                <p:cTn id="20" presetID="10" presetClass="entr" presetSubtype="0" fill="hold"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500"/>
                                        <p:tgtEl>
                                          <p:spTgt spid="1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500"/>
                                        <p:tgtEl>
                                          <p:spTgt spid="1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4"/>
                                        </p:tgtEl>
                                        <p:attrNameLst>
                                          <p:attrName>style.visibility</p:attrName>
                                        </p:attrNameLst>
                                      </p:cBhvr>
                                      <p:to>
                                        <p:strVal val="visible"/>
                                      </p:to>
                                    </p:set>
                                    <p:animEffect transition="in" filter="fade">
                                      <p:cBhvr>
                                        <p:cTn id="28" dur="500"/>
                                        <p:tgtEl>
                                          <p:spTgt spid="114"/>
                                        </p:tgtEl>
                                      </p:cBhvr>
                                    </p:animEffect>
                                  </p:childTnLst>
                                </p:cTn>
                              </p:par>
                              <p:par>
                                <p:cTn id="29" presetID="10" presetClass="entr" presetSubtype="0" fill="hold" nodeType="withEffect">
                                  <p:stCondLst>
                                    <p:cond delay="0"/>
                                  </p:stCondLst>
                                  <p:childTnLst>
                                    <p:set>
                                      <p:cBhvr>
                                        <p:cTn id="30" dur="1" fill="hold">
                                          <p:stCondLst>
                                            <p:cond delay="0"/>
                                          </p:stCondLst>
                                        </p:cTn>
                                        <p:tgtEl>
                                          <p:spTgt spid="113"/>
                                        </p:tgtEl>
                                        <p:attrNameLst>
                                          <p:attrName>style.visibility</p:attrName>
                                        </p:attrNameLst>
                                      </p:cBhvr>
                                      <p:to>
                                        <p:strVal val="visible"/>
                                      </p:to>
                                    </p:set>
                                    <p:animEffect transition="in" filter="fade">
                                      <p:cBhvr>
                                        <p:cTn id="31" dur="500"/>
                                        <p:tgtEl>
                                          <p:spTgt spid="1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3"/>
                                        </p:tgtEl>
                                        <p:attrNameLst>
                                          <p:attrName>style.visibility</p:attrName>
                                        </p:attrNameLst>
                                      </p:cBhvr>
                                      <p:to>
                                        <p:strVal val="visible"/>
                                      </p:to>
                                    </p:set>
                                    <p:animEffect transition="in" filter="fade">
                                      <p:cBhvr>
                                        <p:cTn id="34" dur="500"/>
                                        <p:tgtEl>
                                          <p:spTgt spid="1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4"/>
                                        </p:tgtEl>
                                        <p:attrNameLst>
                                          <p:attrName>style.visibility</p:attrName>
                                        </p:attrNameLst>
                                      </p:cBhvr>
                                      <p:to>
                                        <p:strVal val="visible"/>
                                      </p:to>
                                    </p:set>
                                    <p:animEffect transition="in" filter="fade">
                                      <p:cBhvr>
                                        <p:cTn id="37" dur="500"/>
                                        <p:tgtEl>
                                          <p:spTgt spid="10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fade">
                                      <p:cBhvr>
                                        <p:cTn id="42" dur="500"/>
                                        <p:tgtEl>
                                          <p:spTgt spid="9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4"/>
                                        </p:tgtEl>
                                        <p:attrNameLst>
                                          <p:attrName>style.visibility</p:attrName>
                                        </p:attrNameLst>
                                      </p:cBhvr>
                                      <p:to>
                                        <p:strVal val="visible"/>
                                      </p:to>
                                    </p:set>
                                    <p:animEffect transition="in" filter="fade">
                                      <p:cBhvr>
                                        <p:cTn id="45" dur="500"/>
                                        <p:tgtEl>
                                          <p:spTgt spid="13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nodeType="with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500"/>
                                        <p:tgtEl>
                                          <p:spTgt spid="4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4" grpId="0"/>
      <p:bldP spid="102" grpId="0"/>
      <p:bldP spid="104" grpId="0" animBg="1"/>
      <p:bldP spid="114" grpId="0" animBg="1"/>
      <p:bldP spid="115" grpId="0" animBg="1"/>
      <p:bldP spid="117" grpId="0" animBg="1"/>
      <p:bldP spid="118" grpId="0"/>
      <p:bldP spid="119" grpId="0"/>
      <p:bldP spid="133" grpId="0" animBg="1"/>
      <p:bldP spid="134" grpId="0" animBg="1"/>
      <p:bldP spid="33" grpId="0" animBg="1"/>
      <p:bldP spid="50" grpId="0" animBg="1"/>
      <p:bldP spid="48" grpId="0" animBg="1"/>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655" y="1513576"/>
            <a:ext cx="2926080" cy="4395236"/>
          </a:xfrm>
          <a:prstGeom prst="rect">
            <a:avLst/>
          </a:prstGeom>
          <a:noFill/>
          <a:ln w="3175" cap="flat" cmpd="sng" algn="ctr">
            <a:solidFill>
              <a:srgbClr val="014B2A">
                <a:shade val="50000"/>
              </a:srgbClr>
            </a:solidFill>
            <a:prstDash val="solid"/>
          </a:ln>
          <a:effectLst/>
        </p:spPr>
        <p:txBody>
          <a:bodyPr rtlCol="0" anchor="t"/>
          <a:lstStyle/>
          <a:p>
            <a:pPr marL="0" marR="0" lvl="0" indent="0" algn="just" defTabSz="81281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smtClean="0">
                <a:ln>
                  <a:noFill/>
                </a:ln>
                <a:solidFill>
                  <a:prstClr val="black"/>
                </a:solidFill>
                <a:effectLst/>
                <a:uLnTx/>
                <a:uFillTx/>
                <a:latin typeface="Arial"/>
                <a:ea typeface="+mn-ea"/>
                <a:cs typeface="+mn-cs"/>
              </a:rPr>
              <a:t>Partner’s asset quality reflects the overall risk appetite/aggressiveness and the overall portfolio management capability of the partner.</a:t>
            </a: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prstClr val="black"/>
              </a:solidFill>
              <a:effectLst/>
              <a:uLnTx/>
              <a:uFillTx/>
              <a:latin typeface="Arial"/>
              <a:ea typeface="+mn-ea"/>
              <a:cs typeface="+mn-cs"/>
            </a:endParaRPr>
          </a:p>
          <a:p>
            <a:pPr marL="0" marR="0" lvl="0" indent="0" defTabSz="812810" eaLnBrk="1" fontAlgn="auto" latinLnBrk="0" hangingPunct="1">
              <a:lnSpc>
                <a:spcPct val="100000"/>
              </a:lnSpc>
              <a:spcBef>
                <a:spcPts val="0"/>
              </a:spcBef>
              <a:spcAft>
                <a:spcPts val="0"/>
              </a:spcAft>
              <a:buClrTx/>
              <a:buSzTx/>
              <a:buFontTx/>
              <a:buNone/>
              <a:tabLst/>
              <a:defRPr/>
            </a:pPr>
            <a:r>
              <a:rPr kumimoji="0" lang="en-US" sz="1067" b="1" i="0" u="none" strike="noStrike" kern="0" cap="none" spc="0" normalizeH="0" baseline="0" noProof="0" dirty="0" smtClean="0">
                <a:ln>
                  <a:noFill/>
                </a:ln>
                <a:solidFill>
                  <a:prstClr val="black"/>
                </a:solidFill>
                <a:effectLst/>
                <a:uLnTx/>
                <a:uFillTx/>
                <a:latin typeface="Arial"/>
                <a:ea typeface="+mn-ea"/>
                <a:cs typeface="+mn-cs"/>
              </a:rPr>
              <a:t>Evaluation of Asset Quality</a:t>
            </a:r>
          </a:p>
          <a:p>
            <a:pPr marL="152402" marR="0" lvl="0" indent="-152402" defTabSz="81281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67" b="0" i="0" u="none" strike="noStrike" kern="0" cap="none" spc="0" normalizeH="0" baseline="0" noProof="0" dirty="0" smtClean="0">
                <a:ln>
                  <a:noFill/>
                </a:ln>
                <a:solidFill>
                  <a:prstClr val="black"/>
                </a:solidFill>
                <a:effectLst/>
                <a:uLnTx/>
                <a:uFillTx/>
                <a:latin typeface="Arial"/>
                <a:ea typeface="+mn-ea"/>
                <a:cs typeface="+mn-cs"/>
              </a:rPr>
              <a:t>Overall portfolio quality e.g. Distribution and trend of delinquency</a:t>
            </a:r>
          </a:p>
          <a:p>
            <a:pPr marL="152402" marR="0" lvl="0" indent="-152402" defTabSz="81281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67" b="0" i="0" u="none" strike="noStrike" kern="0" cap="none" spc="0" normalizeH="0" baseline="0" noProof="0" dirty="0" smtClean="0">
                <a:ln>
                  <a:noFill/>
                </a:ln>
                <a:solidFill>
                  <a:prstClr val="black"/>
                </a:solidFill>
                <a:effectLst/>
                <a:uLnTx/>
                <a:uFillTx/>
                <a:latin typeface="Arial"/>
                <a:ea typeface="+mn-ea"/>
                <a:cs typeface="+mn-cs"/>
              </a:rPr>
              <a:t>Comparison to peers and benchmarks</a:t>
            </a:r>
          </a:p>
          <a:p>
            <a:pPr marL="152402" marR="0" lvl="0" indent="-152402" defTabSz="81281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67" b="0" i="0" u="none" strike="noStrike" kern="0" cap="none" spc="0" normalizeH="0" baseline="0" noProof="0" dirty="0" smtClean="0">
              <a:ln>
                <a:noFill/>
              </a:ln>
              <a:solidFill>
                <a:prstClr val="black"/>
              </a:solidFill>
              <a:effectLst/>
              <a:uLnTx/>
              <a:uFillTx/>
              <a:latin typeface="Arial"/>
              <a:ea typeface="+mn-ea"/>
              <a:cs typeface="+mn-cs"/>
            </a:endParaRPr>
          </a:p>
          <a:p>
            <a:pPr marL="152402" marR="0" lvl="0" indent="-152402" defTabSz="81281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67" b="0" i="0" u="none" strike="noStrike" kern="0" cap="none" spc="0" normalizeH="0" baseline="0" noProof="0" dirty="0" smtClean="0">
              <a:ln>
                <a:noFill/>
              </a:ln>
              <a:solidFill>
                <a:prstClr val="black"/>
              </a:solidFill>
              <a:effectLst/>
              <a:uLnTx/>
              <a:uFillTx/>
              <a:latin typeface="Arial"/>
              <a:ea typeface="+mn-ea"/>
              <a:cs typeface="+mn-cs"/>
            </a:endParaRPr>
          </a:p>
          <a:p>
            <a:pPr marL="152402" marR="0" lvl="0" indent="-152402" defTabSz="81281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67" b="0" i="0" u="none" strike="noStrike" kern="0" cap="none" spc="0" normalizeH="0" baseline="0" noProof="0" dirty="0" smtClean="0">
              <a:ln>
                <a:noFill/>
              </a:ln>
              <a:solidFill>
                <a:prstClr val="black"/>
              </a:solidFill>
              <a:effectLst/>
              <a:uLnTx/>
              <a:uFillTx/>
              <a:latin typeface="Arial"/>
              <a:ea typeface="+mn-ea"/>
              <a:cs typeface="+mn-cs"/>
            </a:endParaRPr>
          </a:p>
          <a:p>
            <a:pPr marL="152402" marR="0" lvl="0" indent="-152402" defTabSz="81281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67" b="0" i="0" u="none" strike="noStrike" kern="0" cap="none" spc="0" normalizeH="0" baseline="0" noProof="0" dirty="0" smtClean="0">
              <a:ln>
                <a:noFill/>
              </a:ln>
              <a:solidFill>
                <a:prstClr val="black"/>
              </a:solidFill>
              <a:effectLst/>
              <a:uLnTx/>
              <a:uFillTx/>
              <a:latin typeface="Arial"/>
              <a:ea typeface="+mn-ea"/>
              <a:cs typeface="+mn-cs"/>
            </a:endParaRPr>
          </a:p>
          <a:p>
            <a:pPr marL="152402" marR="0" lvl="0" indent="-152402" defTabSz="81281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67" b="0" i="0" u="none" strike="noStrike" kern="0" cap="none" spc="0" normalizeH="0" baseline="0" noProof="0" dirty="0" smtClean="0">
              <a:ln>
                <a:noFill/>
              </a:ln>
              <a:solidFill>
                <a:prstClr val="black"/>
              </a:solidFill>
              <a:effectLst/>
              <a:uLnTx/>
              <a:uFillTx/>
              <a:latin typeface="Arial"/>
              <a:ea typeface="+mn-ea"/>
              <a:cs typeface="+mn-cs"/>
            </a:endParaRP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dirty="0" smtClean="0">
              <a:ln>
                <a:noFill/>
              </a:ln>
              <a:solidFill>
                <a:prstClr val="black"/>
              </a:solidFill>
              <a:effectLst/>
              <a:uLnTx/>
              <a:uFillTx/>
              <a:latin typeface="Arial"/>
              <a:ea typeface="+mn-ea"/>
              <a:cs typeface="+mn-cs"/>
            </a:endParaRP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978" b="1" i="0" u="none" strike="noStrike" kern="0" cap="none" spc="0" normalizeH="0" baseline="0" noProof="0" dirty="0" smtClean="0">
              <a:ln>
                <a:noFill/>
              </a:ln>
              <a:solidFill>
                <a:prstClr val="black"/>
              </a:solidFill>
              <a:effectLst/>
              <a:uLnTx/>
              <a:uFillTx/>
              <a:latin typeface="Arial"/>
              <a:ea typeface="+mn-ea"/>
              <a:cs typeface="Arial" panose="020B0604020202020204" pitchFamily="34" charset="0"/>
            </a:endParaRPr>
          </a:p>
          <a:p>
            <a:pPr marL="0" marR="0" lvl="0" indent="0" defTabSz="812810" eaLnBrk="1" fontAlgn="auto" latinLnBrk="0" hangingPunct="1">
              <a:lnSpc>
                <a:spcPct val="100000"/>
              </a:lnSpc>
              <a:spcBef>
                <a:spcPts val="0"/>
              </a:spcBef>
              <a:spcAft>
                <a:spcPts val="0"/>
              </a:spcAft>
              <a:buClrTx/>
              <a:buSzTx/>
              <a:buFontTx/>
              <a:buNone/>
              <a:tabLst/>
              <a:defRPr/>
            </a:pPr>
            <a:r>
              <a:rPr kumimoji="0" lang="en-US" sz="1067" b="1" i="0" u="none" strike="noStrike" kern="0" cap="none" spc="0" normalizeH="0" baseline="0" noProof="0" dirty="0" smtClean="0">
                <a:ln>
                  <a:noFill/>
                </a:ln>
                <a:solidFill>
                  <a:prstClr val="black"/>
                </a:solidFill>
                <a:effectLst/>
                <a:uLnTx/>
                <a:uFillTx/>
                <a:latin typeface="Arial"/>
                <a:ea typeface="+mn-ea"/>
                <a:cs typeface="Arial" panose="020B0604020202020204" pitchFamily="34" charset="0"/>
              </a:rPr>
              <a:t>Asset Quality Forecast</a:t>
            </a:r>
          </a:p>
          <a:p>
            <a:pPr marL="152402" marR="0" lvl="0" indent="-152402" defTabSz="81281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67" b="0" i="0" u="none" strike="noStrike" kern="0" cap="none" spc="0" normalizeH="0" baseline="0" noProof="0" dirty="0" smtClean="0">
                <a:ln>
                  <a:noFill/>
                </a:ln>
                <a:solidFill>
                  <a:prstClr val="black"/>
                </a:solidFill>
                <a:effectLst/>
                <a:uLnTx/>
                <a:uFillTx/>
                <a:latin typeface="Arial"/>
                <a:ea typeface="+mn-ea"/>
                <a:cs typeface="+mn-cs"/>
              </a:rPr>
              <a:t>Guidance to approximate time to trigger breach</a:t>
            </a: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dirty="0" smtClean="0">
              <a:ln>
                <a:noFill/>
              </a:ln>
              <a:solidFill>
                <a:prstClr val="black"/>
              </a:solidFill>
              <a:effectLst/>
              <a:uLnTx/>
              <a:uFillTx/>
              <a:latin typeface="Arial"/>
              <a:ea typeface="+mn-ea"/>
              <a:cs typeface="+mn-cs"/>
            </a:endParaRP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dirty="0" smtClean="0">
              <a:ln>
                <a:noFill/>
              </a:ln>
              <a:solidFill>
                <a:prstClr val="black"/>
              </a:solidFill>
              <a:effectLst/>
              <a:uLnTx/>
              <a:uFillTx/>
              <a:latin typeface="Arial"/>
              <a:ea typeface="+mn-ea"/>
              <a:cs typeface="+mn-cs"/>
            </a:endParaRPr>
          </a:p>
        </p:txBody>
      </p:sp>
      <p:graphicFrame>
        <p:nvGraphicFramePr>
          <p:cNvPr id="5" name="Chart 4"/>
          <p:cNvGraphicFramePr>
            <a:graphicFrameLocks/>
          </p:cNvGraphicFramePr>
          <p:nvPr>
            <p:extLst/>
          </p:nvPr>
        </p:nvGraphicFramePr>
        <p:xfrm>
          <a:off x="163496" y="3032541"/>
          <a:ext cx="2745004" cy="997127"/>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3095354" y="1513576"/>
            <a:ext cx="2926080" cy="4395236"/>
          </a:xfrm>
          <a:prstGeom prst="rect">
            <a:avLst/>
          </a:prstGeom>
          <a:noFill/>
          <a:ln w="3175" cap="flat" cmpd="sng" algn="ctr">
            <a:solidFill>
              <a:srgbClr val="014B2A">
                <a:shade val="50000"/>
              </a:srgbClr>
            </a:solidFill>
            <a:prstDash val="solid"/>
          </a:ln>
          <a:effectLst/>
        </p:spPr>
        <p:txBody>
          <a:bodyPr rtlCol="0" anchor="t"/>
          <a:lstStyle/>
          <a:p>
            <a:pPr marL="0" marR="0" lvl="0" indent="0" defTabSz="81281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smtClean="0">
                <a:ln>
                  <a:noFill/>
                </a:ln>
                <a:solidFill>
                  <a:prstClr val="black"/>
                </a:solidFill>
                <a:effectLst/>
                <a:uLnTx/>
                <a:uFillTx/>
                <a:latin typeface="Arial"/>
                <a:ea typeface="+mn-ea"/>
                <a:cs typeface="+mn-cs"/>
              </a:rPr>
              <a:t>Delinquency flow rates are used to predict the probability of default and thus the Expected Credit Loss and also the portfolio composition</a:t>
            </a:r>
            <a:endParaRPr kumimoji="0" lang="en-US" sz="1067" b="1" i="0" u="none" strike="noStrike" kern="0" cap="none" spc="0" normalizeH="0" baseline="0" noProof="0" dirty="0" smtClean="0">
              <a:ln>
                <a:noFill/>
              </a:ln>
              <a:solidFill>
                <a:prstClr val="black"/>
              </a:solidFill>
              <a:effectLst/>
              <a:uLnTx/>
              <a:uFillTx/>
              <a:latin typeface="Arial"/>
              <a:ea typeface="+mn-ea"/>
              <a:cs typeface="+mn-cs"/>
            </a:endParaRP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1244" b="1" i="0" u="none" strike="noStrike" kern="0" cap="none" spc="0" normalizeH="0" baseline="0" noProof="0" dirty="0" smtClean="0">
              <a:ln>
                <a:noFill/>
              </a:ln>
              <a:solidFill>
                <a:prstClr val="black"/>
              </a:solidFill>
              <a:effectLst/>
              <a:uLnTx/>
              <a:uFillTx/>
              <a:latin typeface="Arial"/>
              <a:ea typeface="+mn-ea"/>
              <a:cs typeface="+mn-cs"/>
            </a:endParaRPr>
          </a:p>
          <a:p>
            <a:pPr marL="0" marR="0" lvl="0" indent="0" defTabSz="812810" eaLnBrk="1" fontAlgn="auto" latinLnBrk="0" hangingPunct="1">
              <a:lnSpc>
                <a:spcPct val="100000"/>
              </a:lnSpc>
              <a:spcBef>
                <a:spcPts val="0"/>
              </a:spcBef>
              <a:spcAft>
                <a:spcPts val="0"/>
              </a:spcAft>
              <a:buClrTx/>
              <a:buSzTx/>
              <a:buFontTx/>
              <a:buNone/>
              <a:tabLst/>
              <a:defRPr/>
            </a:pPr>
            <a:r>
              <a:rPr kumimoji="0" lang="en-US" sz="1067" b="1" i="0" u="none" strike="noStrike" kern="0" cap="none" spc="0" normalizeH="0" baseline="0" noProof="0" dirty="0" smtClean="0">
                <a:ln>
                  <a:noFill/>
                </a:ln>
                <a:solidFill>
                  <a:prstClr val="black"/>
                </a:solidFill>
                <a:effectLst/>
                <a:uLnTx/>
                <a:uFillTx/>
                <a:latin typeface="Arial"/>
                <a:ea typeface="+mn-ea"/>
                <a:cs typeface="+mn-cs"/>
              </a:rPr>
              <a:t>Estimation of Probability of Default (PD)</a:t>
            </a:r>
            <a:endParaRPr kumimoji="0" lang="en-US" sz="1067" b="0" i="0" u="none" strike="noStrike" kern="0" cap="none" spc="0" normalizeH="0" baseline="0" noProof="0" dirty="0" smtClean="0">
              <a:ln>
                <a:noFill/>
              </a:ln>
              <a:solidFill>
                <a:prstClr val="black"/>
              </a:solidFill>
              <a:effectLst/>
              <a:uLnTx/>
              <a:uFillTx/>
              <a:latin typeface="Arial"/>
              <a:ea typeface="+mn-ea"/>
              <a:cs typeface="+mn-cs"/>
            </a:endParaRPr>
          </a:p>
          <a:p>
            <a:pPr marL="0" marR="0" lvl="0" indent="0" defTabSz="81281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smtClean="0">
                <a:ln>
                  <a:noFill/>
                </a:ln>
                <a:solidFill>
                  <a:prstClr val="black"/>
                </a:solidFill>
                <a:effectLst/>
                <a:uLnTx/>
                <a:uFillTx/>
                <a:latin typeface="Arial"/>
                <a:ea typeface="+mn-ea"/>
                <a:cs typeface="+mn-cs"/>
              </a:rPr>
              <a:t>Probability of Default is estimated from the monthly flow rate of the portfolio. </a:t>
            </a: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dirty="0" smtClean="0">
              <a:ln>
                <a:noFill/>
              </a:ln>
              <a:solidFill>
                <a:prstClr val="black"/>
              </a:solidFill>
              <a:effectLst/>
              <a:uLnTx/>
              <a:uFillTx/>
              <a:latin typeface="Arial"/>
              <a:ea typeface="+mn-ea"/>
              <a:cs typeface="+mn-cs"/>
            </a:endParaRP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dirty="0" smtClean="0">
              <a:ln>
                <a:noFill/>
              </a:ln>
              <a:solidFill>
                <a:prstClr val="black"/>
              </a:solidFill>
              <a:effectLst/>
              <a:uLnTx/>
              <a:uFillTx/>
              <a:latin typeface="Arial"/>
              <a:ea typeface="+mn-ea"/>
              <a:cs typeface="+mn-cs"/>
            </a:endParaRP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1067" b="1" i="0" u="none" strike="noStrike" kern="0" cap="none" spc="0" normalizeH="0" baseline="0" noProof="0" dirty="0" smtClean="0">
              <a:ln>
                <a:noFill/>
              </a:ln>
              <a:solidFill>
                <a:prstClr val="black"/>
              </a:solidFill>
              <a:effectLst/>
              <a:uLnTx/>
              <a:uFillTx/>
              <a:latin typeface="Arial"/>
              <a:ea typeface="+mn-ea"/>
              <a:cs typeface="+mn-cs"/>
            </a:endParaRP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1067" b="1" i="0" u="none" strike="noStrike" kern="0" cap="none" spc="0" normalizeH="0" baseline="0" noProof="0" dirty="0" smtClean="0">
              <a:ln>
                <a:noFill/>
              </a:ln>
              <a:solidFill>
                <a:prstClr val="black"/>
              </a:solidFill>
              <a:effectLst/>
              <a:uLnTx/>
              <a:uFillTx/>
              <a:latin typeface="Arial"/>
              <a:ea typeface="+mn-ea"/>
              <a:cs typeface="+mn-cs"/>
            </a:endParaRP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1067" b="1" i="0" u="none" strike="noStrike" kern="0" cap="none" spc="0" normalizeH="0" baseline="0" noProof="0" dirty="0" smtClean="0">
              <a:ln>
                <a:noFill/>
              </a:ln>
              <a:solidFill>
                <a:prstClr val="black"/>
              </a:solidFill>
              <a:effectLst/>
              <a:uLnTx/>
              <a:uFillTx/>
              <a:latin typeface="Arial"/>
              <a:ea typeface="+mn-ea"/>
              <a:cs typeface="+mn-cs"/>
            </a:endParaRP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1067" b="1" i="0" u="none" strike="noStrike" kern="0" cap="none" spc="0" normalizeH="0" baseline="0" noProof="0" dirty="0" smtClean="0">
              <a:ln>
                <a:noFill/>
              </a:ln>
              <a:solidFill>
                <a:prstClr val="black"/>
              </a:solidFill>
              <a:effectLst/>
              <a:uLnTx/>
              <a:uFillTx/>
              <a:latin typeface="Arial"/>
              <a:ea typeface="+mn-ea"/>
              <a:cs typeface="+mn-cs"/>
            </a:endParaRP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1067" b="1" i="0" u="none" strike="noStrike" kern="0" cap="none" spc="0" normalizeH="0" baseline="0" noProof="0" dirty="0" smtClean="0">
              <a:ln>
                <a:noFill/>
              </a:ln>
              <a:solidFill>
                <a:prstClr val="black"/>
              </a:solidFill>
              <a:effectLst/>
              <a:uLnTx/>
              <a:uFillTx/>
              <a:latin typeface="Arial"/>
              <a:ea typeface="+mn-ea"/>
              <a:cs typeface="+mn-cs"/>
            </a:endParaRP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1067" b="1" i="0" u="none" strike="noStrike" kern="0" cap="none" spc="0" normalizeH="0" baseline="0" noProof="0" dirty="0" smtClean="0">
              <a:ln>
                <a:noFill/>
              </a:ln>
              <a:solidFill>
                <a:prstClr val="black"/>
              </a:solidFill>
              <a:effectLst/>
              <a:uLnTx/>
              <a:uFillTx/>
              <a:latin typeface="Arial"/>
              <a:ea typeface="+mn-ea"/>
              <a:cs typeface="+mn-cs"/>
            </a:endParaRP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1067" b="1" i="0" u="none" strike="noStrike" kern="0" cap="none" spc="0" normalizeH="0" baseline="0" noProof="0" dirty="0" smtClean="0">
              <a:ln>
                <a:noFill/>
              </a:ln>
              <a:solidFill>
                <a:prstClr val="black"/>
              </a:solidFill>
              <a:effectLst/>
              <a:uLnTx/>
              <a:uFillTx/>
              <a:latin typeface="Arial"/>
              <a:ea typeface="+mn-ea"/>
              <a:cs typeface="+mn-cs"/>
            </a:endParaRPr>
          </a:p>
          <a:p>
            <a:pPr marL="0" marR="0" lvl="0" indent="0" defTabSz="812810" eaLnBrk="1" fontAlgn="auto" latinLnBrk="0" hangingPunct="1">
              <a:lnSpc>
                <a:spcPct val="100000"/>
              </a:lnSpc>
              <a:spcBef>
                <a:spcPts val="0"/>
              </a:spcBef>
              <a:spcAft>
                <a:spcPts val="0"/>
              </a:spcAft>
              <a:buClrTx/>
              <a:buSzTx/>
              <a:buFontTx/>
              <a:buNone/>
              <a:tabLst/>
              <a:defRPr/>
            </a:pPr>
            <a:r>
              <a:rPr kumimoji="0" lang="en-US" sz="1067" b="1" i="0" u="none" strike="noStrike" kern="0" cap="none" spc="0" normalizeH="0" baseline="0" noProof="0" dirty="0" smtClean="0">
                <a:ln>
                  <a:noFill/>
                </a:ln>
                <a:solidFill>
                  <a:prstClr val="black"/>
                </a:solidFill>
                <a:effectLst/>
                <a:uLnTx/>
                <a:uFillTx/>
                <a:latin typeface="Arial"/>
                <a:ea typeface="+mn-ea"/>
                <a:cs typeface="+mn-cs"/>
              </a:rPr>
              <a:t>Portfolio Composition Forecast</a:t>
            </a:r>
          </a:p>
          <a:p>
            <a:pPr marL="0" marR="0" lvl="0" indent="0" defTabSz="81281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smtClean="0">
                <a:ln>
                  <a:noFill/>
                </a:ln>
                <a:solidFill>
                  <a:prstClr val="black"/>
                </a:solidFill>
                <a:effectLst/>
                <a:uLnTx/>
                <a:uFillTx/>
                <a:latin typeface="Arial"/>
                <a:ea typeface="+mn-ea"/>
                <a:cs typeface="+mn-cs"/>
              </a:rPr>
              <a:t>A by-product of the above activity is the forecast of the portfolio composition. </a:t>
            </a:r>
            <a:br>
              <a:rPr kumimoji="0" lang="en-US" sz="1067" b="0" i="0" u="none" strike="noStrike" kern="0" cap="none" spc="0" normalizeH="0" baseline="0" noProof="0" dirty="0" smtClean="0">
                <a:ln>
                  <a:noFill/>
                </a:ln>
                <a:solidFill>
                  <a:prstClr val="black"/>
                </a:solidFill>
                <a:effectLst/>
                <a:uLnTx/>
                <a:uFillTx/>
                <a:latin typeface="Arial"/>
                <a:ea typeface="+mn-ea"/>
                <a:cs typeface="+mn-cs"/>
              </a:rPr>
            </a:br>
            <a:r>
              <a:rPr kumimoji="0" lang="en-US" sz="1067" b="0" i="0" u="none" strike="noStrike" kern="0" cap="none" spc="0" normalizeH="0" baseline="0" noProof="0" dirty="0" smtClean="0">
                <a:ln>
                  <a:noFill/>
                </a:ln>
                <a:solidFill>
                  <a:prstClr val="black"/>
                </a:solidFill>
                <a:effectLst/>
                <a:uLnTx/>
                <a:uFillTx/>
                <a:latin typeface="Arial"/>
                <a:ea typeface="+mn-ea"/>
                <a:cs typeface="+mn-cs"/>
              </a:rPr>
              <a:t>(Which can be later use for provisioning)</a:t>
            </a: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dirty="0" smtClean="0">
              <a:ln>
                <a:noFill/>
              </a:ln>
              <a:solidFill>
                <a:prstClr val="black"/>
              </a:solidFill>
              <a:effectLst/>
              <a:uLnTx/>
              <a:uFillTx/>
              <a:latin typeface="Arial"/>
              <a:ea typeface="+mn-ea"/>
              <a:cs typeface="+mn-cs"/>
            </a:endParaRPr>
          </a:p>
        </p:txBody>
      </p:sp>
      <p:sp>
        <p:nvSpPr>
          <p:cNvPr id="7" name="Rectangle 6"/>
          <p:cNvSpPr/>
          <p:nvPr/>
        </p:nvSpPr>
        <p:spPr>
          <a:xfrm>
            <a:off x="6110701" y="1513576"/>
            <a:ext cx="2926080" cy="4395236"/>
          </a:xfrm>
          <a:prstGeom prst="rect">
            <a:avLst/>
          </a:prstGeom>
          <a:noFill/>
          <a:ln w="3175" cap="flat" cmpd="sng" algn="ctr">
            <a:solidFill>
              <a:srgbClr val="014B2A">
                <a:shade val="50000"/>
              </a:srgbClr>
            </a:solidFill>
            <a:prstDash val="solid"/>
          </a:ln>
          <a:effectLst/>
        </p:spPr>
        <p:txBody>
          <a:bodyPr rtlCol="0" anchor="t"/>
          <a:lstStyle/>
          <a:p>
            <a:pPr marL="0" marR="0" lvl="0" indent="0" defTabSz="81281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smtClean="0">
                <a:ln>
                  <a:noFill/>
                </a:ln>
                <a:solidFill>
                  <a:prstClr val="black"/>
                </a:solidFill>
                <a:effectLst/>
                <a:uLnTx/>
                <a:uFillTx/>
                <a:latin typeface="Arial"/>
                <a:ea typeface="+mn-ea"/>
                <a:cs typeface="+mn-cs"/>
              </a:rPr>
              <a:t>The vintage curves revealed the credit quality of the borrowers in the portfolio and the effectiveness of the partner’s approval criteria</a:t>
            </a: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dirty="0" smtClean="0">
              <a:ln>
                <a:noFill/>
              </a:ln>
              <a:solidFill>
                <a:prstClr val="black"/>
              </a:solidFill>
              <a:effectLst/>
              <a:uLnTx/>
              <a:uFillTx/>
              <a:latin typeface="Arial"/>
              <a:ea typeface="+mn-ea"/>
              <a:cs typeface="+mn-cs"/>
            </a:endParaRPr>
          </a:p>
          <a:p>
            <a:pPr marL="0" marR="0" lvl="0" indent="0" defTabSz="81281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smtClean="0">
                <a:ln>
                  <a:noFill/>
                </a:ln>
                <a:solidFill>
                  <a:prstClr val="black"/>
                </a:solidFill>
                <a:effectLst/>
                <a:uLnTx/>
                <a:uFillTx/>
                <a:latin typeface="Arial"/>
                <a:ea typeface="+mn-ea"/>
                <a:cs typeface="+mn-cs"/>
              </a:rPr>
              <a:t>This information will be used to help verify the legitimacy of the portfolio data</a:t>
            </a:r>
            <a:r>
              <a:rPr kumimoji="0" lang="th-TH" sz="1067" b="0" i="0" u="none" strike="noStrike" kern="0" cap="none" spc="0" normalizeH="0" baseline="0" noProof="0" dirty="0" smtClean="0">
                <a:ln>
                  <a:noFill/>
                </a:ln>
                <a:solidFill>
                  <a:prstClr val="black"/>
                </a:solidFill>
                <a:effectLst/>
                <a:uLnTx/>
                <a:uFillTx/>
                <a:latin typeface="Arial"/>
                <a:ea typeface="+mn-ea"/>
                <a:cs typeface="Cordia New" panose="020B0304020202020204" pitchFamily="34" charset="-34"/>
              </a:rPr>
              <a:t> </a:t>
            </a:r>
            <a:r>
              <a:rPr kumimoji="0" lang="en-US" sz="1067" b="0" i="0" u="none" strike="noStrike" kern="0" cap="none" spc="0" normalizeH="0" baseline="0" noProof="0" dirty="0" smtClean="0">
                <a:ln>
                  <a:noFill/>
                </a:ln>
                <a:solidFill>
                  <a:prstClr val="black"/>
                </a:solidFill>
                <a:effectLst/>
                <a:uLnTx/>
                <a:uFillTx/>
                <a:latin typeface="Arial"/>
                <a:ea typeface="+mn-ea"/>
                <a:cs typeface="+mn-cs"/>
              </a:rPr>
              <a:t>and flow rates data given by partners</a:t>
            </a:r>
          </a:p>
        </p:txBody>
      </p:sp>
      <p:graphicFrame>
        <p:nvGraphicFramePr>
          <p:cNvPr id="8" name="Table 7"/>
          <p:cNvGraphicFramePr>
            <a:graphicFrameLocks noGrp="1"/>
          </p:cNvGraphicFramePr>
          <p:nvPr>
            <p:extLst/>
          </p:nvPr>
        </p:nvGraphicFramePr>
        <p:xfrm>
          <a:off x="3425964" y="2844037"/>
          <a:ext cx="2249860" cy="867155"/>
        </p:xfrm>
        <a:graphic>
          <a:graphicData uri="http://schemas.openxmlformats.org/drawingml/2006/table">
            <a:tbl>
              <a:tblPr/>
              <a:tblGrid>
                <a:gridCol w="413703">
                  <a:extLst>
                    <a:ext uri="{9D8B030D-6E8A-4147-A177-3AD203B41FA5}">
                      <a16:colId xmlns:a16="http://schemas.microsoft.com/office/drawing/2014/main" val="377479395"/>
                    </a:ext>
                  </a:extLst>
                </a:gridCol>
                <a:gridCol w="291019">
                  <a:extLst>
                    <a:ext uri="{9D8B030D-6E8A-4147-A177-3AD203B41FA5}">
                      <a16:colId xmlns:a16="http://schemas.microsoft.com/office/drawing/2014/main" val="4121196030"/>
                    </a:ext>
                  </a:extLst>
                </a:gridCol>
                <a:gridCol w="266025">
                  <a:extLst>
                    <a:ext uri="{9D8B030D-6E8A-4147-A177-3AD203B41FA5}">
                      <a16:colId xmlns:a16="http://schemas.microsoft.com/office/drawing/2014/main" val="1854757565"/>
                    </a:ext>
                  </a:extLst>
                </a:gridCol>
                <a:gridCol w="304030">
                  <a:extLst>
                    <a:ext uri="{9D8B030D-6E8A-4147-A177-3AD203B41FA5}">
                      <a16:colId xmlns:a16="http://schemas.microsoft.com/office/drawing/2014/main" val="3287328908"/>
                    </a:ext>
                  </a:extLst>
                </a:gridCol>
                <a:gridCol w="304030">
                  <a:extLst>
                    <a:ext uri="{9D8B030D-6E8A-4147-A177-3AD203B41FA5}">
                      <a16:colId xmlns:a16="http://schemas.microsoft.com/office/drawing/2014/main" val="633092653"/>
                    </a:ext>
                  </a:extLst>
                </a:gridCol>
                <a:gridCol w="344770">
                  <a:extLst>
                    <a:ext uri="{9D8B030D-6E8A-4147-A177-3AD203B41FA5}">
                      <a16:colId xmlns:a16="http://schemas.microsoft.com/office/drawing/2014/main" val="1274680877"/>
                    </a:ext>
                  </a:extLst>
                </a:gridCol>
                <a:gridCol w="326283">
                  <a:extLst>
                    <a:ext uri="{9D8B030D-6E8A-4147-A177-3AD203B41FA5}">
                      <a16:colId xmlns:a16="http://schemas.microsoft.com/office/drawing/2014/main" val="2878301840"/>
                    </a:ext>
                  </a:extLst>
                </a:gridCol>
              </a:tblGrid>
              <a:tr h="216917">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1" i="0" u="none" strike="noStrike" dirty="0">
                          <a:solidFill>
                            <a:srgbClr val="70AD47"/>
                          </a:solidFill>
                          <a:effectLst/>
                          <a:latin typeface="Calibri" panose="020F0502020204030204" pitchFamily="34" charset="0"/>
                        </a:rPr>
                        <a:t>12M</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FFF2CC"/>
                    </a:solid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1" i="0" u="none" strike="noStrike">
                          <a:solidFill>
                            <a:srgbClr val="000000"/>
                          </a:solidFill>
                          <a:effectLst/>
                          <a:latin typeface="Calibri" panose="020F0502020204030204" pitchFamily="34" charset="0"/>
                        </a:rPr>
                        <a:t>Repay</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1" i="0" u="none" strike="noStrike">
                          <a:solidFill>
                            <a:srgbClr val="000000"/>
                          </a:solidFill>
                          <a:effectLst/>
                          <a:latin typeface="Calibri" panose="020F0502020204030204" pitchFamily="34" charset="0"/>
                        </a:rPr>
                        <a:t>0 DPD</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1" i="0" u="none" strike="noStrike">
                          <a:solidFill>
                            <a:srgbClr val="000000"/>
                          </a:solidFill>
                          <a:effectLst/>
                          <a:latin typeface="Calibri" panose="020F0502020204030204" pitchFamily="34" charset="0"/>
                        </a:rPr>
                        <a:t>1-30 DPD</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1" i="0" u="none" strike="noStrike" dirty="0">
                          <a:solidFill>
                            <a:srgbClr val="000000"/>
                          </a:solidFill>
                          <a:effectLst/>
                          <a:latin typeface="Calibri" panose="020F0502020204030204" pitchFamily="34" charset="0"/>
                        </a:rPr>
                        <a:t>31-60 DPD</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1" i="0" u="none" strike="noStrike" dirty="0">
                          <a:solidFill>
                            <a:srgbClr val="000000"/>
                          </a:solidFill>
                          <a:effectLst/>
                          <a:latin typeface="Calibri" panose="020F0502020204030204" pitchFamily="34" charset="0"/>
                        </a:rPr>
                        <a:t>61-90 DPD</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1" i="0" u="none" strike="noStrike">
                          <a:solidFill>
                            <a:srgbClr val="000000"/>
                          </a:solidFill>
                          <a:effectLst/>
                          <a:latin typeface="Calibri" panose="020F0502020204030204" pitchFamily="34" charset="0"/>
                        </a:rPr>
                        <a:t>91+ DPD</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44989484"/>
                  </a:ext>
                </a:extLst>
              </a:tr>
              <a:tr h="108373">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1" i="0" u="none" strike="noStrike">
                          <a:solidFill>
                            <a:srgbClr val="000000"/>
                          </a:solidFill>
                          <a:effectLst/>
                          <a:latin typeface="Calibri" panose="020F0502020204030204" pitchFamily="34" charset="0"/>
                        </a:rPr>
                        <a:t>Repay</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a:solidFill>
                            <a:srgbClr val="000000"/>
                          </a:solidFill>
                          <a:effectLst/>
                          <a:latin typeface="Calibri" panose="020F0502020204030204" pitchFamily="34" charset="0"/>
                        </a:rPr>
                        <a:t>100.0%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a:solidFill>
                            <a:srgbClr val="000000"/>
                          </a:solidFill>
                          <a:effectLst/>
                          <a:latin typeface="Calibri" panose="020F0502020204030204" pitchFamily="34" charset="0"/>
                        </a:rPr>
                        <a:t>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a:solidFill>
                            <a:srgbClr val="000000"/>
                          </a:solidFill>
                          <a:effectLst/>
                          <a:latin typeface="Calibri" panose="020F0502020204030204" pitchFamily="34" charset="0"/>
                        </a:rPr>
                        <a:t>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a:solidFill>
                            <a:srgbClr val="000000"/>
                          </a:solidFill>
                          <a:effectLst/>
                          <a:latin typeface="Calibri" panose="020F0502020204030204" pitchFamily="34" charset="0"/>
                        </a:rPr>
                        <a:t>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a:solidFill>
                            <a:srgbClr val="000000"/>
                          </a:solidFill>
                          <a:effectLst/>
                          <a:latin typeface="Calibri" panose="020F0502020204030204" pitchFamily="34" charset="0"/>
                        </a:rPr>
                        <a:t>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a:solidFill>
                            <a:srgbClr val="000000"/>
                          </a:solidFill>
                          <a:effectLst/>
                          <a:latin typeface="Calibri" panose="020F0502020204030204" pitchFamily="34" charset="0"/>
                        </a:rPr>
                        <a:t>0.0%</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89018769"/>
                  </a:ext>
                </a:extLst>
              </a:tr>
              <a:tr h="108373">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1" i="0" u="none" strike="noStrike">
                          <a:solidFill>
                            <a:srgbClr val="000000"/>
                          </a:solidFill>
                          <a:effectLst/>
                          <a:latin typeface="Calibri" panose="020F0502020204030204" pitchFamily="34" charset="0"/>
                        </a:rPr>
                        <a:t>0 DPD</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a:solidFill>
                            <a:srgbClr val="000000"/>
                          </a:solidFill>
                          <a:effectLst/>
                          <a:latin typeface="Calibri" panose="020F0502020204030204" pitchFamily="34" charset="0"/>
                        </a:rPr>
                        <a:t>44.1%</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a:solidFill>
                            <a:srgbClr val="000000"/>
                          </a:solidFill>
                          <a:effectLst/>
                          <a:latin typeface="Calibri" panose="020F0502020204030204" pitchFamily="34" charset="0"/>
                        </a:rPr>
                        <a:t>49.6%</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a:solidFill>
                            <a:srgbClr val="000000"/>
                          </a:solidFill>
                          <a:effectLst/>
                          <a:latin typeface="Calibri" panose="020F0502020204030204" pitchFamily="34" charset="0"/>
                        </a:rPr>
                        <a:t>1.4%</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a:solidFill>
                            <a:srgbClr val="000000"/>
                          </a:solidFill>
                          <a:effectLst/>
                          <a:latin typeface="Calibri" panose="020F0502020204030204" pitchFamily="34" charset="0"/>
                        </a:rPr>
                        <a:t>0.5%</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a:solidFill>
                            <a:srgbClr val="000000"/>
                          </a:solidFill>
                          <a:effectLst/>
                          <a:latin typeface="Calibri" panose="020F0502020204030204" pitchFamily="34" charset="0"/>
                        </a:rPr>
                        <a:t>0.5%</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dirty="0" smtClean="0">
                          <a:solidFill>
                            <a:srgbClr val="000000"/>
                          </a:solidFill>
                          <a:effectLst/>
                          <a:latin typeface="Calibri" panose="020F0502020204030204" pitchFamily="34" charset="0"/>
                        </a:rPr>
                        <a:t>3.02%</a:t>
                      </a:r>
                      <a:endParaRPr lang="en-US" sz="700" b="0" i="0" u="none" strike="noStrike" dirty="0">
                        <a:solidFill>
                          <a:srgbClr val="000000"/>
                        </a:solidFill>
                        <a:effectLst/>
                        <a:latin typeface="Calibri" panose="020F050202020403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59105019"/>
                  </a:ext>
                </a:extLst>
              </a:tr>
              <a:tr h="108373">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1" i="0" u="none" strike="noStrike">
                          <a:solidFill>
                            <a:srgbClr val="000000"/>
                          </a:solidFill>
                          <a:effectLst/>
                          <a:latin typeface="Calibri" panose="020F0502020204030204" pitchFamily="34" charset="0"/>
                        </a:rPr>
                        <a:t>1-30 DPD</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a:solidFill>
                            <a:srgbClr val="000000"/>
                          </a:solidFill>
                          <a:effectLst/>
                          <a:latin typeface="Calibri" panose="020F0502020204030204" pitchFamily="34" charset="0"/>
                        </a:rPr>
                        <a:t>18.8%</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a:solidFill>
                            <a:srgbClr val="000000"/>
                          </a:solidFill>
                          <a:effectLst/>
                          <a:latin typeface="Calibri" panose="020F0502020204030204" pitchFamily="34" charset="0"/>
                        </a:rPr>
                        <a:t>27.5%</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a:solidFill>
                            <a:srgbClr val="000000"/>
                          </a:solidFill>
                          <a:effectLst/>
                          <a:latin typeface="Calibri" panose="020F0502020204030204" pitchFamily="34" charset="0"/>
                        </a:rPr>
                        <a:t>0.8%</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a:solidFill>
                            <a:srgbClr val="000000"/>
                          </a:solidFill>
                          <a:effectLst/>
                          <a:latin typeface="Calibri" panose="020F0502020204030204" pitchFamily="34" charset="0"/>
                        </a:rPr>
                        <a:t>0.3%</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a:solidFill>
                            <a:srgbClr val="000000"/>
                          </a:solidFill>
                          <a:effectLst/>
                          <a:latin typeface="Calibri" panose="020F0502020204030204" pitchFamily="34" charset="0"/>
                        </a:rPr>
                        <a:t>0.4%</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dirty="0" smtClean="0">
                          <a:solidFill>
                            <a:srgbClr val="000000"/>
                          </a:solidFill>
                          <a:effectLst/>
                          <a:latin typeface="Calibri" panose="020F0502020204030204" pitchFamily="34" charset="0"/>
                        </a:rPr>
                        <a:t>72.98%</a:t>
                      </a:r>
                      <a:endParaRPr lang="en-US" sz="700" b="0" i="0" u="none" strike="noStrike" dirty="0">
                        <a:solidFill>
                          <a:srgbClr val="000000"/>
                        </a:solidFill>
                        <a:effectLst/>
                        <a:latin typeface="Calibri" panose="020F050202020403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36438963"/>
                  </a:ext>
                </a:extLst>
              </a:tr>
              <a:tr h="108373">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1" i="0" u="none" strike="noStrike">
                          <a:solidFill>
                            <a:srgbClr val="000000"/>
                          </a:solidFill>
                          <a:effectLst/>
                          <a:latin typeface="Calibri" panose="020F0502020204030204" pitchFamily="34" charset="0"/>
                        </a:rPr>
                        <a:t>31-60 DPD</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a:solidFill>
                            <a:srgbClr val="000000"/>
                          </a:solidFill>
                          <a:effectLst/>
                          <a:latin typeface="Calibri" panose="020F0502020204030204" pitchFamily="34" charset="0"/>
                        </a:rPr>
                        <a:t>1.2%</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a:solidFill>
                            <a:srgbClr val="000000"/>
                          </a:solidFill>
                          <a:effectLst/>
                          <a:latin typeface="Calibri" panose="020F0502020204030204" pitchFamily="34" charset="0"/>
                        </a:rPr>
                        <a:t>2.1%</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a:solidFill>
                            <a:srgbClr val="000000"/>
                          </a:solidFill>
                          <a:effectLst/>
                          <a:latin typeface="Calibri" panose="020F0502020204030204" pitchFamily="34" charset="0"/>
                        </a:rPr>
                        <a:t>0.1%</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a:solidFill>
                            <a:srgbClr val="000000"/>
                          </a:solidFill>
                          <a:effectLst/>
                          <a:latin typeface="Calibri" panose="020F0502020204030204" pitchFamily="34" charset="0"/>
                        </a:rPr>
                        <a:t>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dirty="0">
                          <a:solidFill>
                            <a:srgbClr val="000000"/>
                          </a:solidFill>
                          <a:effectLst/>
                          <a:latin typeface="Calibri" panose="020F0502020204030204" pitchFamily="34" charset="0"/>
                        </a:rPr>
                        <a:t>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dirty="0" smtClean="0">
                          <a:solidFill>
                            <a:srgbClr val="000000"/>
                          </a:solidFill>
                          <a:effectLst/>
                          <a:latin typeface="Calibri" panose="020F0502020204030204" pitchFamily="34" charset="0"/>
                        </a:rPr>
                        <a:t>96.22%</a:t>
                      </a:r>
                      <a:endParaRPr lang="en-US" sz="700" b="0" i="0" u="none" strike="noStrike" dirty="0">
                        <a:solidFill>
                          <a:srgbClr val="000000"/>
                        </a:solidFill>
                        <a:effectLst/>
                        <a:latin typeface="Calibri" panose="020F050202020403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218292426"/>
                  </a:ext>
                </a:extLst>
              </a:tr>
              <a:tr h="108373">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1" i="0" u="none" strike="noStrike">
                          <a:solidFill>
                            <a:srgbClr val="000000"/>
                          </a:solidFill>
                          <a:effectLst/>
                          <a:latin typeface="Calibri" panose="020F0502020204030204" pitchFamily="34" charset="0"/>
                        </a:rPr>
                        <a:t>61-90 DPD</a:t>
                      </a:r>
                    </a:p>
                  </a:txBody>
                  <a:tcPr marL="0" marR="0" marT="0" marB="0" anchor="ctr">
                    <a:lnL w="1270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a:solidFill>
                            <a:srgbClr val="000000"/>
                          </a:solidFill>
                          <a:effectLst/>
                          <a:latin typeface="Calibri" panose="020F0502020204030204" pitchFamily="34" charset="0"/>
                        </a:rPr>
                        <a:t>0.1%</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a:solidFill>
                            <a:srgbClr val="000000"/>
                          </a:solidFill>
                          <a:effectLst/>
                          <a:latin typeface="Calibri" panose="020F0502020204030204" pitchFamily="34" charset="0"/>
                        </a:rPr>
                        <a:t>0.2%</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a:solidFill>
                            <a:srgbClr val="000000"/>
                          </a:solidFill>
                          <a:effectLst/>
                          <a:latin typeface="Calibri" panose="020F0502020204030204" pitchFamily="34" charset="0"/>
                        </a:rPr>
                        <a:t>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a:solidFill>
                            <a:srgbClr val="000000"/>
                          </a:solidFill>
                          <a:effectLst/>
                          <a:latin typeface="Calibri" panose="020F0502020204030204" pitchFamily="34" charset="0"/>
                        </a:rPr>
                        <a:t>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a:solidFill>
                            <a:srgbClr val="000000"/>
                          </a:solidFill>
                          <a:effectLst/>
                          <a:latin typeface="Calibri" panose="020F0502020204030204" pitchFamily="34" charset="0"/>
                        </a:rPr>
                        <a:t>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dirty="0" smtClean="0">
                          <a:solidFill>
                            <a:srgbClr val="000000"/>
                          </a:solidFill>
                          <a:effectLst/>
                          <a:latin typeface="Calibri" panose="020F0502020204030204" pitchFamily="34" charset="0"/>
                        </a:rPr>
                        <a:t>99.86%</a:t>
                      </a:r>
                      <a:endParaRPr lang="en-US" sz="700" b="0" i="0" u="none" strike="noStrike" dirty="0">
                        <a:solidFill>
                          <a:srgbClr val="000000"/>
                        </a:solidFill>
                        <a:effectLst/>
                        <a:latin typeface="Calibri" panose="020F050202020403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170617969"/>
                  </a:ext>
                </a:extLst>
              </a:tr>
              <a:tr h="108373">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1" i="0" u="none" strike="noStrike">
                          <a:solidFill>
                            <a:srgbClr val="000000"/>
                          </a:solidFill>
                          <a:effectLst/>
                          <a:latin typeface="Calibri" panose="020F0502020204030204" pitchFamily="34" charset="0"/>
                        </a:rPr>
                        <a:t>91+ DPD</a:t>
                      </a:r>
                    </a:p>
                  </a:txBody>
                  <a:tcPr marL="0" marR="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a:solidFill>
                            <a:srgbClr val="000000"/>
                          </a:solidFill>
                          <a:effectLst/>
                          <a:latin typeface="Calibri" panose="020F0502020204030204" pitchFamily="34" charset="0"/>
                        </a:rPr>
                        <a:t>0.0%</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a:solidFill>
                            <a:srgbClr val="000000"/>
                          </a:solidFill>
                          <a:effectLst/>
                          <a:latin typeface="Calibri" panose="020F0502020204030204" pitchFamily="34" charset="0"/>
                        </a:rPr>
                        <a:t>0.0%</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dirty="0">
                          <a:solidFill>
                            <a:srgbClr val="000000"/>
                          </a:solidFill>
                          <a:effectLst/>
                          <a:latin typeface="Calibri" panose="020F0502020204030204" pitchFamily="34" charset="0"/>
                        </a:rPr>
                        <a:t>0.0%</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dirty="0">
                          <a:solidFill>
                            <a:srgbClr val="000000"/>
                          </a:solidFill>
                          <a:effectLst/>
                          <a:latin typeface="Calibri" panose="020F0502020204030204" pitchFamily="34" charset="0"/>
                        </a:rPr>
                        <a:t>0.0%</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dirty="0">
                          <a:solidFill>
                            <a:srgbClr val="000000"/>
                          </a:solidFill>
                          <a:effectLst/>
                          <a:latin typeface="Calibri" panose="020F0502020204030204" pitchFamily="34" charset="0"/>
                        </a:rPr>
                        <a:t>0.0%</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700" b="0" i="0" u="none" strike="noStrike" dirty="0">
                          <a:solidFill>
                            <a:srgbClr val="000000"/>
                          </a:solidFill>
                          <a:effectLst/>
                          <a:latin typeface="Calibri" panose="020F0502020204030204" pitchFamily="34" charset="0"/>
                        </a:rPr>
                        <a:t>100.0%</a:t>
                      </a:r>
                    </a:p>
                  </a:txBody>
                  <a:tcPr marL="0" marR="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0380948"/>
                  </a:ext>
                </a:extLst>
              </a:tr>
            </a:tbl>
          </a:graphicData>
        </a:graphic>
      </p:graphicFrame>
      <p:graphicFrame>
        <p:nvGraphicFramePr>
          <p:cNvPr id="9" name="Table 8"/>
          <p:cNvGraphicFramePr>
            <a:graphicFrameLocks noGrp="1"/>
          </p:cNvGraphicFramePr>
          <p:nvPr>
            <p:extLst/>
          </p:nvPr>
        </p:nvGraphicFramePr>
        <p:xfrm>
          <a:off x="3169972" y="4909493"/>
          <a:ext cx="2761844" cy="575733"/>
        </p:xfrm>
        <a:graphic>
          <a:graphicData uri="http://schemas.openxmlformats.org/drawingml/2006/table">
            <a:tbl>
              <a:tblPr firstRow="1" firstCol="1" bandRow="1"/>
              <a:tblGrid>
                <a:gridCol w="100080">
                  <a:extLst>
                    <a:ext uri="{9D8B030D-6E8A-4147-A177-3AD203B41FA5}">
                      <a16:colId xmlns:a16="http://schemas.microsoft.com/office/drawing/2014/main" val="2511657574"/>
                    </a:ext>
                  </a:extLst>
                </a:gridCol>
                <a:gridCol w="406666">
                  <a:extLst>
                    <a:ext uri="{9D8B030D-6E8A-4147-A177-3AD203B41FA5}">
                      <a16:colId xmlns:a16="http://schemas.microsoft.com/office/drawing/2014/main" val="1315157501"/>
                    </a:ext>
                  </a:extLst>
                </a:gridCol>
                <a:gridCol w="295601">
                  <a:extLst>
                    <a:ext uri="{9D8B030D-6E8A-4147-A177-3AD203B41FA5}">
                      <a16:colId xmlns:a16="http://schemas.microsoft.com/office/drawing/2014/main" val="4239799361"/>
                    </a:ext>
                  </a:extLst>
                </a:gridCol>
                <a:gridCol w="430500">
                  <a:extLst>
                    <a:ext uri="{9D8B030D-6E8A-4147-A177-3AD203B41FA5}">
                      <a16:colId xmlns:a16="http://schemas.microsoft.com/office/drawing/2014/main" val="4217065013"/>
                    </a:ext>
                  </a:extLst>
                </a:gridCol>
                <a:gridCol w="529268">
                  <a:extLst>
                    <a:ext uri="{9D8B030D-6E8A-4147-A177-3AD203B41FA5}">
                      <a16:colId xmlns:a16="http://schemas.microsoft.com/office/drawing/2014/main" val="2811218945"/>
                    </a:ext>
                  </a:extLst>
                </a:gridCol>
                <a:gridCol w="529268">
                  <a:extLst>
                    <a:ext uri="{9D8B030D-6E8A-4147-A177-3AD203B41FA5}">
                      <a16:colId xmlns:a16="http://schemas.microsoft.com/office/drawing/2014/main" val="330280943"/>
                    </a:ext>
                  </a:extLst>
                </a:gridCol>
                <a:gridCol w="470461">
                  <a:extLst>
                    <a:ext uri="{9D8B030D-6E8A-4147-A177-3AD203B41FA5}">
                      <a16:colId xmlns:a16="http://schemas.microsoft.com/office/drawing/2014/main" val="415462242"/>
                    </a:ext>
                  </a:extLst>
                </a:gridCol>
              </a:tblGrid>
              <a:tr h="116840">
                <a:tc gridSpan="7">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rtl="0" fontAlgn="ctr"/>
                      <a:r>
                        <a:rPr lang="en-US" sz="700" b="1" i="0" u="none" strike="noStrike" dirty="0">
                          <a:solidFill>
                            <a:srgbClr val="FFFFFF"/>
                          </a:solidFill>
                          <a:effectLst/>
                          <a:latin typeface="Calibri" panose="020F0502020204030204" pitchFamily="34" charset="0"/>
                        </a:rPr>
                        <a:t>Expected Portfolio Composition after 12 months</a:t>
                      </a:r>
                    </a:p>
                  </a:txBody>
                  <a:tcPr marL="8467" marR="8467" marT="846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14B2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10201889"/>
                  </a:ext>
                </a:extLst>
              </a:tr>
              <a:tr h="225213">
                <a:tc rowSpan="3">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rtl="0" fontAlgn="ctr"/>
                      <a:r>
                        <a:rPr lang="en-US" sz="700" b="1" i="0" u="none" strike="noStrike" dirty="0" err="1">
                          <a:solidFill>
                            <a:srgbClr val="FFFFFF"/>
                          </a:solidFill>
                          <a:effectLst/>
                          <a:latin typeface="Calibri" panose="020F0502020204030204" pitchFamily="34" charset="0"/>
                        </a:rPr>
                        <a:t>Shimiao</a:t>
                      </a:r>
                      <a:endParaRPr lang="en-US" sz="700" b="1" i="0" u="none" strike="noStrike" dirty="0">
                        <a:solidFill>
                          <a:srgbClr val="FFFFFF"/>
                        </a:solidFill>
                        <a:effectLst/>
                        <a:latin typeface="Calibri" panose="020F0502020204030204" pitchFamily="34" charset="0"/>
                      </a:endParaRPr>
                    </a:p>
                  </a:txBody>
                  <a:tcPr marL="8467" marR="8467" marT="8467"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14B2A"/>
                    </a:solid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rtl="0" fontAlgn="ctr"/>
                      <a:r>
                        <a:rPr lang="en-US" sz="700" b="0" i="0" u="none" strike="noStrike" dirty="0">
                          <a:solidFill>
                            <a:srgbClr val="000000"/>
                          </a:solidFill>
                          <a:effectLst/>
                          <a:latin typeface="Arial" panose="020B0604020202020204" pitchFamily="34" charset="0"/>
                        </a:rPr>
                        <a:t>DPD Bucket</a:t>
                      </a:r>
                    </a:p>
                  </a:txBody>
                  <a:tcPr marL="8467" marR="8467" marT="846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D0CD"/>
                    </a:solid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rtl="0" fontAlgn="ctr"/>
                      <a:r>
                        <a:rPr lang="en-US" sz="700" b="0" i="0" u="none" strike="noStrike" dirty="0">
                          <a:solidFill>
                            <a:srgbClr val="000000"/>
                          </a:solidFill>
                          <a:effectLst/>
                          <a:latin typeface="Calibri" panose="020F0502020204030204" pitchFamily="34" charset="0"/>
                        </a:rPr>
                        <a:t>0 DPD</a:t>
                      </a:r>
                    </a:p>
                  </a:txBody>
                  <a:tcPr marL="8467" marR="8467" marT="846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D0CD"/>
                    </a:solid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rtl="0" fontAlgn="ctr"/>
                      <a:r>
                        <a:rPr lang="en-US" sz="700" b="0" i="0" u="none" strike="noStrike" dirty="0">
                          <a:solidFill>
                            <a:srgbClr val="000000"/>
                          </a:solidFill>
                          <a:effectLst/>
                          <a:latin typeface="Calibri" panose="020F0502020204030204" pitchFamily="34" charset="0"/>
                        </a:rPr>
                        <a:t>1-30 DPD</a:t>
                      </a:r>
                    </a:p>
                  </a:txBody>
                  <a:tcPr marL="8467" marR="8467" marT="846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D0CD"/>
                    </a:solid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rtl="0" fontAlgn="ctr"/>
                      <a:r>
                        <a:rPr lang="en-US" sz="700" b="0" i="0" u="none" strike="noStrike" dirty="0">
                          <a:solidFill>
                            <a:srgbClr val="000000"/>
                          </a:solidFill>
                          <a:effectLst/>
                          <a:latin typeface="Calibri" panose="020F0502020204030204" pitchFamily="34" charset="0"/>
                        </a:rPr>
                        <a:t>31-60 DPD</a:t>
                      </a:r>
                    </a:p>
                  </a:txBody>
                  <a:tcPr marL="8467" marR="8467" marT="846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D0CD"/>
                    </a:solid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rtl="0" fontAlgn="ctr"/>
                      <a:r>
                        <a:rPr lang="en-US" sz="700" b="0" i="0" u="none" strike="noStrike" dirty="0">
                          <a:solidFill>
                            <a:srgbClr val="000000"/>
                          </a:solidFill>
                          <a:effectLst/>
                          <a:latin typeface="Calibri" panose="020F0502020204030204" pitchFamily="34" charset="0"/>
                        </a:rPr>
                        <a:t>61-90 DPD</a:t>
                      </a:r>
                    </a:p>
                  </a:txBody>
                  <a:tcPr marL="8467" marR="8467" marT="846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D0CD"/>
                    </a:solid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rtl="0" fontAlgn="ctr"/>
                      <a:r>
                        <a:rPr lang="en-US" sz="700" b="0" i="0" u="none" strike="noStrike" dirty="0">
                          <a:solidFill>
                            <a:srgbClr val="000000"/>
                          </a:solidFill>
                          <a:effectLst/>
                          <a:latin typeface="Calibri" panose="020F0502020204030204" pitchFamily="34" charset="0"/>
                        </a:rPr>
                        <a:t>90+DPD</a:t>
                      </a:r>
                    </a:p>
                  </a:txBody>
                  <a:tcPr marL="8467" marR="8467" marT="846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D0CD"/>
                    </a:solidFill>
                  </a:tcPr>
                </a:tc>
                <a:extLst>
                  <a:ext uri="{0D108BD9-81ED-4DB2-BD59-A6C34878D82A}">
                    <a16:rowId xmlns:a16="http://schemas.microsoft.com/office/drawing/2014/main" val="872409899"/>
                  </a:ext>
                </a:extLst>
              </a:tr>
              <a:tr h="116840">
                <a:tc vMerge="1">
                  <a:txBody>
                    <a:bodyPr/>
                    <a:lstStyle/>
                    <a:p>
                      <a:endParaRPr lang="en-US"/>
                    </a:p>
                  </a:txBody>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rtl="0" fontAlgn="ctr"/>
                      <a:r>
                        <a:rPr lang="en-US" sz="700" b="1" i="0" u="none" strike="noStrike" dirty="0">
                          <a:solidFill>
                            <a:srgbClr val="000000"/>
                          </a:solidFill>
                          <a:effectLst/>
                          <a:latin typeface="Calibri" panose="020F0502020204030204" pitchFamily="34" charset="0"/>
                        </a:rPr>
                        <a:t>Base</a:t>
                      </a:r>
                    </a:p>
                  </a:txBody>
                  <a:tcPr marL="8467" marR="8467" marT="846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8"/>
                    </a:solid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rtl="0" fontAlgn="ctr"/>
                      <a:r>
                        <a:rPr lang="en-US" sz="700" b="0" i="0" u="none" strike="noStrike">
                          <a:solidFill>
                            <a:srgbClr val="000000"/>
                          </a:solidFill>
                          <a:effectLst/>
                          <a:latin typeface="Calibri" panose="020F0502020204030204" pitchFamily="34" charset="0"/>
                        </a:rPr>
                        <a:t>95.7%</a:t>
                      </a:r>
                    </a:p>
                  </a:txBody>
                  <a:tcPr marL="8467" marR="8467" marT="846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8"/>
                    </a:solid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rtl="0" fontAlgn="ctr"/>
                      <a:r>
                        <a:rPr lang="en-US" sz="700" b="0" i="0" u="none" strike="noStrike">
                          <a:solidFill>
                            <a:srgbClr val="000000"/>
                          </a:solidFill>
                          <a:effectLst/>
                          <a:latin typeface="Calibri" panose="020F0502020204030204" pitchFamily="34" charset="0"/>
                        </a:rPr>
                        <a:t>0.9%</a:t>
                      </a:r>
                    </a:p>
                  </a:txBody>
                  <a:tcPr marL="8467" marR="8467" marT="846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8"/>
                    </a:solid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rtl="0" fontAlgn="ctr"/>
                      <a:r>
                        <a:rPr lang="en-US" sz="700" b="0" i="0" u="none" strike="noStrike">
                          <a:solidFill>
                            <a:srgbClr val="000000"/>
                          </a:solidFill>
                          <a:effectLst/>
                          <a:latin typeface="Calibri" panose="020F0502020204030204" pitchFamily="34" charset="0"/>
                        </a:rPr>
                        <a:t>0.5%</a:t>
                      </a:r>
                    </a:p>
                  </a:txBody>
                  <a:tcPr marL="8467" marR="8467" marT="846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8"/>
                    </a:solid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rtl="0" fontAlgn="ctr"/>
                      <a:r>
                        <a:rPr lang="en-US" sz="700" b="0" i="0" u="none" strike="noStrike">
                          <a:solidFill>
                            <a:srgbClr val="000000"/>
                          </a:solidFill>
                          <a:effectLst/>
                          <a:latin typeface="Calibri" panose="020F0502020204030204" pitchFamily="34" charset="0"/>
                        </a:rPr>
                        <a:t>0.5%</a:t>
                      </a:r>
                    </a:p>
                  </a:txBody>
                  <a:tcPr marL="8467" marR="8467" marT="846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8"/>
                    </a:solid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rtl="0" fontAlgn="ctr"/>
                      <a:r>
                        <a:rPr lang="en-US" sz="700" b="0" i="0" u="none" strike="noStrike" dirty="0">
                          <a:solidFill>
                            <a:srgbClr val="000000"/>
                          </a:solidFill>
                          <a:effectLst/>
                          <a:latin typeface="Calibri" panose="020F0502020204030204" pitchFamily="34" charset="0"/>
                        </a:rPr>
                        <a:t>2.4%</a:t>
                      </a:r>
                    </a:p>
                  </a:txBody>
                  <a:tcPr marL="8467" marR="8467" marT="846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8"/>
                    </a:solidFill>
                  </a:tcPr>
                </a:tc>
                <a:extLst>
                  <a:ext uri="{0D108BD9-81ED-4DB2-BD59-A6C34878D82A}">
                    <a16:rowId xmlns:a16="http://schemas.microsoft.com/office/drawing/2014/main" val="3909902294"/>
                  </a:ext>
                </a:extLst>
              </a:tr>
              <a:tr h="116840">
                <a:tc vMerge="1">
                  <a:txBody>
                    <a:bodyPr/>
                    <a:lstStyle/>
                    <a:p>
                      <a:endParaRPr lang="en-US"/>
                    </a:p>
                  </a:txBody>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rtl="0" fontAlgn="ctr"/>
                      <a:r>
                        <a:rPr lang="en-US" sz="700" b="1" i="0" u="none" strike="noStrike" dirty="0">
                          <a:solidFill>
                            <a:srgbClr val="000000"/>
                          </a:solidFill>
                          <a:effectLst/>
                          <a:latin typeface="Calibri" panose="020F0502020204030204" pitchFamily="34" charset="0"/>
                        </a:rPr>
                        <a:t>Worst</a:t>
                      </a:r>
                    </a:p>
                  </a:txBody>
                  <a:tcPr marL="8467" marR="8467" marT="846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D0CD"/>
                    </a:solid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rtl="0" fontAlgn="ctr"/>
                      <a:r>
                        <a:rPr lang="en-US" sz="700" b="0" i="0" u="none" strike="noStrike" dirty="0">
                          <a:solidFill>
                            <a:srgbClr val="000000"/>
                          </a:solidFill>
                          <a:effectLst/>
                          <a:latin typeface="Calibri" panose="020F0502020204030204" pitchFamily="34" charset="0"/>
                        </a:rPr>
                        <a:t>92.8%</a:t>
                      </a:r>
                    </a:p>
                  </a:txBody>
                  <a:tcPr marL="8467" marR="8467" marT="846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D0CD"/>
                    </a:solid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rtl="0" fontAlgn="ctr"/>
                      <a:r>
                        <a:rPr lang="en-US" sz="700" b="0" i="0" u="none" strike="noStrike">
                          <a:solidFill>
                            <a:srgbClr val="000000"/>
                          </a:solidFill>
                          <a:effectLst/>
                          <a:latin typeface="Calibri" panose="020F0502020204030204" pitchFamily="34" charset="0"/>
                        </a:rPr>
                        <a:t>1.5%</a:t>
                      </a:r>
                    </a:p>
                  </a:txBody>
                  <a:tcPr marL="8467" marR="8467" marT="846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D0CD"/>
                    </a:solid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rtl="0" fontAlgn="ctr"/>
                      <a:r>
                        <a:rPr lang="en-US" sz="700" b="0" i="0" u="none" strike="noStrike">
                          <a:solidFill>
                            <a:srgbClr val="000000"/>
                          </a:solidFill>
                          <a:effectLst/>
                          <a:latin typeface="Calibri" panose="020F0502020204030204" pitchFamily="34" charset="0"/>
                        </a:rPr>
                        <a:t>0.9%</a:t>
                      </a:r>
                    </a:p>
                  </a:txBody>
                  <a:tcPr marL="8467" marR="8467" marT="846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D0CD"/>
                    </a:solid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rtl="0" fontAlgn="ctr"/>
                      <a:r>
                        <a:rPr lang="en-US" sz="700" b="0" i="0" u="none" strike="noStrike" dirty="0">
                          <a:solidFill>
                            <a:srgbClr val="000000"/>
                          </a:solidFill>
                          <a:effectLst/>
                          <a:latin typeface="Calibri" panose="020F0502020204030204" pitchFamily="34" charset="0"/>
                        </a:rPr>
                        <a:t>0.8%</a:t>
                      </a:r>
                    </a:p>
                  </a:txBody>
                  <a:tcPr marL="8467" marR="8467" marT="846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D0CD"/>
                    </a:solid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rtl="0" fontAlgn="ctr"/>
                      <a:r>
                        <a:rPr lang="en-US" sz="700" b="0" i="0" u="none" strike="noStrike" dirty="0">
                          <a:solidFill>
                            <a:srgbClr val="000000"/>
                          </a:solidFill>
                          <a:effectLst/>
                          <a:latin typeface="Calibri" panose="020F0502020204030204" pitchFamily="34" charset="0"/>
                        </a:rPr>
                        <a:t>4.1%</a:t>
                      </a:r>
                    </a:p>
                  </a:txBody>
                  <a:tcPr marL="8467" marR="8467" marT="846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D0CD"/>
                    </a:solidFill>
                  </a:tcPr>
                </a:tc>
                <a:extLst>
                  <a:ext uri="{0D108BD9-81ED-4DB2-BD59-A6C34878D82A}">
                    <a16:rowId xmlns:a16="http://schemas.microsoft.com/office/drawing/2014/main" val="2997310919"/>
                  </a:ext>
                </a:extLst>
              </a:tr>
            </a:tbl>
          </a:graphicData>
        </a:graphic>
      </p:graphicFrame>
      <p:graphicFrame>
        <p:nvGraphicFramePr>
          <p:cNvPr id="10" name="图表 1"/>
          <p:cNvGraphicFramePr>
            <a:graphicFrameLocks/>
          </p:cNvGraphicFramePr>
          <p:nvPr>
            <p:extLst/>
          </p:nvPr>
        </p:nvGraphicFramePr>
        <p:xfrm>
          <a:off x="6163702" y="4266026"/>
          <a:ext cx="2844800" cy="1219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图表 1"/>
          <p:cNvGraphicFramePr>
            <a:graphicFrameLocks/>
          </p:cNvGraphicFramePr>
          <p:nvPr>
            <p:extLst/>
          </p:nvPr>
        </p:nvGraphicFramePr>
        <p:xfrm>
          <a:off x="6151341" y="2995421"/>
          <a:ext cx="2844800" cy="1219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p:cNvGraphicFramePr>
            <a:graphicFrameLocks/>
          </p:cNvGraphicFramePr>
          <p:nvPr>
            <p:extLst/>
          </p:nvPr>
        </p:nvGraphicFramePr>
        <p:xfrm>
          <a:off x="168211" y="4545984"/>
          <a:ext cx="2682240" cy="105664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Table 12"/>
          <p:cNvGraphicFramePr>
            <a:graphicFrameLocks noGrp="1"/>
          </p:cNvGraphicFramePr>
          <p:nvPr>
            <p:extLst/>
          </p:nvPr>
        </p:nvGraphicFramePr>
        <p:xfrm>
          <a:off x="3597818" y="3781223"/>
          <a:ext cx="1906152" cy="356217"/>
        </p:xfrm>
        <a:graphic>
          <a:graphicData uri="http://schemas.openxmlformats.org/drawingml/2006/table">
            <a:tbl>
              <a:tblPr/>
              <a:tblGrid>
                <a:gridCol w="551485">
                  <a:extLst>
                    <a:ext uri="{9D8B030D-6E8A-4147-A177-3AD203B41FA5}">
                      <a16:colId xmlns:a16="http://schemas.microsoft.com/office/drawing/2014/main" val="2155222624"/>
                    </a:ext>
                  </a:extLst>
                </a:gridCol>
                <a:gridCol w="745067">
                  <a:extLst>
                    <a:ext uri="{9D8B030D-6E8A-4147-A177-3AD203B41FA5}">
                      <a16:colId xmlns:a16="http://schemas.microsoft.com/office/drawing/2014/main" val="293546039"/>
                    </a:ext>
                  </a:extLst>
                </a:gridCol>
                <a:gridCol w="609600">
                  <a:extLst>
                    <a:ext uri="{9D8B030D-6E8A-4147-A177-3AD203B41FA5}">
                      <a16:colId xmlns:a16="http://schemas.microsoft.com/office/drawing/2014/main" val="3143361380"/>
                    </a:ext>
                  </a:extLst>
                </a:gridCol>
              </a:tblGrid>
              <a:tr h="166740">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600" u="none" strike="noStrike" dirty="0" smtClean="0">
                          <a:effectLst/>
                        </a:rPr>
                        <a:t>PD</a:t>
                      </a:r>
                      <a:endParaRPr lang="en-US" sz="600" b="1" i="0" u="none" strike="noStrike" dirty="0">
                        <a:solidFill>
                          <a:srgbClr val="2F75B5"/>
                        </a:solidFill>
                        <a:effectLst/>
                        <a:latin typeface="Arial" panose="020B0604020202020204" pitchFamily="34" charset="0"/>
                      </a:endParaRPr>
                    </a:p>
                  </a:txBody>
                  <a:tcPr marL="0" marR="0" marT="0" marB="0" anchor="ctr">
                    <a:lnL>
                      <a:noFill/>
                    </a:lnL>
                    <a:lnR>
                      <a:noFill/>
                    </a:lnR>
                    <a:lnT w="12700" cmpd="sng">
                      <a:solidFill>
                        <a:sysClr val="windowText" lastClr="000000"/>
                      </a:solidFill>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600" u="none" strike="noStrike" dirty="0">
                          <a:effectLst/>
                        </a:rPr>
                        <a:t>BASE</a:t>
                      </a:r>
                      <a:endParaRPr lang="en-US" sz="600" b="1" i="0" u="none" strike="noStrike" dirty="0">
                        <a:solidFill>
                          <a:srgbClr val="2F75B5"/>
                        </a:solidFill>
                        <a:effectLst/>
                        <a:latin typeface="Arial" panose="020B0604020202020204" pitchFamily="34" charset="0"/>
                      </a:endParaRPr>
                    </a:p>
                  </a:txBody>
                  <a:tcPr marL="0" marR="0" marT="0" marB="0" anchor="ctr">
                    <a:lnL>
                      <a:noFill/>
                    </a:lnL>
                    <a:lnR>
                      <a:noFill/>
                    </a:lnR>
                    <a:lnT w="12700" cmpd="sng">
                      <a:solidFill>
                        <a:sysClr val="windowText" lastClr="000000"/>
                      </a:solidFill>
                    </a:lnT>
                    <a:lnB>
                      <a:no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600" u="none" strike="noStrike">
                          <a:effectLst/>
                        </a:rPr>
                        <a:t>WORST</a:t>
                      </a:r>
                      <a:endParaRPr lang="en-US" sz="600" b="1" i="0" u="none" strike="noStrike">
                        <a:solidFill>
                          <a:srgbClr val="2F75B5"/>
                        </a:solidFill>
                        <a:effectLst/>
                        <a:latin typeface="Arial" panose="020B0604020202020204" pitchFamily="34" charset="0"/>
                      </a:endParaRPr>
                    </a:p>
                  </a:txBody>
                  <a:tcPr marL="0" marR="0" marT="0" marB="0" anchor="ctr">
                    <a:lnL>
                      <a:noFill/>
                    </a:lnL>
                    <a:lnR>
                      <a:noFill/>
                    </a:lnR>
                    <a:lnT w="12700" cmpd="sng">
                      <a:solidFill>
                        <a:sysClr val="windowText" lastClr="000000"/>
                      </a:solid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361379076"/>
                  </a:ext>
                </a:extLst>
              </a:tr>
              <a:tr h="189477">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600" u="none" strike="noStrike" dirty="0">
                          <a:effectLst/>
                        </a:rPr>
                        <a:t>0 DPD</a:t>
                      </a:r>
                      <a:endParaRPr lang="en-US" sz="600" b="1" i="0" u="none" strike="noStrike" dirty="0">
                        <a:solidFill>
                          <a:srgbClr val="2F75B5"/>
                        </a:solidFill>
                        <a:effectLst/>
                        <a:latin typeface="Arial" panose="020B0604020202020204" pitchFamily="34" charset="0"/>
                      </a:endParaRPr>
                    </a:p>
                  </a:txBody>
                  <a:tcPr marL="0" marR="0" marT="0" marB="0" anchor="ctr">
                    <a:lnL>
                      <a:noFill/>
                    </a:lnL>
                    <a:lnR>
                      <a:noFill/>
                    </a:lnR>
                    <a:lnT>
                      <a:no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600" u="none" strike="noStrike" dirty="0">
                          <a:effectLst/>
                        </a:rPr>
                        <a:t>3.02%</a:t>
                      </a:r>
                      <a:endParaRPr lang="en-US" sz="600" b="0" i="0" u="none" strike="noStrike" dirty="0">
                        <a:solidFill>
                          <a:srgbClr val="2F75B5"/>
                        </a:solidFill>
                        <a:effectLst/>
                        <a:latin typeface="Arial" panose="020B0604020202020204" pitchFamily="34" charset="0"/>
                      </a:endParaRPr>
                    </a:p>
                  </a:txBody>
                  <a:tcPr marL="0" marR="0" marT="0" marB="0" anchor="ctr">
                    <a:lnL>
                      <a:noFill/>
                    </a:lnL>
                    <a:lnR>
                      <a:noFill/>
                    </a:lnR>
                    <a:lnT>
                      <a:no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812769" rtl="0" eaLnBrk="1" latinLnBrk="0" hangingPunct="1">
                        <a:defRPr sz="1601" kern="1200">
                          <a:solidFill>
                            <a:schemeClr val="tx1"/>
                          </a:solidFill>
                          <a:latin typeface="Arial"/>
                        </a:defRPr>
                      </a:lvl1pPr>
                      <a:lvl2pPr marL="406385" algn="l" defTabSz="812769" rtl="0" eaLnBrk="1" latinLnBrk="0" hangingPunct="1">
                        <a:defRPr sz="1601" kern="1200">
                          <a:solidFill>
                            <a:schemeClr val="tx1"/>
                          </a:solidFill>
                          <a:latin typeface="Arial"/>
                        </a:defRPr>
                      </a:lvl2pPr>
                      <a:lvl3pPr marL="812769" algn="l" defTabSz="812769" rtl="0" eaLnBrk="1" latinLnBrk="0" hangingPunct="1">
                        <a:defRPr sz="1601" kern="1200">
                          <a:solidFill>
                            <a:schemeClr val="tx1"/>
                          </a:solidFill>
                          <a:latin typeface="Arial"/>
                        </a:defRPr>
                      </a:lvl3pPr>
                      <a:lvl4pPr marL="1219154" algn="l" defTabSz="812769" rtl="0" eaLnBrk="1" latinLnBrk="0" hangingPunct="1">
                        <a:defRPr sz="1601" kern="1200">
                          <a:solidFill>
                            <a:schemeClr val="tx1"/>
                          </a:solidFill>
                          <a:latin typeface="Arial"/>
                        </a:defRPr>
                      </a:lvl4pPr>
                      <a:lvl5pPr marL="1625540" algn="l" defTabSz="812769" rtl="0" eaLnBrk="1" latinLnBrk="0" hangingPunct="1">
                        <a:defRPr sz="1601" kern="1200">
                          <a:solidFill>
                            <a:schemeClr val="tx1"/>
                          </a:solidFill>
                          <a:latin typeface="Arial"/>
                        </a:defRPr>
                      </a:lvl5pPr>
                      <a:lvl6pPr marL="2031924" algn="l" defTabSz="812769" rtl="0" eaLnBrk="1" latinLnBrk="0" hangingPunct="1">
                        <a:defRPr sz="1601" kern="1200">
                          <a:solidFill>
                            <a:schemeClr val="tx1"/>
                          </a:solidFill>
                          <a:latin typeface="Arial"/>
                        </a:defRPr>
                      </a:lvl6pPr>
                      <a:lvl7pPr marL="2438309" algn="l" defTabSz="812769" rtl="0" eaLnBrk="1" latinLnBrk="0" hangingPunct="1">
                        <a:defRPr sz="1601" kern="1200">
                          <a:solidFill>
                            <a:schemeClr val="tx1"/>
                          </a:solidFill>
                          <a:latin typeface="Arial"/>
                        </a:defRPr>
                      </a:lvl7pPr>
                      <a:lvl8pPr marL="2844693" algn="l" defTabSz="812769" rtl="0" eaLnBrk="1" latinLnBrk="0" hangingPunct="1">
                        <a:defRPr sz="1601" kern="1200">
                          <a:solidFill>
                            <a:schemeClr val="tx1"/>
                          </a:solidFill>
                          <a:latin typeface="Arial"/>
                        </a:defRPr>
                      </a:lvl8pPr>
                      <a:lvl9pPr marL="3251078" algn="l" defTabSz="812769" rtl="0" eaLnBrk="1" latinLnBrk="0" hangingPunct="1">
                        <a:defRPr sz="1601" kern="1200">
                          <a:solidFill>
                            <a:schemeClr val="tx1"/>
                          </a:solidFill>
                          <a:latin typeface="Arial"/>
                        </a:defRPr>
                      </a:lvl9pPr>
                    </a:lstStyle>
                    <a:p>
                      <a:pPr algn="ctr" fontAlgn="b"/>
                      <a:r>
                        <a:rPr lang="en-US" sz="600" u="none" strike="noStrike" dirty="0">
                          <a:effectLst/>
                        </a:rPr>
                        <a:t>5.05%</a:t>
                      </a:r>
                      <a:endParaRPr lang="en-US" sz="600" b="0" i="0" u="none" strike="noStrike" dirty="0">
                        <a:solidFill>
                          <a:srgbClr val="2F75B5"/>
                        </a:solidFill>
                        <a:effectLst/>
                        <a:latin typeface="Arial" panose="020B0604020202020204" pitchFamily="34" charset="0"/>
                      </a:endParaRPr>
                    </a:p>
                  </a:txBody>
                  <a:tcPr marL="0" marR="0" marT="0" marB="0" anchor="ctr">
                    <a:lnL>
                      <a:noFill/>
                    </a:lnL>
                    <a:lnR>
                      <a:noFill/>
                    </a:lnR>
                    <a:lnT>
                      <a:no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71328422"/>
                  </a:ext>
                </a:extLst>
              </a:tr>
            </a:tbl>
          </a:graphicData>
        </a:graphic>
      </p:graphicFrame>
      <p:sp>
        <p:nvSpPr>
          <p:cNvPr id="14" name="Rectangle 13"/>
          <p:cNvSpPr/>
          <p:nvPr/>
        </p:nvSpPr>
        <p:spPr>
          <a:xfrm>
            <a:off x="140325" y="5527680"/>
            <a:ext cx="1428237" cy="326508"/>
          </a:xfrm>
          <a:prstGeom prst="rect">
            <a:avLst/>
          </a:prstGeom>
          <a:solidFill>
            <a:sysClr val="window" lastClr="FFFFFF"/>
          </a:solidFill>
          <a:ln w="25400" cap="flat" cmpd="sng" algn="ctr">
            <a:solidFill>
              <a:srgbClr val="FF0000"/>
            </a:solidFill>
            <a:prstDash val="solid"/>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smtClean="0">
                <a:ln>
                  <a:noFill/>
                </a:ln>
                <a:solidFill>
                  <a:prstClr val="black"/>
                </a:solidFill>
                <a:effectLst/>
                <a:uLnTx/>
                <a:uFillTx/>
                <a:latin typeface="Arial"/>
                <a:cs typeface="+mn-cs"/>
              </a:rPr>
              <a:t>Trigger (1) Loss for Guarantor</a:t>
            </a:r>
          </a:p>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smtClean="0">
                <a:ln>
                  <a:noFill/>
                </a:ln>
                <a:solidFill>
                  <a:prstClr val="black"/>
                </a:solidFill>
                <a:effectLst/>
                <a:uLnTx/>
                <a:uFillTx/>
                <a:latin typeface="Arial"/>
                <a:cs typeface="+mn-cs"/>
              </a:rPr>
              <a:t>%</a:t>
            </a:r>
            <a:r>
              <a:rPr lang="en-US" sz="600" kern="0" dirty="0" smtClean="0">
                <a:solidFill>
                  <a:prstClr val="black"/>
                </a:solidFill>
                <a:latin typeface="Arial"/>
                <a:cs typeface="+mn-cs"/>
              </a:rPr>
              <a:t>Credit Loss</a:t>
            </a:r>
            <a:r>
              <a:rPr kumimoji="0" lang="en-US" sz="600" b="0" i="0" u="none" strike="noStrike" kern="0" cap="none" spc="0" normalizeH="0" baseline="0" noProof="0" dirty="0" smtClean="0">
                <a:ln>
                  <a:noFill/>
                </a:ln>
                <a:solidFill>
                  <a:prstClr val="black"/>
                </a:solidFill>
                <a:effectLst/>
                <a:uLnTx/>
                <a:uFillTx/>
                <a:latin typeface="Arial"/>
                <a:cs typeface="+mn-cs"/>
              </a:rPr>
              <a:t> &gt; Yield to </a:t>
            </a:r>
            <a:r>
              <a:rPr lang="en-US" sz="600" kern="0" dirty="0" smtClean="0">
                <a:solidFill>
                  <a:prstClr val="black"/>
                </a:solidFill>
                <a:latin typeface="Arial"/>
                <a:cs typeface="+mn-cs"/>
              </a:rPr>
              <a:t>FG</a:t>
            </a:r>
            <a:endParaRPr kumimoji="0" lang="en-US" sz="600" b="0" i="0" u="none" strike="noStrike" kern="0" cap="none" spc="0" normalizeH="0" baseline="0" noProof="0" dirty="0" smtClean="0">
              <a:ln>
                <a:noFill/>
              </a:ln>
              <a:solidFill>
                <a:prstClr val="black"/>
              </a:solidFill>
              <a:effectLst/>
              <a:uLnTx/>
              <a:uFillTx/>
              <a:latin typeface="Arial"/>
              <a:cs typeface="+mn-cs"/>
            </a:endParaRPr>
          </a:p>
        </p:txBody>
      </p:sp>
      <p:cxnSp>
        <p:nvCxnSpPr>
          <p:cNvPr id="15" name="Straight Connector 14"/>
          <p:cNvCxnSpPr/>
          <p:nvPr/>
        </p:nvCxnSpPr>
        <p:spPr>
          <a:xfrm>
            <a:off x="377248" y="4816146"/>
            <a:ext cx="2099733" cy="0"/>
          </a:xfrm>
          <a:prstGeom prst="line">
            <a:avLst/>
          </a:prstGeom>
          <a:noFill/>
          <a:ln w="28575" cap="flat" cmpd="sng" algn="ctr">
            <a:solidFill>
              <a:srgbClr val="B80000"/>
            </a:solidFill>
            <a:prstDash val="solid"/>
          </a:ln>
          <a:effectLst/>
        </p:spPr>
      </p:cxnSp>
      <p:sp>
        <p:nvSpPr>
          <p:cNvPr id="16" name="Rectangle 15"/>
          <p:cNvSpPr/>
          <p:nvPr/>
        </p:nvSpPr>
        <p:spPr>
          <a:xfrm>
            <a:off x="1619517" y="5527680"/>
            <a:ext cx="1334828" cy="325120"/>
          </a:xfrm>
          <a:prstGeom prst="rect">
            <a:avLst/>
          </a:prstGeom>
          <a:solidFill>
            <a:sysClr val="window" lastClr="FFFFFF"/>
          </a:solidFill>
          <a:ln w="25400" cap="flat" cmpd="sng" algn="ctr">
            <a:solidFill>
              <a:srgbClr val="C00000"/>
            </a:solidFill>
            <a:prstDash val="solid"/>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smtClean="0">
                <a:ln>
                  <a:noFill/>
                </a:ln>
                <a:solidFill>
                  <a:prstClr val="black"/>
                </a:solidFill>
                <a:effectLst/>
                <a:uLnTx/>
                <a:uFillTx/>
                <a:latin typeface="Arial"/>
                <a:cs typeface="+mn-cs"/>
              </a:rPr>
              <a:t>Trigger (2) Loss for KBANK</a:t>
            </a:r>
          </a:p>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smtClean="0">
                <a:ln>
                  <a:noFill/>
                </a:ln>
                <a:solidFill>
                  <a:prstClr val="black"/>
                </a:solidFill>
                <a:effectLst/>
                <a:uLnTx/>
                <a:uFillTx/>
                <a:latin typeface="Arial"/>
                <a:cs typeface="+mn-cs"/>
              </a:rPr>
              <a:t>%</a:t>
            </a:r>
            <a:r>
              <a:rPr lang="en-US" sz="600" kern="0" dirty="0" smtClean="0">
                <a:solidFill>
                  <a:prstClr val="black"/>
                </a:solidFill>
                <a:latin typeface="Arial"/>
                <a:cs typeface="+mn-cs"/>
              </a:rPr>
              <a:t>Credit Loss</a:t>
            </a:r>
            <a:r>
              <a:rPr kumimoji="0" lang="en-US" sz="600" b="0" i="0" u="none" strike="noStrike" kern="0" cap="none" spc="0" normalizeH="0" baseline="0" noProof="0" dirty="0" smtClean="0">
                <a:ln>
                  <a:noFill/>
                </a:ln>
                <a:solidFill>
                  <a:prstClr val="black"/>
                </a:solidFill>
                <a:effectLst/>
                <a:uLnTx/>
                <a:uFillTx/>
                <a:latin typeface="Arial"/>
                <a:cs typeface="+mn-cs"/>
              </a:rPr>
              <a:t> &gt; Yield to KBANK</a:t>
            </a:r>
          </a:p>
        </p:txBody>
      </p:sp>
      <p:sp>
        <p:nvSpPr>
          <p:cNvPr id="17" name="Freeform 16"/>
          <p:cNvSpPr/>
          <p:nvPr/>
        </p:nvSpPr>
        <p:spPr>
          <a:xfrm>
            <a:off x="1591733" y="4831585"/>
            <a:ext cx="717284" cy="275310"/>
          </a:xfrm>
          <a:custGeom>
            <a:avLst/>
            <a:gdLst>
              <a:gd name="connsiteX0" fmla="*/ 0 w 842683"/>
              <a:gd name="connsiteY0" fmla="*/ 280894 h 280894"/>
              <a:gd name="connsiteX1" fmla="*/ 268942 w 842683"/>
              <a:gd name="connsiteY1" fmla="*/ 227106 h 280894"/>
              <a:gd name="connsiteX2" fmla="*/ 549836 w 842683"/>
              <a:gd name="connsiteY2" fmla="*/ 125506 h 280894"/>
              <a:gd name="connsiteX3" fmla="*/ 842683 w 842683"/>
              <a:gd name="connsiteY3" fmla="*/ 0 h 280894"/>
              <a:gd name="connsiteX4" fmla="*/ 842683 w 842683"/>
              <a:gd name="connsiteY4" fmla="*/ 0 h 28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683" h="280894">
                <a:moveTo>
                  <a:pt x="0" y="280894"/>
                </a:moveTo>
                <a:cubicBezTo>
                  <a:pt x="88651" y="266949"/>
                  <a:pt x="177303" y="253004"/>
                  <a:pt x="268942" y="227106"/>
                </a:cubicBezTo>
                <a:cubicBezTo>
                  <a:pt x="360581" y="201208"/>
                  <a:pt x="454213" y="163357"/>
                  <a:pt x="549836" y="125506"/>
                </a:cubicBezTo>
                <a:cubicBezTo>
                  <a:pt x="645459" y="87655"/>
                  <a:pt x="842683" y="0"/>
                  <a:pt x="842683" y="0"/>
                </a:cubicBezTo>
                <a:lnTo>
                  <a:pt x="842683" y="0"/>
                </a:lnTo>
              </a:path>
            </a:pathLst>
          </a:custGeom>
          <a:noFill/>
          <a:ln w="25400" cap="flat" cmpd="sng" algn="ctr">
            <a:solidFill>
              <a:srgbClr val="C00000"/>
            </a:solidFill>
            <a:prstDash val="solid"/>
            <a:headEnd type="none"/>
            <a:tailEnd type="arrow"/>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white"/>
              </a:solidFill>
              <a:effectLst/>
              <a:uLnTx/>
              <a:uFillTx/>
              <a:latin typeface="Arial"/>
              <a:ea typeface="+mn-ea"/>
              <a:cs typeface="+mn-cs"/>
            </a:endParaRPr>
          </a:p>
        </p:txBody>
      </p:sp>
      <p:sp>
        <p:nvSpPr>
          <p:cNvPr id="18" name="TextBox 17"/>
          <p:cNvSpPr txBox="1"/>
          <p:nvPr/>
        </p:nvSpPr>
        <p:spPr>
          <a:xfrm>
            <a:off x="1227647" y="4648422"/>
            <a:ext cx="1184064" cy="136832"/>
          </a:xfrm>
          <a:prstGeom prst="rect">
            <a:avLst/>
          </a:prstGeom>
          <a:noFill/>
        </p:spPr>
        <p:txBody>
          <a:bodyPr wrap="square" lIns="0" tIns="0" rIns="0" bIns="0" rtlCol="0">
            <a:spAutoFit/>
          </a:bodyPr>
          <a:lstStyle/>
          <a:p>
            <a:pPr algn="ctr" defTabSz="812810" fontAlgn="auto">
              <a:spcBef>
                <a:spcPts val="0"/>
              </a:spcBef>
              <a:spcAft>
                <a:spcPts val="0"/>
              </a:spcAft>
            </a:pPr>
            <a:r>
              <a:rPr lang="en-US" sz="889" b="1" dirty="0">
                <a:solidFill>
                  <a:srgbClr val="C00000"/>
                </a:solidFill>
                <a:latin typeface="Arial"/>
              </a:rPr>
              <a:t>T2 &gt;= 12 months</a:t>
            </a:r>
          </a:p>
        </p:txBody>
      </p:sp>
      <p:sp>
        <p:nvSpPr>
          <p:cNvPr id="19" name="Rectangle 18"/>
          <p:cNvSpPr/>
          <p:nvPr/>
        </p:nvSpPr>
        <p:spPr>
          <a:xfrm>
            <a:off x="5165418" y="6014058"/>
            <a:ext cx="3865502" cy="403597"/>
          </a:xfrm>
          <a:prstGeom prst="rect">
            <a:avLst/>
          </a:prstGeom>
          <a:solidFill>
            <a:sysClr val="windowText" lastClr="000000">
              <a:lumMod val="50000"/>
              <a:lumOff val="50000"/>
            </a:sysClr>
          </a:solidFill>
          <a:ln w="25400" cap="flat" cmpd="sng" algn="ctr">
            <a:solidFill>
              <a:sysClr val="windowText" lastClr="000000"/>
            </a:solidFill>
            <a:prstDash val="solid"/>
          </a:ln>
          <a:effectLst/>
        </p:spPr>
        <p:txBody>
          <a:bodyPr lIns="0" tIns="0" rIns="0" bIns="0"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1244" b="1" i="0" u="sng" strike="noStrike" kern="0" cap="none" spc="0" normalizeH="0" baseline="0" noProof="0" dirty="0" smtClean="0">
                <a:ln>
                  <a:noFill/>
                </a:ln>
                <a:solidFill>
                  <a:prstClr val="black"/>
                </a:solidFill>
                <a:effectLst/>
                <a:uLnTx/>
                <a:uFillTx/>
                <a:latin typeface="Arial"/>
                <a:ea typeface="+mn-ea"/>
                <a:cs typeface="+mn-cs"/>
              </a:rPr>
              <a:t>Outcome:</a:t>
            </a:r>
            <a:r>
              <a:rPr kumimoji="0" lang="en-US" sz="1244" b="1" i="0" u="none" strike="noStrike" kern="0" cap="none" spc="0" normalizeH="0" baseline="0" noProof="0" dirty="0" smtClean="0">
                <a:ln>
                  <a:noFill/>
                </a:ln>
                <a:solidFill>
                  <a:prstClr val="black"/>
                </a:solidFill>
                <a:effectLst/>
                <a:uLnTx/>
                <a:uFillTx/>
                <a:latin typeface="Arial"/>
                <a:ea typeface="+mn-ea"/>
                <a:cs typeface="+mn-cs"/>
              </a:rPr>
              <a:t> Portfolio Probability of Default &amp; Expected Credit Loss Without fallback</a:t>
            </a:r>
          </a:p>
        </p:txBody>
      </p:sp>
      <p:sp>
        <p:nvSpPr>
          <p:cNvPr id="20" name="Freeform 19"/>
          <p:cNvSpPr/>
          <p:nvPr/>
        </p:nvSpPr>
        <p:spPr>
          <a:xfrm>
            <a:off x="1732214" y="5084175"/>
            <a:ext cx="412484" cy="135467"/>
          </a:xfrm>
          <a:custGeom>
            <a:avLst/>
            <a:gdLst>
              <a:gd name="connsiteX0" fmla="*/ 0 w 842683"/>
              <a:gd name="connsiteY0" fmla="*/ 280894 h 280894"/>
              <a:gd name="connsiteX1" fmla="*/ 268942 w 842683"/>
              <a:gd name="connsiteY1" fmla="*/ 227106 h 280894"/>
              <a:gd name="connsiteX2" fmla="*/ 549836 w 842683"/>
              <a:gd name="connsiteY2" fmla="*/ 125506 h 280894"/>
              <a:gd name="connsiteX3" fmla="*/ 842683 w 842683"/>
              <a:gd name="connsiteY3" fmla="*/ 0 h 280894"/>
              <a:gd name="connsiteX4" fmla="*/ 842683 w 842683"/>
              <a:gd name="connsiteY4" fmla="*/ 0 h 28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683" h="280894">
                <a:moveTo>
                  <a:pt x="0" y="280894"/>
                </a:moveTo>
                <a:cubicBezTo>
                  <a:pt x="88651" y="266949"/>
                  <a:pt x="177303" y="253004"/>
                  <a:pt x="268942" y="227106"/>
                </a:cubicBezTo>
                <a:cubicBezTo>
                  <a:pt x="360581" y="201208"/>
                  <a:pt x="454213" y="163357"/>
                  <a:pt x="549836" y="125506"/>
                </a:cubicBezTo>
                <a:cubicBezTo>
                  <a:pt x="645459" y="87655"/>
                  <a:pt x="842683" y="0"/>
                  <a:pt x="842683" y="0"/>
                </a:cubicBezTo>
                <a:lnTo>
                  <a:pt x="842683" y="0"/>
                </a:lnTo>
              </a:path>
            </a:pathLst>
          </a:custGeom>
          <a:noFill/>
          <a:ln w="25400" cap="flat" cmpd="sng" algn="ctr">
            <a:solidFill>
              <a:srgbClr val="FF0000"/>
            </a:solidFill>
            <a:prstDash val="solid"/>
            <a:headEnd type="none"/>
            <a:tailEnd type="arrow"/>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white"/>
              </a:solidFill>
              <a:effectLst/>
              <a:uLnTx/>
              <a:uFillTx/>
              <a:latin typeface="Arial"/>
              <a:ea typeface="+mn-ea"/>
              <a:cs typeface="+mn-cs"/>
            </a:endParaRPr>
          </a:p>
        </p:txBody>
      </p:sp>
      <p:sp>
        <p:nvSpPr>
          <p:cNvPr id="21" name="TextBox 20"/>
          <p:cNvSpPr txBox="1"/>
          <p:nvPr/>
        </p:nvSpPr>
        <p:spPr>
          <a:xfrm>
            <a:off x="1619516" y="5255752"/>
            <a:ext cx="1072832" cy="136832"/>
          </a:xfrm>
          <a:prstGeom prst="rect">
            <a:avLst/>
          </a:prstGeom>
          <a:noFill/>
        </p:spPr>
        <p:txBody>
          <a:bodyPr wrap="square" lIns="0" tIns="0" rIns="0" bIns="0" rtlCol="0">
            <a:spAutoFit/>
          </a:bodyPr>
          <a:lstStyle/>
          <a:p>
            <a:pPr algn="ctr" defTabSz="812810" fontAlgn="auto">
              <a:spcBef>
                <a:spcPts val="0"/>
              </a:spcBef>
              <a:spcAft>
                <a:spcPts val="0"/>
              </a:spcAft>
            </a:pPr>
            <a:r>
              <a:rPr lang="en-US" sz="889" b="1" dirty="0">
                <a:solidFill>
                  <a:srgbClr val="FF0000"/>
                </a:solidFill>
                <a:latin typeface="Arial"/>
              </a:rPr>
              <a:t>T1 &gt;= 6 months</a:t>
            </a:r>
          </a:p>
        </p:txBody>
      </p:sp>
      <p:sp>
        <p:nvSpPr>
          <p:cNvPr id="22" name="Rectangle 21"/>
          <p:cNvSpPr/>
          <p:nvPr/>
        </p:nvSpPr>
        <p:spPr>
          <a:xfrm>
            <a:off x="3160153" y="5527680"/>
            <a:ext cx="1830066" cy="325120"/>
          </a:xfrm>
          <a:prstGeom prst="rect">
            <a:avLst/>
          </a:prstGeom>
          <a:solidFill>
            <a:sysClr val="window" lastClr="FFFFFF"/>
          </a:solidFill>
          <a:ln w="25400" cap="flat" cmpd="sng" algn="ctr">
            <a:solidFill>
              <a:srgbClr val="002060"/>
            </a:solidFill>
            <a:prstDash val="solid"/>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prstClr val="black"/>
                </a:solidFill>
                <a:effectLst/>
                <a:uLnTx/>
                <a:uFillTx/>
                <a:latin typeface="Arial"/>
                <a:ea typeface="+mn-ea"/>
                <a:cs typeface="+mn-cs"/>
              </a:rPr>
              <a:t>12-month Probability of Default </a:t>
            </a:r>
          </a:p>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prstClr val="black"/>
                </a:solidFill>
                <a:effectLst/>
                <a:uLnTx/>
                <a:uFillTx/>
                <a:latin typeface="Arial"/>
                <a:ea typeface="+mn-ea"/>
                <a:cs typeface="+mn-cs"/>
              </a:rPr>
              <a:t>based on monthly roll rate (</a:t>
            </a:r>
            <a:r>
              <a:rPr kumimoji="0" lang="en-US" sz="800" b="1" i="0" u="none" strike="noStrike" kern="0" cap="none" spc="0" normalizeH="0" baseline="0" noProof="0" dirty="0" err="1" smtClean="0">
                <a:ln>
                  <a:noFill/>
                </a:ln>
                <a:solidFill>
                  <a:prstClr val="black"/>
                </a:solidFill>
                <a:effectLst/>
                <a:uLnTx/>
                <a:uFillTx/>
                <a:latin typeface="Arial"/>
                <a:ea typeface="+mn-ea"/>
                <a:cs typeface="+mn-cs"/>
              </a:rPr>
              <a:t>Pd</a:t>
            </a:r>
            <a:r>
              <a:rPr kumimoji="0" lang="en-US" sz="800" b="1" i="0" u="none" strike="noStrike" kern="0" cap="none" spc="0" normalizeH="0" baseline="0" noProof="0" dirty="0" smtClean="0">
                <a:ln>
                  <a:noFill/>
                </a:ln>
                <a:solidFill>
                  <a:prstClr val="black"/>
                </a:solidFill>
                <a:effectLst/>
                <a:uLnTx/>
                <a:uFillTx/>
                <a:latin typeface="Arial"/>
                <a:ea typeface="+mn-ea"/>
                <a:cs typeface="+mn-cs"/>
              </a:rPr>
              <a:t>)</a:t>
            </a:r>
            <a:endParaRPr kumimoji="0" lang="en-US" sz="800" b="0" i="0" u="none" strike="noStrike" kern="0" cap="none" spc="0" normalizeH="0" baseline="0" noProof="0" dirty="0" smtClean="0">
              <a:ln>
                <a:noFill/>
              </a:ln>
              <a:solidFill>
                <a:prstClr val="black"/>
              </a:solidFill>
              <a:effectLst/>
              <a:uLnTx/>
              <a:uFillTx/>
              <a:latin typeface="Arial"/>
              <a:ea typeface="+mn-ea"/>
              <a:cs typeface="+mn-cs"/>
            </a:endParaRPr>
          </a:p>
        </p:txBody>
      </p:sp>
      <p:sp>
        <p:nvSpPr>
          <p:cNvPr id="23" name="Rectangle 22"/>
          <p:cNvSpPr/>
          <p:nvPr/>
        </p:nvSpPr>
        <p:spPr>
          <a:xfrm>
            <a:off x="6632417" y="5526546"/>
            <a:ext cx="1907371" cy="325120"/>
          </a:xfrm>
          <a:prstGeom prst="rect">
            <a:avLst/>
          </a:prstGeom>
          <a:solidFill>
            <a:sysClr val="window" lastClr="FFFFFF"/>
          </a:solidFill>
          <a:ln w="25400" cap="flat" cmpd="sng" algn="ctr">
            <a:solidFill>
              <a:srgbClr val="00B050"/>
            </a:solidFill>
            <a:prstDash val="dash"/>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prstClr val="black"/>
                </a:solidFill>
                <a:effectLst/>
                <a:uLnTx/>
                <a:uFillTx/>
                <a:latin typeface="Arial"/>
                <a:ea typeface="+mn-ea"/>
                <a:cs typeface="+mn-cs"/>
              </a:rPr>
              <a:t>Verification of Portfolio Quality and Probability of Default</a:t>
            </a:r>
            <a:endParaRPr kumimoji="0" lang="en-US" sz="800" b="0" i="0" u="none" strike="noStrike" kern="0" cap="none" spc="0" normalizeH="0" baseline="0" noProof="0" dirty="0" smtClean="0">
              <a:ln>
                <a:noFill/>
              </a:ln>
              <a:solidFill>
                <a:prstClr val="black"/>
              </a:solidFill>
              <a:effectLst/>
              <a:uLnTx/>
              <a:uFillTx/>
              <a:latin typeface="Arial"/>
              <a:ea typeface="+mn-ea"/>
              <a:cs typeface="+mn-cs"/>
            </a:endParaRPr>
          </a:p>
        </p:txBody>
      </p:sp>
      <p:sp>
        <p:nvSpPr>
          <p:cNvPr id="24" name="Rectangle 23"/>
          <p:cNvSpPr/>
          <p:nvPr/>
        </p:nvSpPr>
        <p:spPr>
          <a:xfrm>
            <a:off x="4990219" y="5526546"/>
            <a:ext cx="966749" cy="325120"/>
          </a:xfrm>
          <a:prstGeom prst="rect">
            <a:avLst/>
          </a:prstGeom>
          <a:solidFill>
            <a:srgbClr val="002060"/>
          </a:solidFill>
          <a:ln w="25400" cap="flat" cmpd="sng" algn="ctr">
            <a:solidFill>
              <a:srgbClr val="002060"/>
            </a:solidFill>
            <a:prstDash val="solid"/>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prstClr val="white"/>
                </a:solidFill>
                <a:effectLst/>
                <a:uLnTx/>
                <a:uFillTx/>
                <a:latin typeface="Arial"/>
                <a:ea typeface="+mn-ea"/>
                <a:cs typeface="+mn-cs"/>
              </a:rPr>
              <a:t>ECL without</a:t>
            </a:r>
          </a:p>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prstClr val="white"/>
                </a:solidFill>
                <a:effectLst/>
                <a:uLnTx/>
                <a:uFillTx/>
                <a:latin typeface="Arial"/>
                <a:ea typeface="+mn-ea"/>
                <a:cs typeface="+mn-cs"/>
              </a:rPr>
              <a:t>Fallback</a:t>
            </a:r>
            <a:endParaRPr kumimoji="0" lang="en-US" sz="800" b="0" i="0" u="none" strike="noStrike" kern="0" cap="none" spc="0" normalizeH="0" baseline="0" noProof="0" dirty="0" smtClean="0">
              <a:ln>
                <a:noFill/>
              </a:ln>
              <a:solidFill>
                <a:prstClr val="white"/>
              </a:solidFill>
              <a:effectLst/>
              <a:uLnTx/>
              <a:uFillTx/>
              <a:latin typeface="Arial"/>
              <a:ea typeface="+mn-ea"/>
              <a:cs typeface="+mn-cs"/>
            </a:endParaRPr>
          </a:p>
        </p:txBody>
      </p:sp>
      <p:sp>
        <p:nvSpPr>
          <p:cNvPr id="25" name="Rectangle 24"/>
          <p:cNvSpPr/>
          <p:nvPr/>
        </p:nvSpPr>
        <p:spPr>
          <a:xfrm>
            <a:off x="98303" y="5986762"/>
            <a:ext cx="1974714" cy="457200"/>
          </a:xfrm>
          <a:prstGeom prst="rect">
            <a:avLst/>
          </a:prstGeom>
          <a:solidFill>
            <a:srgbClr val="014B2A"/>
          </a:solidFill>
          <a:ln w="25400" cap="flat" cmpd="sng" algn="ctr">
            <a:solidFill>
              <a:srgbClr val="014B2A">
                <a:shade val="50000"/>
              </a:srgbClr>
            </a:solidFill>
            <a:prstDash val="solid"/>
          </a:ln>
          <a:effectLst/>
        </p:spPr>
        <p:txBody>
          <a:bodyPr rtlCol="0" anchor="ctr"/>
          <a:lstStyle/>
          <a:p>
            <a:pPr algn="ctr" defTabSz="812810" fontAlgn="auto">
              <a:spcBef>
                <a:spcPts val="0"/>
              </a:spcBef>
              <a:spcAft>
                <a:spcPts val="0"/>
              </a:spcAft>
              <a:defRPr/>
            </a:pPr>
            <a:r>
              <a:rPr kumimoji="0" lang="en-US" sz="1000" b="0" i="0" u="none" strike="noStrike" kern="0" cap="none" spc="0" normalizeH="0" baseline="0" noProof="0" dirty="0" smtClean="0">
                <a:ln>
                  <a:noFill/>
                </a:ln>
                <a:solidFill>
                  <a:schemeClr val="bg1"/>
                </a:solidFill>
                <a:effectLst/>
                <a:uLnTx/>
                <a:uFillTx/>
                <a:latin typeface="Arial" panose="020B0604020202020204" pitchFamily="34" charset="0"/>
                <a:cs typeface="Arial" panose="020B0604020202020204" pitchFamily="34" charset="0"/>
              </a:rPr>
              <a:t>Criteria 1: </a:t>
            </a:r>
            <a:r>
              <a:rPr lang="en-US" sz="1000" dirty="0">
                <a:solidFill>
                  <a:schemeClr val="bg1"/>
                </a:solidFill>
                <a:latin typeface="Arial" panose="020B0604020202020204" pitchFamily="34" charset="0"/>
                <a:cs typeface="Arial" panose="020B0604020202020204" pitchFamily="34" charset="0"/>
              </a:rPr>
              <a:t>Projected time to </a:t>
            </a:r>
            <a:r>
              <a:rPr lang="en-US" sz="1000" dirty="0" smtClean="0">
                <a:solidFill>
                  <a:schemeClr val="bg1"/>
                </a:solidFill>
                <a:latin typeface="Arial" panose="020B0604020202020204" pitchFamily="34" charset="0"/>
                <a:cs typeface="Arial" panose="020B0604020202020204" pitchFamily="34" charset="0"/>
              </a:rPr>
              <a:t>breach loss trigger</a:t>
            </a:r>
            <a:endParaRPr lang="en-US" sz="1000" dirty="0">
              <a:solidFill>
                <a:schemeClr val="bg1"/>
              </a:solidFill>
              <a:latin typeface="Arial" panose="020B0604020202020204" pitchFamily="34" charset="0"/>
              <a:cs typeface="Arial" panose="020B0604020202020204" pitchFamily="34" charset="0"/>
            </a:endParaRPr>
          </a:p>
        </p:txBody>
      </p:sp>
      <p:cxnSp>
        <p:nvCxnSpPr>
          <p:cNvPr id="26" name="Straight Connector 25"/>
          <p:cNvCxnSpPr>
            <a:stCxn id="25" idx="0"/>
            <a:endCxn id="18" idx="1"/>
          </p:cNvCxnSpPr>
          <p:nvPr/>
        </p:nvCxnSpPr>
        <p:spPr>
          <a:xfrm flipV="1">
            <a:off x="1085660" y="4716838"/>
            <a:ext cx="141987" cy="1269924"/>
          </a:xfrm>
          <a:prstGeom prst="line">
            <a:avLst/>
          </a:prstGeom>
          <a:noFill/>
          <a:ln w="9525" cap="flat" cmpd="sng" algn="ctr">
            <a:solidFill>
              <a:srgbClr val="014B2A">
                <a:shade val="95000"/>
                <a:satMod val="105000"/>
              </a:srgbClr>
            </a:solidFill>
            <a:prstDash val="solid"/>
          </a:ln>
          <a:effectLst/>
        </p:spPr>
      </p:cxnSp>
      <p:cxnSp>
        <p:nvCxnSpPr>
          <p:cNvPr id="27" name="Straight Connector 26"/>
          <p:cNvCxnSpPr>
            <a:stCxn id="25" idx="0"/>
            <a:endCxn id="21" idx="1"/>
          </p:cNvCxnSpPr>
          <p:nvPr/>
        </p:nvCxnSpPr>
        <p:spPr>
          <a:xfrm flipV="1">
            <a:off x="1085660" y="5324168"/>
            <a:ext cx="533856" cy="662594"/>
          </a:xfrm>
          <a:prstGeom prst="line">
            <a:avLst/>
          </a:prstGeom>
          <a:noFill/>
          <a:ln w="9525" cap="flat" cmpd="sng" algn="ctr">
            <a:solidFill>
              <a:srgbClr val="014B2A">
                <a:shade val="95000"/>
                <a:satMod val="105000"/>
              </a:srgbClr>
            </a:solidFill>
            <a:prstDash val="solid"/>
          </a:ln>
          <a:effectLst/>
        </p:spPr>
      </p:cxnSp>
      <p:sp>
        <p:nvSpPr>
          <p:cNvPr id="28" name="Rectangle 27"/>
          <p:cNvSpPr/>
          <p:nvPr/>
        </p:nvSpPr>
        <p:spPr>
          <a:xfrm>
            <a:off x="-64763" y="1320122"/>
            <a:ext cx="3224916" cy="212345"/>
          </a:xfrm>
          <a:prstGeom prst="rect">
            <a:avLst/>
          </a:prstGeom>
          <a:noFill/>
          <a:ln w="25400" cap="flat" cmpd="sng" algn="ctr">
            <a:noFill/>
            <a:prstDash val="solid"/>
          </a:ln>
          <a:effectLst/>
        </p:spPr>
        <p:txBody>
          <a:bodyPr lIns="0" tIns="0" rIns="0" bIns="0"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1422" b="1" i="0" u="none" strike="noStrike" kern="0" cap="none" spc="0" normalizeH="0" baseline="0" noProof="0" dirty="0" smtClean="0">
                <a:ln>
                  <a:noFill/>
                </a:ln>
                <a:solidFill>
                  <a:prstClr val="black"/>
                </a:solidFill>
                <a:effectLst/>
                <a:uLnTx/>
                <a:uFillTx/>
                <a:latin typeface="Arial"/>
                <a:ea typeface="+mn-ea"/>
                <a:cs typeface="+mn-cs"/>
              </a:rPr>
              <a:t>Asset Quality Monitoring</a:t>
            </a:r>
          </a:p>
        </p:txBody>
      </p:sp>
      <p:sp>
        <p:nvSpPr>
          <p:cNvPr id="29" name="Rectangle 28"/>
          <p:cNvSpPr/>
          <p:nvPr/>
        </p:nvSpPr>
        <p:spPr>
          <a:xfrm>
            <a:off x="2938786" y="1320122"/>
            <a:ext cx="3224916" cy="212345"/>
          </a:xfrm>
          <a:prstGeom prst="rect">
            <a:avLst/>
          </a:prstGeom>
          <a:noFill/>
          <a:ln w="25400" cap="flat" cmpd="sng" algn="ctr">
            <a:noFill/>
            <a:prstDash val="solid"/>
          </a:ln>
          <a:effectLst/>
        </p:spPr>
        <p:txBody>
          <a:bodyPr lIns="0" tIns="0" rIns="0" bIns="0"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1422" b="1" i="0" u="none" strike="noStrike" kern="0" cap="none" spc="0" normalizeH="0" baseline="0" noProof="0" dirty="0" smtClean="0">
                <a:ln>
                  <a:noFill/>
                </a:ln>
                <a:solidFill>
                  <a:prstClr val="black"/>
                </a:solidFill>
                <a:effectLst/>
                <a:uLnTx/>
                <a:uFillTx/>
                <a:latin typeface="Arial"/>
                <a:ea typeface="+mn-ea"/>
                <a:cs typeface="+mn-cs"/>
              </a:rPr>
              <a:t>Delinquency Flowrates</a:t>
            </a:r>
          </a:p>
        </p:txBody>
      </p:sp>
      <p:sp>
        <p:nvSpPr>
          <p:cNvPr id="30" name="Rectangle 29"/>
          <p:cNvSpPr/>
          <p:nvPr/>
        </p:nvSpPr>
        <p:spPr>
          <a:xfrm>
            <a:off x="5962599" y="1320122"/>
            <a:ext cx="3224916" cy="212345"/>
          </a:xfrm>
          <a:prstGeom prst="rect">
            <a:avLst/>
          </a:prstGeom>
          <a:noFill/>
          <a:ln w="25400" cap="flat" cmpd="sng" algn="ctr">
            <a:noFill/>
            <a:prstDash val="solid"/>
          </a:ln>
          <a:effectLst/>
        </p:spPr>
        <p:txBody>
          <a:bodyPr lIns="0" tIns="0" rIns="0" bIns="0"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1422" b="1" i="0" u="none" strike="noStrike" kern="0" cap="none" spc="0" normalizeH="0" baseline="0" noProof="0" dirty="0" smtClean="0">
                <a:ln>
                  <a:noFill/>
                </a:ln>
                <a:solidFill>
                  <a:prstClr val="black"/>
                </a:solidFill>
                <a:effectLst/>
                <a:uLnTx/>
                <a:uFillTx/>
                <a:latin typeface="Arial"/>
                <a:ea typeface="+mn-ea"/>
                <a:cs typeface="+mn-cs"/>
              </a:rPr>
              <a:t>Vintage Analysis</a:t>
            </a:r>
          </a:p>
        </p:txBody>
      </p:sp>
      <p:sp>
        <p:nvSpPr>
          <p:cNvPr id="31" name="Title 1">
            <a:extLst>
              <a:ext uri="{FF2B5EF4-FFF2-40B4-BE49-F238E27FC236}">
                <a16:creationId xmlns:a16="http://schemas.microsoft.com/office/drawing/2014/main" id="{EF4471C8-23FE-4CB6-9695-9635D0A60363}"/>
              </a:ext>
            </a:extLst>
          </p:cNvPr>
          <p:cNvSpPr txBox="1">
            <a:spLocks/>
          </p:cNvSpPr>
          <p:nvPr/>
        </p:nvSpPr>
        <p:spPr>
          <a:xfrm>
            <a:off x="606004" y="841444"/>
            <a:ext cx="8050373"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defTabSz="812810" fontAlgn="auto">
              <a:spcBef>
                <a:spcPts val="0"/>
              </a:spcBef>
              <a:spcAft>
                <a:spcPts val="0"/>
              </a:spcAft>
            </a:pPr>
            <a:r>
              <a:rPr lang="en-US" sz="2400" b="1" dirty="0" smtClean="0">
                <a:solidFill>
                  <a:prstClr val="black"/>
                </a:solidFill>
                <a:latin typeface="Arial"/>
              </a:rPr>
              <a:t>A Evaluation of Partner </a:t>
            </a:r>
            <a:r>
              <a:rPr lang="en-US" sz="2400" b="1" dirty="0">
                <a:solidFill>
                  <a:prstClr val="black"/>
                </a:solidFill>
                <a:latin typeface="Arial"/>
              </a:rPr>
              <a:t>Channel’s Asset Quality</a:t>
            </a:r>
          </a:p>
        </p:txBody>
      </p:sp>
      <p:cxnSp>
        <p:nvCxnSpPr>
          <p:cNvPr id="43" name="Straight Arrow Connector 42"/>
          <p:cNvCxnSpPr>
            <a:stCxn id="23" idx="1"/>
            <a:endCxn id="24" idx="3"/>
          </p:cNvCxnSpPr>
          <p:nvPr/>
        </p:nvCxnSpPr>
        <p:spPr>
          <a:xfrm flipH="1">
            <a:off x="5956968" y="5689106"/>
            <a:ext cx="675449" cy="0"/>
          </a:xfrm>
          <a:prstGeom prst="straightConnector1">
            <a:avLst/>
          </a:prstGeom>
          <a:ln w="1905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195736" y="5986762"/>
            <a:ext cx="2844800" cy="457200"/>
          </a:xfrm>
          <a:prstGeom prst="rect">
            <a:avLst/>
          </a:prstGeom>
          <a:solidFill>
            <a:srgbClr val="014B2A"/>
          </a:solidFill>
          <a:ln w="25400" cap="flat" cmpd="sng" algn="ctr">
            <a:solidFill>
              <a:srgbClr val="014B2A">
                <a:shade val="50000"/>
              </a:srgbClr>
            </a:solidFill>
            <a:prstDash val="solid"/>
          </a:ln>
          <a:effectLst/>
        </p:spPr>
        <p:txBody>
          <a:bodyPr rtlCol="0" anchor="ctr"/>
          <a:lstStyle/>
          <a:p>
            <a:pPr algn="ctr" defTabSz="812810" fontAlgn="auto">
              <a:spcBef>
                <a:spcPts val="0"/>
              </a:spcBef>
              <a:spcAft>
                <a:spcPts val="0"/>
              </a:spcAft>
              <a:defRPr/>
            </a:pPr>
            <a:r>
              <a:rPr lang="en-US" sz="1100" kern="0" dirty="0">
                <a:solidFill>
                  <a:prstClr val="white"/>
                </a:solidFill>
                <a:latin typeface="Arial"/>
                <a:cs typeface="+mn-cs"/>
              </a:rPr>
              <a:t>Criteria 2, Business model sustainability</a:t>
            </a:r>
          </a:p>
          <a:p>
            <a:pPr marL="0" marR="0" lvl="0" indent="0" algn="ctr" defTabSz="812810" eaLnBrk="1" fontAlgn="auto" latinLnBrk="0" hangingPunct="1">
              <a:lnSpc>
                <a:spcPct val="100000"/>
              </a:lnSpc>
              <a:spcBef>
                <a:spcPts val="0"/>
              </a:spcBef>
              <a:spcAft>
                <a:spcPts val="0"/>
              </a:spcAft>
              <a:buClrTx/>
              <a:buSzTx/>
              <a:buFontTx/>
              <a:buNone/>
              <a:tabLst/>
              <a:defRPr/>
            </a:pPr>
            <a:r>
              <a:rPr lang="en-US" sz="1100" kern="0" dirty="0" smtClean="0">
                <a:solidFill>
                  <a:prstClr val="white"/>
                </a:solidFill>
                <a:latin typeface="Arial"/>
                <a:cs typeface="+mn-cs"/>
              </a:rPr>
              <a:t>FG Group </a:t>
            </a:r>
            <a:r>
              <a:rPr lang="en-US" sz="1100" kern="0" dirty="0">
                <a:solidFill>
                  <a:prstClr val="white"/>
                </a:solidFill>
                <a:latin typeface="Arial"/>
                <a:cs typeface="+mn-cs"/>
              </a:rPr>
              <a:t>Fee &gt; </a:t>
            </a:r>
            <a:r>
              <a:rPr lang="en-US" sz="1100" kern="0" dirty="0" smtClean="0">
                <a:solidFill>
                  <a:prstClr val="white"/>
                </a:solidFill>
                <a:latin typeface="Arial"/>
                <a:cs typeface="+mn-cs"/>
              </a:rPr>
              <a:t>ECL wo Fallback</a:t>
            </a:r>
            <a:endParaRPr lang="en-US" sz="1100" kern="0" dirty="0">
              <a:solidFill>
                <a:prstClr val="white"/>
              </a:solidFill>
              <a:latin typeface="Arial"/>
              <a:cs typeface="+mn-cs"/>
            </a:endParaRPr>
          </a:p>
        </p:txBody>
      </p:sp>
      <p:cxnSp>
        <p:nvCxnSpPr>
          <p:cNvPr id="45" name="Straight Connector 44"/>
          <p:cNvCxnSpPr>
            <a:stCxn id="44" idx="0"/>
            <a:endCxn id="22" idx="2"/>
          </p:cNvCxnSpPr>
          <p:nvPr/>
        </p:nvCxnSpPr>
        <p:spPr>
          <a:xfrm flipV="1">
            <a:off x="3618136" y="5852800"/>
            <a:ext cx="457050" cy="133962"/>
          </a:xfrm>
          <a:prstGeom prst="line">
            <a:avLst/>
          </a:prstGeom>
          <a:noFill/>
          <a:ln w="9525" cap="flat" cmpd="sng" algn="ctr">
            <a:solidFill>
              <a:srgbClr val="014B2A">
                <a:shade val="95000"/>
                <a:satMod val="105000"/>
              </a:srgbClr>
            </a:solidFill>
            <a:prstDash val="solid"/>
          </a:ln>
          <a:effectLst/>
        </p:spPr>
      </p:cxnSp>
      <p:sp>
        <p:nvSpPr>
          <p:cNvPr id="33" name="TextBox 32"/>
          <p:cNvSpPr txBox="1"/>
          <p:nvPr/>
        </p:nvSpPr>
        <p:spPr>
          <a:xfrm>
            <a:off x="-48228" y="5177802"/>
            <a:ext cx="1400816" cy="136832"/>
          </a:xfrm>
          <a:prstGeom prst="rect">
            <a:avLst/>
          </a:prstGeom>
          <a:noFill/>
        </p:spPr>
        <p:txBody>
          <a:bodyPr wrap="square" lIns="0" tIns="0" rIns="0" bIns="0" rtlCol="0">
            <a:spAutoFit/>
          </a:bodyPr>
          <a:lstStyle/>
          <a:p>
            <a:pPr algn="ctr" defTabSz="812810" fontAlgn="auto">
              <a:spcBef>
                <a:spcPts val="0"/>
              </a:spcBef>
              <a:spcAft>
                <a:spcPts val="0"/>
              </a:spcAft>
            </a:pPr>
            <a:r>
              <a:rPr lang="en-US" sz="889" b="1" dirty="0" smtClean="0">
                <a:solidFill>
                  <a:srgbClr val="7030A0"/>
                </a:solidFill>
                <a:latin typeface="Arial"/>
              </a:rPr>
              <a:t>90+DPD</a:t>
            </a:r>
            <a:endParaRPr lang="en-US" sz="889" b="1" dirty="0">
              <a:solidFill>
                <a:srgbClr val="7030A0"/>
              </a:solidFill>
              <a:latin typeface="Arial"/>
            </a:endParaRPr>
          </a:p>
        </p:txBody>
      </p:sp>
      <p:sp>
        <p:nvSpPr>
          <p:cNvPr id="34" name="TextBox 33"/>
          <p:cNvSpPr txBox="1"/>
          <p:nvPr/>
        </p:nvSpPr>
        <p:spPr>
          <a:xfrm>
            <a:off x="1455524" y="4443189"/>
            <a:ext cx="1400816" cy="136832"/>
          </a:xfrm>
          <a:prstGeom prst="rect">
            <a:avLst/>
          </a:prstGeom>
          <a:noFill/>
        </p:spPr>
        <p:txBody>
          <a:bodyPr wrap="square" lIns="0" tIns="0" rIns="0" bIns="0" rtlCol="0">
            <a:spAutoFit/>
          </a:bodyPr>
          <a:lstStyle/>
          <a:p>
            <a:pPr algn="ctr" defTabSz="812810" fontAlgn="auto">
              <a:spcBef>
                <a:spcPts val="0"/>
              </a:spcBef>
              <a:spcAft>
                <a:spcPts val="0"/>
              </a:spcAft>
            </a:pPr>
            <a:r>
              <a:rPr lang="en-US" sz="889" dirty="0" smtClean="0">
                <a:latin typeface="Arial"/>
              </a:rPr>
              <a:t>(Exponential Smoothing)</a:t>
            </a:r>
            <a:endParaRPr lang="en-US" sz="889" dirty="0">
              <a:latin typeface="Arial"/>
            </a:endParaRPr>
          </a:p>
        </p:txBody>
      </p:sp>
    </p:spTree>
    <p:extLst>
      <p:ext uri="{BB962C8B-B14F-4D97-AF65-F5344CB8AC3E}">
        <p14:creationId xmlns:p14="http://schemas.microsoft.com/office/powerpoint/2010/main" val="201540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500"/>
                                        <p:tgtEl>
                                          <p:spTgt spid="4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Graphic spid="10" grpId="0">
        <p:bldAsOne/>
      </p:bldGraphic>
      <p:bldGraphic spid="11" grpId="0">
        <p:bldAsOne/>
      </p:bldGraphic>
      <p:bldP spid="19" grpId="0" animBg="1"/>
      <p:bldP spid="22" grpId="0" animBg="1"/>
      <p:bldP spid="23" grpId="0" animBg="1"/>
      <p:bldP spid="24" grpId="0" animBg="1"/>
      <p:bldP spid="29" grpId="0"/>
      <p:bldP spid="30" grpId="0"/>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39490" y="5378848"/>
            <a:ext cx="2819676" cy="918604"/>
          </a:xfrm>
          <a:prstGeom prst="rect">
            <a:avLst/>
          </a:prstGeom>
          <a:solidFill>
            <a:sysClr val="window" lastClr="FFFFFF"/>
          </a:solidFill>
          <a:ln w="25400" cap="flat" cmpd="sng" algn="ctr">
            <a:solidFill>
              <a:srgbClr val="00B0F0"/>
            </a:solidFill>
            <a:prstDash val="solid"/>
          </a:ln>
          <a:effectLst/>
        </p:spPr>
        <p:txBody>
          <a:bodyPr rtlCol="0" anchor="t"/>
          <a:lstStyle/>
          <a:p>
            <a:pPr marL="0" marR="0" lvl="0" indent="0" algn="just" defTabSz="812810" eaLnBrk="1" fontAlgn="auto" latinLnBrk="0" hangingPunct="1">
              <a:lnSpc>
                <a:spcPct val="100000"/>
              </a:lnSpc>
              <a:spcBef>
                <a:spcPts val="0"/>
              </a:spcBef>
              <a:spcAft>
                <a:spcPts val="0"/>
              </a:spcAft>
              <a:buClrTx/>
              <a:buSzTx/>
              <a:buFontTx/>
              <a:buNone/>
              <a:tabLst/>
              <a:defRPr/>
            </a:pPr>
            <a:r>
              <a:rPr kumimoji="0" lang="en-US" sz="889" b="0" i="0" u="none" strike="noStrike" kern="0" cap="none" spc="0" normalizeH="0" baseline="0" noProof="0" dirty="0" smtClean="0">
                <a:ln>
                  <a:noFill/>
                </a:ln>
                <a:solidFill>
                  <a:prstClr val="black"/>
                </a:solidFill>
                <a:effectLst/>
                <a:uLnTx/>
                <a:uFillTx/>
                <a:latin typeface="Arial"/>
                <a:ea typeface="+mn-ea"/>
                <a:cs typeface="+mn-cs"/>
              </a:rPr>
              <a:t>For this analysis, We can assume a distribution of for X such as</a:t>
            </a:r>
          </a:p>
          <a:p>
            <a:pPr marL="0" marR="0" lvl="0" indent="0" defTabSz="812810" eaLnBrk="1" fontAlgn="auto" latinLnBrk="0" hangingPunct="1">
              <a:lnSpc>
                <a:spcPct val="100000"/>
              </a:lnSpc>
              <a:spcBef>
                <a:spcPts val="0"/>
              </a:spcBef>
              <a:spcAft>
                <a:spcPts val="0"/>
              </a:spcAft>
              <a:buClrTx/>
              <a:buSzTx/>
              <a:buFontTx/>
              <a:buNone/>
              <a:tabLst/>
              <a:defRPr/>
            </a:pPr>
            <a:r>
              <a:rPr kumimoji="0" lang="en-US" sz="889" b="0" i="0" u="none" strike="noStrike" kern="0" cap="none" spc="0" normalizeH="0" baseline="0" noProof="0" dirty="0" smtClean="0">
                <a:ln>
                  <a:noFill/>
                </a:ln>
                <a:solidFill>
                  <a:prstClr val="black"/>
                </a:solidFill>
                <a:effectLst/>
                <a:uLnTx/>
                <a:uFillTx/>
                <a:latin typeface="Arial"/>
                <a:ea typeface="+mn-ea"/>
                <a:cs typeface="+mn-cs"/>
              </a:rPr>
              <a:t>Normal distribution,	X~ N(Pd,V1)</a:t>
            </a:r>
          </a:p>
          <a:p>
            <a:pPr marL="0" marR="0" lvl="0" indent="0" defTabSz="812810" eaLnBrk="1" fontAlgn="auto" latinLnBrk="0" hangingPunct="1">
              <a:lnSpc>
                <a:spcPct val="100000"/>
              </a:lnSpc>
              <a:spcBef>
                <a:spcPts val="0"/>
              </a:spcBef>
              <a:spcAft>
                <a:spcPts val="0"/>
              </a:spcAft>
              <a:buClrTx/>
              <a:buSzTx/>
              <a:buFontTx/>
              <a:buNone/>
              <a:tabLst/>
              <a:defRPr/>
            </a:pPr>
            <a:r>
              <a:rPr kumimoji="0" lang="en-US" sz="889" b="0" i="0" u="none" strike="noStrike" kern="0" cap="none" spc="0" normalizeH="0" baseline="0" noProof="0" dirty="0" smtClean="0">
                <a:ln>
                  <a:noFill/>
                </a:ln>
                <a:solidFill>
                  <a:prstClr val="black"/>
                </a:solidFill>
                <a:effectLst/>
                <a:uLnTx/>
                <a:uFillTx/>
                <a:latin typeface="Arial"/>
                <a:ea typeface="+mn-ea"/>
                <a:cs typeface="+mn-cs"/>
              </a:rPr>
              <a:t>Log Normal Distribution	X~ </a:t>
            </a:r>
            <a:r>
              <a:rPr kumimoji="0" lang="en-US" sz="889" b="0" i="0" u="none" strike="noStrike" kern="0" cap="none" spc="0" normalizeH="0" baseline="0" noProof="0" dirty="0" err="1" smtClean="0">
                <a:ln>
                  <a:noFill/>
                </a:ln>
                <a:solidFill>
                  <a:prstClr val="black"/>
                </a:solidFill>
                <a:effectLst/>
                <a:uLnTx/>
                <a:uFillTx/>
                <a:latin typeface="Arial"/>
                <a:ea typeface="+mn-ea"/>
                <a:cs typeface="+mn-cs"/>
              </a:rPr>
              <a:t>LogN</a:t>
            </a:r>
            <a:r>
              <a:rPr kumimoji="0" lang="en-US" sz="889" b="0" i="0" u="none" strike="noStrike" kern="0" cap="none" spc="0" normalizeH="0" baseline="0" noProof="0" dirty="0" smtClean="0">
                <a:ln>
                  <a:noFill/>
                </a:ln>
                <a:solidFill>
                  <a:prstClr val="black"/>
                </a:solidFill>
                <a:effectLst/>
                <a:uLnTx/>
                <a:uFillTx/>
                <a:latin typeface="Arial"/>
                <a:ea typeface="+mn-ea"/>
                <a:cs typeface="+mn-cs"/>
              </a:rPr>
              <a:t>(Pd,V2)</a:t>
            </a:r>
          </a:p>
          <a:p>
            <a:pPr marL="0" marR="0" lvl="0" indent="0" defTabSz="812810" eaLnBrk="1" fontAlgn="auto" latinLnBrk="0" hangingPunct="1">
              <a:lnSpc>
                <a:spcPct val="100000"/>
              </a:lnSpc>
              <a:spcBef>
                <a:spcPts val="0"/>
              </a:spcBef>
              <a:spcAft>
                <a:spcPts val="0"/>
              </a:spcAft>
              <a:buClrTx/>
              <a:buSzTx/>
              <a:buFontTx/>
              <a:buNone/>
              <a:tabLst/>
              <a:defRPr/>
            </a:pPr>
            <a:r>
              <a:rPr kumimoji="0" lang="en-US" sz="889" b="0" i="0" u="none" strike="noStrike" kern="0" cap="none" spc="0" normalizeH="0" baseline="0" noProof="0" dirty="0" smtClean="0">
                <a:ln>
                  <a:noFill/>
                </a:ln>
                <a:solidFill>
                  <a:prstClr val="black"/>
                </a:solidFill>
                <a:effectLst/>
                <a:uLnTx/>
                <a:uFillTx/>
                <a:latin typeface="Arial"/>
                <a:ea typeface="+mn-ea"/>
                <a:cs typeface="+mn-cs"/>
              </a:rPr>
              <a:t>Where V1,V2 = Variation of 30+ DPD ratio from the historical data</a:t>
            </a:r>
          </a:p>
          <a:p>
            <a:pPr marL="0" marR="0" lvl="0" indent="0" algn="ctr" defTabSz="812810" eaLnBrk="1" fontAlgn="auto" latinLnBrk="0" hangingPunct="1">
              <a:lnSpc>
                <a:spcPct val="100000"/>
              </a:lnSpc>
              <a:spcBef>
                <a:spcPts val="0"/>
              </a:spcBef>
              <a:spcAft>
                <a:spcPts val="0"/>
              </a:spcAft>
              <a:buClrTx/>
              <a:buSzTx/>
              <a:buFontTx/>
              <a:buNone/>
              <a:tabLst/>
              <a:defRPr/>
            </a:pPr>
            <a:endParaRPr kumimoji="0" lang="en-US" sz="889" b="0" i="0" u="none" strike="noStrike" kern="0" cap="none" spc="0" normalizeH="0" baseline="0" noProof="0" dirty="0" smtClean="0">
              <a:ln>
                <a:noFill/>
              </a:ln>
              <a:solidFill>
                <a:prstClr val="black"/>
              </a:solidFill>
              <a:effectLst/>
              <a:uLnTx/>
              <a:uFillTx/>
              <a:latin typeface="Arial"/>
              <a:ea typeface="+mn-ea"/>
              <a:cs typeface="+mn-cs"/>
            </a:endParaRPr>
          </a:p>
        </p:txBody>
      </p:sp>
      <p:sp>
        <p:nvSpPr>
          <p:cNvPr id="5" name="Content Placeholder 10"/>
          <p:cNvSpPr txBox="1">
            <a:spLocks/>
          </p:cNvSpPr>
          <p:nvPr/>
        </p:nvSpPr>
        <p:spPr>
          <a:xfrm>
            <a:off x="119679" y="4081758"/>
            <a:ext cx="4246326" cy="436484"/>
          </a:xfrm>
          <a:prstGeom prst="rect">
            <a:avLst/>
          </a:prstGeom>
          <a:solidFill>
            <a:srgbClr val="72A376">
              <a:lumMod val="40000"/>
              <a:lumOff val="60000"/>
            </a:srgbClr>
          </a:solidFill>
        </p:spPr>
        <p:txBody>
          <a:bodyPr/>
          <a:lstStyle>
            <a:lvl1pPr marL="289360" indent="-289360" algn="l" rtl="0" eaLnBrk="0" fontAlgn="base" hangingPunct="0">
              <a:spcBef>
                <a:spcPct val="20000"/>
              </a:spcBef>
              <a:spcAft>
                <a:spcPct val="0"/>
              </a:spcAft>
              <a:buChar char="•"/>
              <a:defRPr sz="2701">
                <a:solidFill>
                  <a:schemeClr val="tx1"/>
                </a:solidFill>
                <a:latin typeface="+mn-lt"/>
                <a:ea typeface="+mn-ea"/>
                <a:cs typeface="+mn-cs"/>
              </a:defRPr>
            </a:lvl1pPr>
            <a:lvl2pPr marL="626946" indent="-241134" algn="l" rtl="0" eaLnBrk="0" fontAlgn="base" hangingPunct="0">
              <a:spcBef>
                <a:spcPct val="20000"/>
              </a:spcBef>
              <a:spcAft>
                <a:spcPct val="0"/>
              </a:spcAft>
              <a:buChar char="–"/>
              <a:defRPr sz="2363">
                <a:solidFill>
                  <a:schemeClr val="tx1"/>
                </a:solidFill>
                <a:latin typeface="+mn-lt"/>
                <a:cs typeface="+mn-cs"/>
              </a:defRPr>
            </a:lvl2pPr>
            <a:lvl3pPr marL="964533" indent="-192907" algn="l" rtl="0" eaLnBrk="0" fontAlgn="base" hangingPunct="0">
              <a:spcBef>
                <a:spcPct val="20000"/>
              </a:spcBef>
              <a:spcAft>
                <a:spcPct val="0"/>
              </a:spcAft>
              <a:buChar char="•"/>
              <a:defRPr sz="2025">
                <a:solidFill>
                  <a:schemeClr val="tx1"/>
                </a:solidFill>
                <a:latin typeface="+mn-lt"/>
                <a:cs typeface="+mn-cs"/>
              </a:defRPr>
            </a:lvl3pPr>
            <a:lvl4pPr marL="1350346" indent="-192907" algn="l" rtl="0" eaLnBrk="0" fontAlgn="base" hangingPunct="0">
              <a:spcBef>
                <a:spcPct val="20000"/>
              </a:spcBef>
              <a:spcAft>
                <a:spcPct val="0"/>
              </a:spcAft>
              <a:buChar char="–"/>
              <a:defRPr sz="1688">
                <a:solidFill>
                  <a:schemeClr val="tx1"/>
                </a:solidFill>
                <a:latin typeface="+mn-lt"/>
                <a:cs typeface="+mn-cs"/>
              </a:defRPr>
            </a:lvl4pPr>
            <a:lvl5pPr marL="1736158" indent="-192907" algn="l" rtl="0" eaLnBrk="0" fontAlgn="base" hangingPunct="0">
              <a:spcBef>
                <a:spcPct val="20000"/>
              </a:spcBef>
              <a:spcAft>
                <a:spcPct val="0"/>
              </a:spcAft>
              <a:buChar char="»"/>
              <a:defRPr sz="1688">
                <a:solidFill>
                  <a:schemeClr val="tx1"/>
                </a:solidFill>
                <a:latin typeface="+mn-lt"/>
                <a:cs typeface="+mn-cs"/>
              </a:defRPr>
            </a:lvl5pPr>
            <a:lvl6pPr marL="2121972" indent="-192907" algn="l" rtl="0" eaLnBrk="1" fontAlgn="base" hangingPunct="1">
              <a:spcBef>
                <a:spcPct val="20000"/>
              </a:spcBef>
              <a:spcAft>
                <a:spcPct val="0"/>
              </a:spcAft>
              <a:buChar char="»"/>
              <a:defRPr sz="1688">
                <a:solidFill>
                  <a:schemeClr val="tx1"/>
                </a:solidFill>
                <a:latin typeface="+mn-lt"/>
                <a:cs typeface="+mn-cs"/>
              </a:defRPr>
            </a:lvl6pPr>
            <a:lvl7pPr marL="2507785" indent="-192907" algn="l" rtl="0" eaLnBrk="1" fontAlgn="base" hangingPunct="1">
              <a:spcBef>
                <a:spcPct val="20000"/>
              </a:spcBef>
              <a:spcAft>
                <a:spcPct val="0"/>
              </a:spcAft>
              <a:buChar char="»"/>
              <a:defRPr sz="1688">
                <a:solidFill>
                  <a:schemeClr val="tx1"/>
                </a:solidFill>
                <a:latin typeface="+mn-lt"/>
                <a:cs typeface="+mn-cs"/>
              </a:defRPr>
            </a:lvl7pPr>
            <a:lvl8pPr marL="2893598" indent="-192907" algn="l" rtl="0" eaLnBrk="1" fontAlgn="base" hangingPunct="1">
              <a:spcBef>
                <a:spcPct val="20000"/>
              </a:spcBef>
              <a:spcAft>
                <a:spcPct val="0"/>
              </a:spcAft>
              <a:buChar char="»"/>
              <a:defRPr sz="1688">
                <a:solidFill>
                  <a:schemeClr val="tx1"/>
                </a:solidFill>
                <a:latin typeface="+mn-lt"/>
                <a:cs typeface="+mn-cs"/>
              </a:defRPr>
            </a:lvl8pPr>
            <a:lvl9pPr marL="3279411" indent="-192907" algn="l" rtl="0" eaLnBrk="1" fontAlgn="base" hangingPunct="1">
              <a:spcBef>
                <a:spcPct val="20000"/>
              </a:spcBef>
              <a:spcAft>
                <a:spcPct val="0"/>
              </a:spcAft>
              <a:buChar char="»"/>
              <a:defRPr sz="1688">
                <a:solidFill>
                  <a:schemeClr val="tx1"/>
                </a:solidFill>
                <a:latin typeface="+mn-lt"/>
                <a:cs typeface="+mn-cs"/>
              </a:defRPr>
            </a:lvl9pPr>
          </a:lstStyle>
          <a:p>
            <a:pPr marL="0" marR="0" lvl="0" indent="0" algn="l" defTabSz="812810" rtl="0" eaLnBrk="0" fontAlgn="base" latinLnBrk="0" hangingPunct="0">
              <a:lnSpc>
                <a:spcPct val="100000"/>
              </a:lnSpc>
              <a:spcBef>
                <a:spcPct val="20000"/>
              </a:spcBef>
              <a:spcAft>
                <a:spcPct val="0"/>
              </a:spcAft>
              <a:buClrTx/>
              <a:buSzTx/>
              <a:buFontTx/>
              <a:buNone/>
              <a:tabLst/>
              <a:defRPr/>
            </a:pPr>
            <a:r>
              <a:rPr kumimoji="0" lang="en-US" sz="1067" b="0" i="0" u="none" strike="noStrike" kern="0" cap="none" spc="0" normalizeH="0" baseline="0" noProof="0" dirty="0">
                <a:ln>
                  <a:noFill/>
                </a:ln>
                <a:solidFill>
                  <a:prstClr val="black"/>
                </a:solidFill>
                <a:effectLst/>
                <a:uLnTx/>
                <a:uFillTx/>
                <a:latin typeface="Arial"/>
                <a:ea typeface="+mn-ea"/>
                <a:cs typeface="+mn-cs"/>
              </a:rPr>
              <a:t>E (IN/GC Equity Value) =	A (Asset)  -  L (Liability)  </a:t>
            </a:r>
          </a:p>
          <a:p>
            <a:pPr marL="0" marR="0" lvl="0" indent="0" algn="l" defTabSz="812810" rtl="0" eaLnBrk="0" fontAlgn="base" latinLnBrk="0" hangingPunct="0">
              <a:lnSpc>
                <a:spcPct val="100000"/>
              </a:lnSpc>
              <a:spcBef>
                <a:spcPct val="20000"/>
              </a:spcBef>
              <a:spcAft>
                <a:spcPct val="0"/>
              </a:spcAft>
              <a:buClrTx/>
              <a:buSzTx/>
              <a:buFontTx/>
              <a:buNone/>
              <a:tabLst/>
              <a:defRPr/>
            </a:pPr>
            <a:r>
              <a:rPr kumimoji="0" lang="en-US" sz="1067" b="0" i="0" u="none" strike="noStrike" kern="0" cap="none" spc="0" normalizeH="0" baseline="0" noProof="0" dirty="0">
                <a:ln>
                  <a:noFill/>
                </a:ln>
                <a:solidFill>
                  <a:prstClr val="black"/>
                </a:solidFill>
                <a:effectLst/>
                <a:uLnTx/>
                <a:uFillTx/>
                <a:latin typeface="Arial"/>
                <a:ea typeface="+mn-ea"/>
                <a:cs typeface="+mn-cs"/>
              </a:rPr>
              <a:t>		+  </a:t>
            </a:r>
            <a:r>
              <a:rPr kumimoji="0" lang="en-US" sz="1067" b="0" i="0" u="none" strike="noStrike" kern="0" cap="none" spc="0" normalizeH="0" baseline="0" noProof="0" dirty="0">
                <a:ln>
                  <a:noFill/>
                </a:ln>
                <a:solidFill>
                  <a:srgbClr val="FF0000"/>
                </a:solidFill>
                <a:effectLst/>
                <a:uLnTx/>
                <a:uFillTx/>
                <a:latin typeface="Arial"/>
                <a:ea typeface="+mn-ea"/>
                <a:cs typeface="+mn-cs"/>
              </a:rPr>
              <a:t>∆E</a:t>
            </a:r>
          </a:p>
        </p:txBody>
      </p:sp>
      <p:graphicFrame>
        <p:nvGraphicFramePr>
          <p:cNvPr id="6" name="Chart 5"/>
          <p:cNvGraphicFramePr>
            <a:graphicFrameLocks/>
          </p:cNvGraphicFramePr>
          <p:nvPr>
            <p:extLst>
              <p:ext uri="{D42A27DB-BD31-4B8C-83A1-F6EECF244321}">
                <p14:modId xmlns:p14="http://schemas.microsoft.com/office/powerpoint/2010/main" val="4043179714"/>
              </p:ext>
            </p:extLst>
          </p:nvPr>
        </p:nvGraphicFramePr>
        <p:xfrm>
          <a:off x="4757143" y="2037727"/>
          <a:ext cx="4267200" cy="2099733"/>
        </p:xfrm>
        <a:graphic>
          <a:graphicData uri="http://schemas.openxmlformats.org/drawingml/2006/chart">
            <c:chart xmlns:c="http://schemas.openxmlformats.org/drawingml/2006/chart" xmlns:r="http://schemas.openxmlformats.org/officeDocument/2006/relationships" r:id="rId2"/>
          </a:graphicData>
        </a:graphic>
      </p:graphicFrame>
      <p:sp>
        <p:nvSpPr>
          <p:cNvPr id="7" name="Content Placeholder 10"/>
          <p:cNvSpPr txBox="1">
            <a:spLocks/>
          </p:cNvSpPr>
          <p:nvPr/>
        </p:nvSpPr>
        <p:spPr>
          <a:xfrm>
            <a:off x="4689030" y="1568589"/>
            <a:ext cx="4131733" cy="301261"/>
          </a:xfrm>
          <a:prstGeom prst="rect">
            <a:avLst/>
          </a:prstGeom>
        </p:spPr>
        <p:txBody>
          <a:bodyPr/>
          <a:lstStyle>
            <a:lvl1pPr marL="289360" indent="-289360" algn="l" rtl="0" eaLnBrk="0" fontAlgn="base" hangingPunct="0">
              <a:spcBef>
                <a:spcPct val="20000"/>
              </a:spcBef>
              <a:spcAft>
                <a:spcPct val="0"/>
              </a:spcAft>
              <a:buChar char="•"/>
              <a:defRPr sz="2701">
                <a:solidFill>
                  <a:schemeClr val="tx1"/>
                </a:solidFill>
                <a:latin typeface="+mn-lt"/>
                <a:ea typeface="+mn-ea"/>
                <a:cs typeface="+mn-cs"/>
              </a:defRPr>
            </a:lvl1pPr>
            <a:lvl2pPr marL="626946" indent="-241134" algn="l" rtl="0" eaLnBrk="0" fontAlgn="base" hangingPunct="0">
              <a:spcBef>
                <a:spcPct val="20000"/>
              </a:spcBef>
              <a:spcAft>
                <a:spcPct val="0"/>
              </a:spcAft>
              <a:buChar char="–"/>
              <a:defRPr sz="2363">
                <a:solidFill>
                  <a:schemeClr val="tx1"/>
                </a:solidFill>
                <a:latin typeface="+mn-lt"/>
                <a:cs typeface="+mn-cs"/>
              </a:defRPr>
            </a:lvl2pPr>
            <a:lvl3pPr marL="964533" indent="-192907" algn="l" rtl="0" eaLnBrk="0" fontAlgn="base" hangingPunct="0">
              <a:spcBef>
                <a:spcPct val="20000"/>
              </a:spcBef>
              <a:spcAft>
                <a:spcPct val="0"/>
              </a:spcAft>
              <a:buChar char="•"/>
              <a:defRPr sz="2025">
                <a:solidFill>
                  <a:schemeClr val="tx1"/>
                </a:solidFill>
                <a:latin typeface="+mn-lt"/>
                <a:cs typeface="+mn-cs"/>
              </a:defRPr>
            </a:lvl3pPr>
            <a:lvl4pPr marL="1350346" indent="-192907" algn="l" rtl="0" eaLnBrk="0" fontAlgn="base" hangingPunct="0">
              <a:spcBef>
                <a:spcPct val="20000"/>
              </a:spcBef>
              <a:spcAft>
                <a:spcPct val="0"/>
              </a:spcAft>
              <a:buChar char="–"/>
              <a:defRPr sz="1688">
                <a:solidFill>
                  <a:schemeClr val="tx1"/>
                </a:solidFill>
                <a:latin typeface="+mn-lt"/>
                <a:cs typeface="+mn-cs"/>
              </a:defRPr>
            </a:lvl4pPr>
            <a:lvl5pPr marL="1736158" indent="-192907" algn="l" rtl="0" eaLnBrk="0" fontAlgn="base" hangingPunct="0">
              <a:spcBef>
                <a:spcPct val="20000"/>
              </a:spcBef>
              <a:spcAft>
                <a:spcPct val="0"/>
              </a:spcAft>
              <a:buChar char="»"/>
              <a:defRPr sz="1688">
                <a:solidFill>
                  <a:schemeClr val="tx1"/>
                </a:solidFill>
                <a:latin typeface="+mn-lt"/>
                <a:cs typeface="+mn-cs"/>
              </a:defRPr>
            </a:lvl5pPr>
            <a:lvl6pPr marL="2121972" indent="-192907" algn="l" rtl="0" eaLnBrk="1" fontAlgn="base" hangingPunct="1">
              <a:spcBef>
                <a:spcPct val="20000"/>
              </a:spcBef>
              <a:spcAft>
                <a:spcPct val="0"/>
              </a:spcAft>
              <a:buChar char="»"/>
              <a:defRPr sz="1688">
                <a:solidFill>
                  <a:schemeClr val="tx1"/>
                </a:solidFill>
                <a:latin typeface="+mn-lt"/>
                <a:cs typeface="+mn-cs"/>
              </a:defRPr>
            </a:lvl6pPr>
            <a:lvl7pPr marL="2507785" indent="-192907" algn="l" rtl="0" eaLnBrk="1" fontAlgn="base" hangingPunct="1">
              <a:spcBef>
                <a:spcPct val="20000"/>
              </a:spcBef>
              <a:spcAft>
                <a:spcPct val="0"/>
              </a:spcAft>
              <a:buChar char="»"/>
              <a:defRPr sz="1688">
                <a:solidFill>
                  <a:schemeClr val="tx1"/>
                </a:solidFill>
                <a:latin typeface="+mn-lt"/>
                <a:cs typeface="+mn-cs"/>
              </a:defRPr>
            </a:lvl7pPr>
            <a:lvl8pPr marL="2893598" indent="-192907" algn="l" rtl="0" eaLnBrk="1" fontAlgn="base" hangingPunct="1">
              <a:spcBef>
                <a:spcPct val="20000"/>
              </a:spcBef>
              <a:spcAft>
                <a:spcPct val="0"/>
              </a:spcAft>
              <a:buChar char="»"/>
              <a:defRPr sz="1688">
                <a:solidFill>
                  <a:schemeClr val="tx1"/>
                </a:solidFill>
                <a:latin typeface="+mn-lt"/>
                <a:cs typeface="+mn-cs"/>
              </a:defRPr>
            </a:lvl8pPr>
            <a:lvl9pPr marL="3279411" indent="-192907" algn="l" rtl="0" eaLnBrk="1" fontAlgn="base" hangingPunct="1">
              <a:spcBef>
                <a:spcPct val="20000"/>
              </a:spcBef>
              <a:spcAft>
                <a:spcPct val="0"/>
              </a:spcAft>
              <a:buChar char="»"/>
              <a:defRPr sz="1688">
                <a:solidFill>
                  <a:schemeClr val="tx1"/>
                </a:solidFill>
                <a:latin typeface="+mn-lt"/>
                <a:cs typeface="+mn-cs"/>
              </a:defRPr>
            </a:lvl9pPr>
          </a:lstStyle>
          <a:p>
            <a:pPr marL="0" indent="0" defTabSz="812810">
              <a:buFontTx/>
              <a:buNone/>
            </a:pPr>
            <a:r>
              <a:rPr lang="en-US" sz="1067" b="1" kern="0" dirty="0">
                <a:solidFill>
                  <a:prstClr val="black"/>
                </a:solidFill>
                <a:latin typeface="Arial"/>
              </a:rPr>
              <a:t>Residual Equity Value vs. Stressed P</a:t>
            </a:r>
            <a:r>
              <a:rPr lang="en-US" sz="1067" b="1" dirty="0">
                <a:solidFill>
                  <a:prstClr val="black"/>
                </a:solidFill>
                <a:latin typeface="Arial"/>
              </a:rPr>
              <a:t>robability of Default</a:t>
            </a:r>
          </a:p>
        </p:txBody>
      </p:sp>
      <p:sp>
        <p:nvSpPr>
          <p:cNvPr id="8" name="Rectangle 7"/>
          <p:cNvSpPr/>
          <p:nvPr/>
        </p:nvSpPr>
        <p:spPr>
          <a:xfrm>
            <a:off x="4441032" y="3436250"/>
            <a:ext cx="1286933" cy="282654"/>
          </a:xfrm>
          <a:prstGeom prst="rect">
            <a:avLst/>
          </a:prstGeom>
          <a:solidFill>
            <a:srgbClr val="014B2A">
              <a:lumMod val="10000"/>
              <a:lumOff val="90000"/>
            </a:srgbClr>
          </a:solidFill>
          <a:ln w="25400" cap="flat" cmpd="sng" algn="ctr">
            <a:solidFill>
              <a:srgbClr val="C6EBB7">
                <a:lumMod val="50000"/>
              </a:srgbClr>
            </a:solidFill>
            <a:prstDash val="solid"/>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889" b="0" i="0" u="none" strike="noStrike" kern="0" cap="none" spc="0" normalizeH="0" baseline="0" noProof="0" dirty="0" smtClean="0">
                <a:ln>
                  <a:noFill/>
                </a:ln>
                <a:solidFill>
                  <a:prstClr val="black"/>
                </a:solidFill>
                <a:effectLst/>
                <a:uLnTx/>
                <a:uFillTx/>
                <a:latin typeface="Arial"/>
                <a:ea typeface="+mn-ea"/>
                <a:cs typeface="+mn-cs"/>
              </a:rPr>
              <a:t>Equity &gt;0 </a:t>
            </a:r>
          </a:p>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889" b="0" i="0" u="none" strike="noStrike" kern="0" cap="none" spc="0" normalizeH="0" baseline="0" noProof="0" dirty="0" smtClean="0">
                <a:ln>
                  <a:noFill/>
                </a:ln>
                <a:solidFill>
                  <a:prstClr val="black"/>
                </a:solidFill>
                <a:effectLst/>
                <a:uLnTx/>
                <a:uFillTx/>
                <a:latin typeface="Arial"/>
                <a:ea typeface="+mn-ea"/>
                <a:cs typeface="+mn-cs"/>
              </a:rPr>
              <a:t>Buyback OK</a:t>
            </a:r>
          </a:p>
        </p:txBody>
      </p:sp>
      <p:sp>
        <p:nvSpPr>
          <p:cNvPr id="9" name="Rectangle 8"/>
          <p:cNvSpPr/>
          <p:nvPr/>
        </p:nvSpPr>
        <p:spPr>
          <a:xfrm>
            <a:off x="6764644" y="4029342"/>
            <a:ext cx="823008" cy="263754"/>
          </a:xfrm>
          <a:prstGeom prst="rect">
            <a:avLst/>
          </a:prstGeom>
          <a:solidFill>
            <a:sysClr val="window" lastClr="FFFFFF"/>
          </a:solidFill>
          <a:ln w="25400" cap="flat" cmpd="sng" algn="ctr">
            <a:solidFill>
              <a:srgbClr val="0070C0"/>
            </a:solidFill>
            <a:prstDash val="solid"/>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844" b="0" i="0" u="none" strike="noStrike" kern="0" cap="none" spc="0" normalizeH="0" baseline="0" noProof="0" dirty="0" smtClean="0">
                <a:ln>
                  <a:noFill/>
                </a:ln>
                <a:solidFill>
                  <a:prstClr val="black"/>
                </a:solidFill>
                <a:effectLst/>
                <a:uLnTx/>
                <a:uFillTx/>
                <a:latin typeface="Arial"/>
                <a:ea typeface="+mn-ea"/>
                <a:cs typeface="+mn-cs"/>
              </a:rPr>
              <a:t>Mean of X = </a:t>
            </a:r>
            <a:r>
              <a:rPr kumimoji="0" lang="en-US" sz="844" b="0" i="0" u="none" strike="noStrike" kern="0" cap="none" spc="0" normalizeH="0" baseline="0" noProof="0" dirty="0" err="1" smtClean="0">
                <a:ln>
                  <a:noFill/>
                </a:ln>
                <a:solidFill>
                  <a:prstClr val="black"/>
                </a:solidFill>
                <a:effectLst/>
                <a:uLnTx/>
                <a:uFillTx/>
                <a:latin typeface="Arial"/>
                <a:ea typeface="+mn-ea"/>
                <a:cs typeface="+mn-cs"/>
              </a:rPr>
              <a:t>Pd</a:t>
            </a:r>
            <a:endParaRPr kumimoji="0" lang="en-US" sz="844" b="0" i="0" u="none" strike="noStrike" kern="0" cap="none" spc="0" normalizeH="0" baseline="0" noProof="0" dirty="0" smtClean="0">
              <a:ln>
                <a:noFill/>
              </a:ln>
              <a:solidFill>
                <a:prstClr val="black"/>
              </a:solidFill>
              <a:effectLst/>
              <a:uLnTx/>
              <a:uFillTx/>
              <a:latin typeface="Arial"/>
              <a:ea typeface="+mn-ea"/>
              <a:cs typeface="+mn-cs"/>
            </a:endParaRPr>
          </a:p>
        </p:txBody>
      </p:sp>
      <p:cxnSp>
        <p:nvCxnSpPr>
          <p:cNvPr id="10" name="Curved Connector 9"/>
          <p:cNvCxnSpPr>
            <a:stCxn id="11" idx="2"/>
            <a:endCxn id="12" idx="6"/>
          </p:cNvCxnSpPr>
          <p:nvPr/>
        </p:nvCxnSpPr>
        <p:spPr>
          <a:xfrm rot="5400000">
            <a:off x="7840488" y="2763829"/>
            <a:ext cx="724929" cy="290490"/>
          </a:xfrm>
          <a:prstGeom prst="curvedConnector2">
            <a:avLst/>
          </a:prstGeom>
          <a:noFill/>
          <a:ln w="9525" cap="flat" cmpd="sng" algn="ctr">
            <a:solidFill>
              <a:srgbClr val="FF0000"/>
            </a:solidFill>
            <a:prstDash val="solid"/>
            <a:tailEnd type="triangle"/>
          </a:ln>
          <a:effectLst/>
        </p:spPr>
      </p:cxnSp>
      <p:sp>
        <p:nvSpPr>
          <p:cNvPr id="11" name="Rectangle 10"/>
          <p:cNvSpPr/>
          <p:nvPr/>
        </p:nvSpPr>
        <p:spPr>
          <a:xfrm>
            <a:off x="7704729" y="2232990"/>
            <a:ext cx="1286933" cy="313620"/>
          </a:xfrm>
          <a:prstGeom prst="rect">
            <a:avLst/>
          </a:prstGeom>
          <a:solidFill>
            <a:srgbClr val="FF7575"/>
          </a:solidFill>
          <a:ln w="25400" cap="flat" cmpd="sng" algn="ctr">
            <a:noFill/>
            <a:prstDash val="solid"/>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889" b="0" i="0" u="none" strike="noStrike" kern="0" cap="none" spc="0" normalizeH="0" baseline="0" noProof="0" dirty="0" smtClean="0">
                <a:ln>
                  <a:noFill/>
                </a:ln>
                <a:solidFill>
                  <a:prstClr val="white"/>
                </a:solidFill>
                <a:effectLst/>
                <a:uLnTx/>
                <a:uFillTx/>
                <a:latin typeface="Arial"/>
                <a:ea typeface="+mn-ea"/>
                <a:cs typeface="+mn-cs"/>
              </a:rPr>
              <a:t>Equity &lt;0 </a:t>
            </a:r>
          </a:p>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889" b="0" i="0" u="none" strike="noStrike" kern="0" cap="none" spc="0" normalizeH="0" baseline="0" noProof="0" dirty="0" smtClean="0">
                <a:ln>
                  <a:noFill/>
                </a:ln>
                <a:solidFill>
                  <a:prstClr val="white"/>
                </a:solidFill>
                <a:effectLst/>
                <a:uLnTx/>
                <a:uFillTx/>
                <a:latin typeface="Arial"/>
                <a:ea typeface="+mn-ea"/>
                <a:cs typeface="+mn-cs"/>
              </a:rPr>
              <a:t>Buyback Failed</a:t>
            </a:r>
          </a:p>
        </p:txBody>
      </p:sp>
      <p:sp>
        <p:nvSpPr>
          <p:cNvPr id="12" name="Oval 11"/>
          <p:cNvSpPr/>
          <p:nvPr/>
        </p:nvSpPr>
        <p:spPr>
          <a:xfrm>
            <a:off x="7895146" y="3190258"/>
            <a:ext cx="162560" cy="162560"/>
          </a:xfrm>
          <a:prstGeom prst="ellipse">
            <a:avLst/>
          </a:prstGeom>
          <a:solidFill>
            <a:srgbClr val="FF7575"/>
          </a:solidFill>
          <a:ln w="25400" cap="flat" cmpd="sng" algn="ctr">
            <a:solidFill>
              <a:srgbClr val="FF0000"/>
            </a:solidFill>
            <a:prstDash val="solid"/>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white"/>
              </a:solidFill>
              <a:effectLst/>
              <a:uLnTx/>
              <a:uFillTx/>
              <a:latin typeface="Arial"/>
              <a:ea typeface="+mn-ea"/>
              <a:cs typeface="+mn-cs"/>
            </a:endParaRPr>
          </a:p>
        </p:txBody>
      </p:sp>
      <p:sp>
        <p:nvSpPr>
          <p:cNvPr id="13" name="Rectangle 12"/>
          <p:cNvSpPr/>
          <p:nvPr/>
        </p:nvSpPr>
        <p:spPr>
          <a:xfrm>
            <a:off x="6764644" y="3531284"/>
            <a:ext cx="2294264" cy="446491"/>
          </a:xfrm>
          <a:prstGeom prst="rect">
            <a:avLst/>
          </a:prstGeom>
          <a:solidFill>
            <a:sysClr val="window" lastClr="FFFFFF"/>
          </a:solidFill>
          <a:ln w="25400" cap="flat" cmpd="sng" algn="ctr">
            <a:solidFill>
              <a:srgbClr val="FF0000"/>
            </a:solidFill>
            <a:prstDash val="solid"/>
          </a:ln>
          <a:effectLst/>
        </p:spPr>
        <p:txBody>
          <a:bodyPr rtlCol="0" anchor="ctr"/>
          <a:lstStyle/>
          <a:p>
            <a:pPr marL="0" marR="0" lvl="0" indent="0" defTabSz="812810" eaLnBrk="1" fontAlgn="auto" latinLnBrk="0" hangingPunct="1">
              <a:lnSpc>
                <a:spcPct val="100000"/>
              </a:lnSpc>
              <a:spcBef>
                <a:spcPts val="0"/>
              </a:spcBef>
              <a:spcAft>
                <a:spcPts val="0"/>
              </a:spcAft>
              <a:buClrTx/>
              <a:buSzTx/>
              <a:buFontTx/>
              <a:buNone/>
              <a:tabLst/>
              <a:defRPr/>
            </a:pPr>
            <a:r>
              <a:rPr kumimoji="0" lang="en-US" sz="889" b="0" i="0" u="none" strike="noStrike" kern="0" cap="none" spc="0" normalizeH="0" baseline="0" noProof="0" dirty="0" smtClean="0">
                <a:ln>
                  <a:noFill/>
                </a:ln>
                <a:solidFill>
                  <a:prstClr val="black"/>
                </a:solidFill>
                <a:effectLst/>
                <a:uLnTx/>
                <a:uFillTx/>
                <a:latin typeface="Arial"/>
                <a:ea typeface="+mn-ea"/>
                <a:cs typeface="+mn-cs"/>
              </a:rPr>
              <a:t>There exist a critical PD where it would make the company’s equity equals to or less than zero</a:t>
            </a:r>
          </a:p>
        </p:txBody>
      </p:sp>
      <p:sp>
        <p:nvSpPr>
          <p:cNvPr id="14" name="4-Point Star 13"/>
          <p:cNvSpPr/>
          <p:nvPr/>
        </p:nvSpPr>
        <p:spPr>
          <a:xfrm>
            <a:off x="6898158" y="3006314"/>
            <a:ext cx="162560" cy="162560"/>
          </a:xfrm>
          <a:prstGeom prst="star4">
            <a:avLst/>
          </a:prstGeom>
          <a:solidFill>
            <a:srgbClr val="FF0000"/>
          </a:solidFill>
          <a:ln w="3175" cap="flat" cmpd="sng" algn="ctr">
            <a:solidFill>
              <a:srgbClr val="C00000"/>
            </a:solidFill>
            <a:prstDash val="solid"/>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Arial"/>
              <a:ea typeface="+mn-ea"/>
              <a:cs typeface="+mn-cs"/>
            </a:endParaRPr>
          </a:p>
        </p:txBody>
      </p:sp>
      <p:sp>
        <p:nvSpPr>
          <p:cNvPr id="15" name="TextBox 14"/>
          <p:cNvSpPr txBox="1"/>
          <p:nvPr/>
        </p:nvSpPr>
        <p:spPr>
          <a:xfrm>
            <a:off x="6594306" y="3201172"/>
            <a:ext cx="832279" cy="256545"/>
          </a:xfrm>
          <a:prstGeom prst="rect">
            <a:avLst/>
          </a:prstGeom>
          <a:noFill/>
        </p:spPr>
        <p:txBody>
          <a:bodyPr wrap="none" rtlCol="0">
            <a:spAutoFit/>
          </a:bodyPr>
          <a:lstStyle/>
          <a:p>
            <a:pPr defTabSz="812810" fontAlgn="auto">
              <a:spcBef>
                <a:spcPts val="0"/>
              </a:spcBef>
              <a:spcAft>
                <a:spcPts val="0"/>
              </a:spcAft>
            </a:pPr>
            <a:r>
              <a:rPr lang="en-US" sz="1067" dirty="0">
                <a:solidFill>
                  <a:srgbClr val="FF0000"/>
                </a:solidFill>
                <a:latin typeface="Arial"/>
              </a:rPr>
              <a:t>Critical PD</a:t>
            </a:r>
          </a:p>
        </p:txBody>
      </p:sp>
      <p:cxnSp>
        <p:nvCxnSpPr>
          <p:cNvPr id="16" name="Curved Connector 15"/>
          <p:cNvCxnSpPr>
            <a:stCxn id="13" idx="1"/>
            <a:endCxn id="14" idx="1"/>
          </p:cNvCxnSpPr>
          <p:nvPr/>
        </p:nvCxnSpPr>
        <p:spPr>
          <a:xfrm rot="10800000" flipH="1">
            <a:off x="6764644" y="3087594"/>
            <a:ext cx="133514" cy="666936"/>
          </a:xfrm>
          <a:prstGeom prst="curvedConnector3">
            <a:avLst>
              <a:gd name="adj1" fmla="val -171218"/>
            </a:avLst>
          </a:prstGeom>
          <a:noFill/>
          <a:ln w="9525" cap="flat" cmpd="sng" algn="ctr">
            <a:solidFill>
              <a:srgbClr val="FF0000"/>
            </a:solidFill>
            <a:prstDash val="solid"/>
            <a:tailEnd type="triangle"/>
          </a:ln>
          <a:effectLst/>
        </p:spPr>
      </p:cxnSp>
      <p:sp>
        <p:nvSpPr>
          <p:cNvPr id="17" name="Content Placeholder 10"/>
          <p:cNvSpPr txBox="1">
            <a:spLocks/>
          </p:cNvSpPr>
          <p:nvPr/>
        </p:nvSpPr>
        <p:spPr>
          <a:xfrm>
            <a:off x="125803" y="4626915"/>
            <a:ext cx="4244150" cy="963061"/>
          </a:xfrm>
          <a:prstGeom prst="rect">
            <a:avLst/>
          </a:prstGeom>
          <a:solidFill>
            <a:srgbClr val="AAC8AD">
              <a:lumMod val="60000"/>
              <a:lumOff val="40000"/>
            </a:srgbClr>
          </a:solidFill>
        </p:spPr>
        <p:txBody>
          <a:bodyPr/>
          <a:lstStyle>
            <a:lvl1pPr marL="289360" indent="-289360" algn="l" rtl="0" eaLnBrk="0" fontAlgn="base" hangingPunct="0">
              <a:spcBef>
                <a:spcPct val="20000"/>
              </a:spcBef>
              <a:spcAft>
                <a:spcPct val="0"/>
              </a:spcAft>
              <a:buChar char="•"/>
              <a:defRPr sz="2701">
                <a:solidFill>
                  <a:schemeClr val="tx1"/>
                </a:solidFill>
                <a:latin typeface="+mn-lt"/>
                <a:ea typeface="+mn-ea"/>
                <a:cs typeface="+mn-cs"/>
              </a:defRPr>
            </a:lvl1pPr>
            <a:lvl2pPr marL="626946" indent="-241134" algn="l" rtl="0" eaLnBrk="0" fontAlgn="base" hangingPunct="0">
              <a:spcBef>
                <a:spcPct val="20000"/>
              </a:spcBef>
              <a:spcAft>
                <a:spcPct val="0"/>
              </a:spcAft>
              <a:buChar char="–"/>
              <a:defRPr sz="2363">
                <a:solidFill>
                  <a:schemeClr val="tx1"/>
                </a:solidFill>
                <a:latin typeface="+mn-lt"/>
                <a:cs typeface="+mn-cs"/>
              </a:defRPr>
            </a:lvl2pPr>
            <a:lvl3pPr marL="964533" indent="-192907" algn="l" rtl="0" eaLnBrk="0" fontAlgn="base" hangingPunct="0">
              <a:spcBef>
                <a:spcPct val="20000"/>
              </a:spcBef>
              <a:spcAft>
                <a:spcPct val="0"/>
              </a:spcAft>
              <a:buChar char="•"/>
              <a:defRPr sz="2025">
                <a:solidFill>
                  <a:schemeClr val="tx1"/>
                </a:solidFill>
                <a:latin typeface="+mn-lt"/>
                <a:cs typeface="+mn-cs"/>
              </a:defRPr>
            </a:lvl3pPr>
            <a:lvl4pPr marL="1350346" indent="-192907" algn="l" rtl="0" eaLnBrk="0" fontAlgn="base" hangingPunct="0">
              <a:spcBef>
                <a:spcPct val="20000"/>
              </a:spcBef>
              <a:spcAft>
                <a:spcPct val="0"/>
              </a:spcAft>
              <a:buChar char="–"/>
              <a:defRPr sz="1688">
                <a:solidFill>
                  <a:schemeClr val="tx1"/>
                </a:solidFill>
                <a:latin typeface="+mn-lt"/>
                <a:cs typeface="+mn-cs"/>
              </a:defRPr>
            </a:lvl4pPr>
            <a:lvl5pPr marL="1736158" indent="-192907" algn="l" rtl="0" eaLnBrk="0" fontAlgn="base" hangingPunct="0">
              <a:spcBef>
                <a:spcPct val="20000"/>
              </a:spcBef>
              <a:spcAft>
                <a:spcPct val="0"/>
              </a:spcAft>
              <a:buChar char="»"/>
              <a:defRPr sz="1688">
                <a:solidFill>
                  <a:schemeClr val="tx1"/>
                </a:solidFill>
                <a:latin typeface="+mn-lt"/>
                <a:cs typeface="+mn-cs"/>
              </a:defRPr>
            </a:lvl5pPr>
            <a:lvl6pPr marL="2121972" indent="-192907" algn="l" rtl="0" eaLnBrk="1" fontAlgn="base" hangingPunct="1">
              <a:spcBef>
                <a:spcPct val="20000"/>
              </a:spcBef>
              <a:spcAft>
                <a:spcPct val="0"/>
              </a:spcAft>
              <a:buChar char="»"/>
              <a:defRPr sz="1688">
                <a:solidFill>
                  <a:schemeClr val="tx1"/>
                </a:solidFill>
                <a:latin typeface="+mn-lt"/>
                <a:cs typeface="+mn-cs"/>
              </a:defRPr>
            </a:lvl6pPr>
            <a:lvl7pPr marL="2507785" indent="-192907" algn="l" rtl="0" eaLnBrk="1" fontAlgn="base" hangingPunct="1">
              <a:spcBef>
                <a:spcPct val="20000"/>
              </a:spcBef>
              <a:spcAft>
                <a:spcPct val="0"/>
              </a:spcAft>
              <a:buChar char="»"/>
              <a:defRPr sz="1688">
                <a:solidFill>
                  <a:schemeClr val="tx1"/>
                </a:solidFill>
                <a:latin typeface="+mn-lt"/>
                <a:cs typeface="+mn-cs"/>
              </a:defRPr>
            </a:lvl7pPr>
            <a:lvl8pPr marL="2893598" indent="-192907" algn="l" rtl="0" eaLnBrk="1" fontAlgn="base" hangingPunct="1">
              <a:spcBef>
                <a:spcPct val="20000"/>
              </a:spcBef>
              <a:spcAft>
                <a:spcPct val="0"/>
              </a:spcAft>
              <a:buChar char="»"/>
              <a:defRPr sz="1688">
                <a:solidFill>
                  <a:schemeClr val="tx1"/>
                </a:solidFill>
                <a:latin typeface="+mn-lt"/>
                <a:cs typeface="+mn-cs"/>
              </a:defRPr>
            </a:lvl8pPr>
            <a:lvl9pPr marL="3279411" indent="-192907" algn="l" rtl="0" eaLnBrk="1" fontAlgn="base" hangingPunct="1">
              <a:spcBef>
                <a:spcPct val="20000"/>
              </a:spcBef>
              <a:spcAft>
                <a:spcPct val="0"/>
              </a:spcAft>
              <a:buChar char="»"/>
              <a:defRPr sz="1688">
                <a:solidFill>
                  <a:schemeClr val="tx1"/>
                </a:solidFill>
                <a:latin typeface="+mn-lt"/>
                <a:cs typeface="+mn-cs"/>
              </a:defRPr>
            </a:lvl9pPr>
          </a:lstStyle>
          <a:p>
            <a:pPr marL="0" marR="0" lvl="0" indent="0" algn="l" defTabSz="812810" rtl="0" eaLnBrk="0" fontAlgn="base" latinLnBrk="0" hangingPunct="0">
              <a:lnSpc>
                <a:spcPct val="100000"/>
              </a:lnSpc>
              <a:spcBef>
                <a:spcPct val="20000"/>
              </a:spcBef>
              <a:spcAft>
                <a:spcPct val="0"/>
              </a:spcAft>
              <a:buClrTx/>
              <a:buSzTx/>
              <a:buFontTx/>
              <a:buNone/>
              <a:tabLst/>
              <a:defRPr/>
            </a:pPr>
            <a:r>
              <a:rPr kumimoji="0" lang="en-US" sz="1067" b="0" i="0" u="none" strike="noStrike" kern="0" cap="none" spc="0" normalizeH="0" baseline="0" noProof="0" dirty="0">
                <a:ln>
                  <a:noFill/>
                </a:ln>
                <a:solidFill>
                  <a:srgbClr val="FF0000"/>
                </a:solidFill>
                <a:effectLst/>
                <a:uLnTx/>
                <a:uFillTx/>
                <a:latin typeface="Arial"/>
                <a:ea typeface="+mn-ea"/>
                <a:cs typeface="+mn-cs"/>
              </a:rPr>
              <a:t>∆E = 	ER (Expected Receivables) – EP (Expected Payout) </a:t>
            </a:r>
          </a:p>
          <a:p>
            <a:pPr marL="0" marR="0" lvl="0" indent="0" algn="l" defTabSz="812810" rtl="0" eaLnBrk="0" fontAlgn="base" latinLnBrk="0" hangingPunct="0">
              <a:lnSpc>
                <a:spcPct val="100000"/>
              </a:lnSpc>
              <a:spcBef>
                <a:spcPct val="20000"/>
              </a:spcBef>
              <a:spcAft>
                <a:spcPct val="0"/>
              </a:spcAft>
              <a:buClrTx/>
              <a:buSzTx/>
              <a:buFontTx/>
              <a:buNone/>
              <a:tabLst/>
              <a:defRPr/>
            </a:pPr>
            <a:r>
              <a:rPr kumimoji="0" lang="en-US" sz="1067" b="0" i="0" u="none" strike="noStrike" kern="0" cap="none" spc="0" normalizeH="0" baseline="0" noProof="0" dirty="0">
                <a:ln>
                  <a:noFill/>
                </a:ln>
                <a:solidFill>
                  <a:prstClr val="black"/>
                </a:solidFill>
                <a:effectLst/>
                <a:uLnTx/>
                <a:uFillTx/>
                <a:latin typeface="Arial"/>
                <a:ea typeface="+mn-ea"/>
                <a:cs typeface="+mn-cs"/>
              </a:rPr>
              <a:t>ER = 	Premium Fee x Total Guaranteed Amount</a:t>
            </a:r>
          </a:p>
          <a:p>
            <a:pPr marL="0" marR="0" lvl="0" indent="0" algn="l" defTabSz="812810" rtl="0" eaLnBrk="0" fontAlgn="base" latinLnBrk="0" hangingPunct="0">
              <a:lnSpc>
                <a:spcPct val="100000"/>
              </a:lnSpc>
              <a:spcBef>
                <a:spcPct val="20000"/>
              </a:spcBef>
              <a:spcAft>
                <a:spcPct val="0"/>
              </a:spcAft>
              <a:buClrTx/>
              <a:buSzTx/>
              <a:buFontTx/>
              <a:buNone/>
              <a:tabLst/>
              <a:defRPr/>
            </a:pPr>
            <a:r>
              <a:rPr kumimoji="0" lang="en-US" sz="1067" b="0" i="0" u="none" strike="noStrike" kern="0" cap="none" spc="0" normalizeH="0" baseline="0" noProof="0" dirty="0">
                <a:ln>
                  <a:noFill/>
                </a:ln>
                <a:solidFill>
                  <a:prstClr val="black"/>
                </a:solidFill>
                <a:effectLst/>
                <a:uLnTx/>
                <a:uFillTx/>
                <a:latin typeface="Arial"/>
                <a:ea typeface="+mn-ea"/>
                <a:cs typeface="+mn-cs"/>
              </a:rPr>
              <a:t>EP =	X </a:t>
            </a:r>
            <a:r>
              <a:rPr kumimoji="0" lang="en-US" sz="1067" b="0" i="0" u="none" strike="noStrike" kern="0" cap="none" spc="0" normalizeH="0" baseline="0" noProof="0" dirty="0" err="1">
                <a:ln>
                  <a:noFill/>
                </a:ln>
                <a:solidFill>
                  <a:prstClr val="black"/>
                </a:solidFill>
                <a:effectLst/>
                <a:uLnTx/>
                <a:uFillTx/>
                <a:latin typeface="Arial"/>
                <a:ea typeface="+mn-ea"/>
                <a:cs typeface="+mn-cs"/>
              </a:rPr>
              <a:t>x</a:t>
            </a:r>
            <a:r>
              <a:rPr kumimoji="0" lang="en-US" sz="1067" b="0" i="0" u="none" strike="noStrike" kern="0" cap="none" spc="0" normalizeH="0" baseline="0" noProof="0" dirty="0">
                <a:ln>
                  <a:noFill/>
                </a:ln>
                <a:solidFill>
                  <a:prstClr val="black"/>
                </a:solidFill>
                <a:effectLst/>
                <a:uLnTx/>
                <a:uFillTx/>
                <a:latin typeface="Arial"/>
                <a:ea typeface="+mn-ea"/>
                <a:cs typeface="+mn-cs"/>
              </a:rPr>
              <a:t> Total Guaranteed Amount</a:t>
            </a:r>
          </a:p>
          <a:p>
            <a:pPr marL="0" marR="0" lvl="0" indent="0" algn="l" defTabSz="812810" rtl="0" eaLnBrk="0" fontAlgn="base" latinLnBrk="0" hangingPunct="0">
              <a:lnSpc>
                <a:spcPct val="100000"/>
              </a:lnSpc>
              <a:spcBef>
                <a:spcPct val="20000"/>
              </a:spcBef>
              <a:spcAft>
                <a:spcPct val="0"/>
              </a:spcAft>
              <a:buClrTx/>
              <a:buSzTx/>
              <a:buFontTx/>
              <a:buNone/>
              <a:tabLst/>
              <a:defRPr/>
            </a:pPr>
            <a:r>
              <a:rPr kumimoji="0" lang="en-US" sz="1067" b="0" i="0" u="none" strike="noStrike" kern="0" cap="none" spc="0" normalizeH="0" baseline="0" noProof="0" dirty="0">
                <a:ln>
                  <a:noFill/>
                </a:ln>
                <a:solidFill>
                  <a:srgbClr val="FF0000"/>
                </a:solidFill>
                <a:effectLst/>
                <a:uLnTx/>
                <a:uFillTx/>
                <a:latin typeface="Arial"/>
                <a:ea typeface="+mn-ea"/>
                <a:cs typeface="+mn-cs"/>
              </a:rPr>
              <a:t>∆E  =	(Premium Fee – X) x Total Guaranteed Amount</a:t>
            </a:r>
          </a:p>
          <a:p>
            <a:pPr marL="0" marR="0" lvl="0" indent="0" algn="l" defTabSz="812810" rtl="0" eaLnBrk="0" fontAlgn="base" latinLnBrk="0" hangingPunct="0">
              <a:lnSpc>
                <a:spcPct val="100000"/>
              </a:lnSpc>
              <a:spcBef>
                <a:spcPct val="20000"/>
              </a:spcBef>
              <a:spcAft>
                <a:spcPct val="0"/>
              </a:spcAft>
              <a:buClrTx/>
              <a:buSzTx/>
              <a:buFontTx/>
              <a:buNone/>
              <a:tabLst/>
              <a:defRPr/>
            </a:pPr>
            <a:endParaRPr kumimoji="0" lang="en-US" sz="1067" b="1" i="0" u="none" strike="noStrike" kern="0" cap="none" spc="0" normalizeH="0" baseline="0" noProof="0" dirty="0">
              <a:ln>
                <a:noFill/>
              </a:ln>
              <a:solidFill>
                <a:prstClr val="black"/>
              </a:solidFill>
              <a:effectLst/>
              <a:uLnTx/>
              <a:uFillTx/>
              <a:latin typeface="Arial"/>
              <a:ea typeface="+mn-ea"/>
              <a:cs typeface="+mn-cs"/>
            </a:endParaRPr>
          </a:p>
        </p:txBody>
      </p:sp>
      <p:sp>
        <p:nvSpPr>
          <p:cNvPr id="18" name="Content Placeholder 10"/>
          <p:cNvSpPr txBox="1">
            <a:spLocks/>
          </p:cNvSpPr>
          <p:nvPr/>
        </p:nvSpPr>
        <p:spPr>
          <a:xfrm>
            <a:off x="123578" y="1365345"/>
            <a:ext cx="4769559" cy="274383"/>
          </a:xfrm>
          <a:prstGeom prst="rect">
            <a:avLst/>
          </a:prstGeom>
        </p:spPr>
        <p:txBody>
          <a:bodyPr/>
          <a:lstStyle>
            <a:lvl1pPr marL="289360" indent="-289360" algn="l" rtl="0" eaLnBrk="0" fontAlgn="base" hangingPunct="0">
              <a:spcBef>
                <a:spcPct val="20000"/>
              </a:spcBef>
              <a:spcAft>
                <a:spcPct val="0"/>
              </a:spcAft>
              <a:buChar char="•"/>
              <a:defRPr sz="2701">
                <a:solidFill>
                  <a:schemeClr val="tx1"/>
                </a:solidFill>
                <a:latin typeface="+mn-lt"/>
                <a:ea typeface="+mn-ea"/>
                <a:cs typeface="+mn-cs"/>
              </a:defRPr>
            </a:lvl1pPr>
            <a:lvl2pPr marL="626946" indent="-241134" algn="l" rtl="0" eaLnBrk="0" fontAlgn="base" hangingPunct="0">
              <a:spcBef>
                <a:spcPct val="20000"/>
              </a:spcBef>
              <a:spcAft>
                <a:spcPct val="0"/>
              </a:spcAft>
              <a:buChar char="–"/>
              <a:defRPr sz="2363">
                <a:solidFill>
                  <a:schemeClr val="tx1"/>
                </a:solidFill>
                <a:latin typeface="+mn-lt"/>
                <a:cs typeface="+mn-cs"/>
              </a:defRPr>
            </a:lvl2pPr>
            <a:lvl3pPr marL="964533" indent="-192907" algn="l" rtl="0" eaLnBrk="0" fontAlgn="base" hangingPunct="0">
              <a:spcBef>
                <a:spcPct val="20000"/>
              </a:spcBef>
              <a:spcAft>
                <a:spcPct val="0"/>
              </a:spcAft>
              <a:buChar char="•"/>
              <a:defRPr sz="2025">
                <a:solidFill>
                  <a:schemeClr val="tx1"/>
                </a:solidFill>
                <a:latin typeface="+mn-lt"/>
                <a:cs typeface="+mn-cs"/>
              </a:defRPr>
            </a:lvl3pPr>
            <a:lvl4pPr marL="1350346" indent="-192907" algn="l" rtl="0" eaLnBrk="0" fontAlgn="base" hangingPunct="0">
              <a:spcBef>
                <a:spcPct val="20000"/>
              </a:spcBef>
              <a:spcAft>
                <a:spcPct val="0"/>
              </a:spcAft>
              <a:buChar char="–"/>
              <a:defRPr sz="1688">
                <a:solidFill>
                  <a:schemeClr val="tx1"/>
                </a:solidFill>
                <a:latin typeface="+mn-lt"/>
                <a:cs typeface="+mn-cs"/>
              </a:defRPr>
            </a:lvl4pPr>
            <a:lvl5pPr marL="1736158" indent="-192907" algn="l" rtl="0" eaLnBrk="0" fontAlgn="base" hangingPunct="0">
              <a:spcBef>
                <a:spcPct val="20000"/>
              </a:spcBef>
              <a:spcAft>
                <a:spcPct val="0"/>
              </a:spcAft>
              <a:buChar char="»"/>
              <a:defRPr sz="1688">
                <a:solidFill>
                  <a:schemeClr val="tx1"/>
                </a:solidFill>
                <a:latin typeface="+mn-lt"/>
                <a:cs typeface="+mn-cs"/>
              </a:defRPr>
            </a:lvl5pPr>
            <a:lvl6pPr marL="2121972" indent="-192907" algn="l" rtl="0" eaLnBrk="1" fontAlgn="base" hangingPunct="1">
              <a:spcBef>
                <a:spcPct val="20000"/>
              </a:spcBef>
              <a:spcAft>
                <a:spcPct val="0"/>
              </a:spcAft>
              <a:buChar char="»"/>
              <a:defRPr sz="1688">
                <a:solidFill>
                  <a:schemeClr val="tx1"/>
                </a:solidFill>
                <a:latin typeface="+mn-lt"/>
                <a:cs typeface="+mn-cs"/>
              </a:defRPr>
            </a:lvl6pPr>
            <a:lvl7pPr marL="2507785" indent="-192907" algn="l" rtl="0" eaLnBrk="1" fontAlgn="base" hangingPunct="1">
              <a:spcBef>
                <a:spcPct val="20000"/>
              </a:spcBef>
              <a:spcAft>
                <a:spcPct val="0"/>
              </a:spcAft>
              <a:buChar char="»"/>
              <a:defRPr sz="1688">
                <a:solidFill>
                  <a:schemeClr val="tx1"/>
                </a:solidFill>
                <a:latin typeface="+mn-lt"/>
                <a:cs typeface="+mn-cs"/>
              </a:defRPr>
            </a:lvl7pPr>
            <a:lvl8pPr marL="2893598" indent="-192907" algn="l" rtl="0" eaLnBrk="1" fontAlgn="base" hangingPunct="1">
              <a:spcBef>
                <a:spcPct val="20000"/>
              </a:spcBef>
              <a:spcAft>
                <a:spcPct val="0"/>
              </a:spcAft>
              <a:buChar char="»"/>
              <a:defRPr sz="1688">
                <a:solidFill>
                  <a:schemeClr val="tx1"/>
                </a:solidFill>
                <a:latin typeface="+mn-lt"/>
                <a:cs typeface="+mn-cs"/>
              </a:defRPr>
            </a:lvl8pPr>
            <a:lvl9pPr marL="3279411" indent="-192907" algn="l" rtl="0" eaLnBrk="1" fontAlgn="base" hangingPunct="1">
              <a:spcBef>
                <a:spcPct val="20000"/>
              </a:spcBef>
              <a:spcAft>
                <a:spcPct val="0"/>
              </a:spcAft>
              <a:buChar char="»"/>
              <a:defRPr sz="1688">
                <a:solidFill>
                  <a:schemeClr val="tx1"/>
                </a:solidFill>
                <a:latin typeface="+mn-lt"/>
                <a:cs typeface="+mn-cs"/>
              </a:defRPr>
            </a:lvl9pPr>
          </a:lstStyle>
          <a:p>
            <a:pPr marL="0" indent="0" defTabSz="812810">
              <a:buFontTx/>
              <a:buNone/>
            </a:pPr>
            <a:r>
              <a:rPr lang="en-US" sz="1244" b="1" kern="0" dirty="0">
                <a:solidFill>
                  <a:prstClr val="black"/>
                </a:solidFill>
                <a:latin typeface="Arial"/>
              </a:rPr>
              <a:t>Evaluating Guarantor’s Probability of Default</a:t>
            </a:r>
          </a:p>
        </p:txBody>
      </p:sp>
      <p:sp>
        <p:nvSpPr>
          <p:cNvPr id="19" name="TextBox 18"/>
          <p:cNvSpPr txBox="1"/>
          <p:nvPr/>
        </p:nvSpPr>
        <p:spPr>
          <a:xfrm>
            <a:off x="119679" y="5877272"/>
            <a:ext cx="4221644" cy="502830"/>
          </a:xfrm>
          <a:prstGeom prst="rect">
            <a:avLst/>
          </a:prstGeom>
          <a:noFill/>
        </p:spPr>
        <p:txBody>
          <a:bodyPr wrap="square" rtlCol="0">
            <a:spAutoFit/>
          </a:bodyPr>
          <a:lstStyle/>
          <a:p>
            <a:pPr defTabSz="812810" fontAlgn="auto">
              <a:spcBef>
                <a:spcPts val="0"/>
              </a:spcBef>
              <a:spcAft>
                <a:spcPts val="0"/>
              </a:spcAft>
            </a:pPr>
            <a:r>
              <a:rPr lang="en-US" sz="889" b="1" dirty="0">
                <a:solidFill>
                  <a:srgbClr val="FF0000"/>
                </a:solidFill>
                <a:latin typeface="Arial"/>
              </a:rPr>
              <a:t>Note: This is just a preliminary analysis of the guarantee company.</a:t>
            </a:r>
          </a:p>
          <a:p>
            <a:pPr defTabSz="812810" fontAlgn="auto">
              <a:spcBef>
                <a:spcPts val="0"/>
              </a:spcBef>
              <a:spcAft>
                <a:spcPts val="0"/>
              </a:spcAft>
            </a:pPr>
            <a:r>
              <a:rPr lang="en-US" sz="889" b="1" dirty="0">
                <a:solidFill>
                  <a:srgbClr val="FF0000"/>
                </a:solidFill>
                <a:latin typeface="Arial"/>
              </a:rPr>
              <a:t>Guarantee company will be subjected to normal ERM UW due diligence of approval from credit forum</a:t>
            </a:r>
          </a:p>
        </p:txBody>
      </p:sp>
      <p:sp>
        <p:nvSpPr>
          <p:cNvPr id="20" name="Rectangle 19"/>
          <p:cNvSpPr/>
          <p:nvPr/>
        </p:nvSpPr>
        <p:spPr>
          <a:xfrm>
            <a:off x="6150305" y="2301192"/>
            <a:ext cx="69130" cy="786402"/>
          </a:xfrm>
          <a:prstGeom prst="rect">
            <a:avLst/>
          </a:prstGeom>
          <a:solidFill>
            <a:srgbClr val="0070C0"/>
          </a:solidFill>
          <a:ln w="25400" cap="flat" cmpd="sng" algn="ctr">
            <a:noFill/>
            <a:prstDash val="solid"/>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white"/>
              </a:solidFill>
              <a:effectLst/>
              <a:uLnTx/>
              <a:uFillTx/>
              <a:latin typeface="Arial"/>
              <a:ea typeface="+mn-ea"/>
              <a:cs typeface="+mn-cs"/>
            </a:endParaRPr>
          </a:p>
        </p:txBody>
      </p:sp>
      <p:cxnSp>
        <p:nvCxnSpPr>
          <p:cNvPr id="21" name="Curved Connector 20"/>
          <p:cNvCxnSpPr>
            <a:stCxn id="8" idx="0"/>
            <a:endCxn id="22" idx="2"/>
          </p:cNvCxnSpPr>
          <p:nvPr/>
        </p:nvCxnSpPr>
        <p:spPr>
          <a:xfrm rot="5400000" flipH="1" flipV="1">
            <a:off x="5189470" y="2823148"/>
            <a:ext cx="508130" cy="718073"/>
          </a:xfrm>
          <a:prstGeom prst="curvedConnector2">
            <a:avLst/>
          </a:prstGeom>
          <a:noFill/>
          <a:ln w="9525" cap="flat" cmpd="sng" algn="ctr">
            <a:solidFill>
              <a:srgbClr val="C6EBB7">
                <a:lumMod val="50000"/>
              </a:srgbClr>
            </a:solidFill>
            <a:prstDash val="solid"/>
            <a:tailEnd type="triangle"/>
          </a:ln>
          <a:effectLst/>
        </p:spPr>
      </p:cxnSp>
      <p:sp>
        <p:nvSpPr>
          <p:cNvPr id="22" name="Oval 21"/>
          <p:cNvSpPr/>
          <p:nvPr/>
        </p:nvSpPr>
        <p:spPr>
          <a:xfrm>
            <a:off x="5802572" y="2846840"/>
            <a:ext cx="162560" cy="162560"/>
          </a:xfrm>
          <a:prstGeom prst="ellipse">
            <a:avLst/>
          </a:prstGeom>
          <a:solidFill>
            <a:srgbClr val="014B2A">
              <a:lumMod val="10000"/>
              <a:lumOff val="90000"/>
            </a:srgbClr>
          </a:solidFill>
          <a:ln w="25400" cap="flat" cmpd="sng" algn="ctr">
            <a:solidFill>
              <a:srgbClr val="C6EBB7">
                <a:lumMod val="50000"/>
              </a:srgbClr>
            </a:solidFill>
            <a:prstDash val="solid"/>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Arial"/>
              <a:ea typeface="+mn-ea"/>
              <a:cs typeface="+mn-cs"/>
            </a:endParaRPr>
          </a:p>
        </p:txBody>
      </p:sp>
      <p:sp>
        <p:nvSpPr>
          <p:cNvPr id="23" name="Content Placeholder 10"/>
          <p:cNvSpPr txBox="1">
            <a:spLocks/>
          </p:cNvSpPr>
          <p:nvPr/>
        </p:nvSpPr>
        <p:spPr>
          <a:xfrm>
            <a:off x="97173" y="1632800"/>
            <a:ext cx="4244150" cy="2344975"/>
          </a:xfrm>
          <a:prstGeom prst="rect">
            <a:avLst/>
          </a:prstGeom>
          <a:solidFill>
            <a:srgbClr val="AAC8AD">
              <a:lumMod val="20000"/>
              <a:lumOff val="80000"/>
            </a:srgbClr>
          </a:solidFill>
        </p:spPr>
        <p:txBody>
          <a:bodyPr tIns="81280" bIns="81280"/>
          <a:lstStyle>
            <a:lvl1pPr marL="289360" indent="-289360" algn="l" rtl="0" eaLnBrk="0" fontAlgn="base" hangingPunct="0">
              <a:spcBef>
                <a:spcPct val="20000"/>
              </a:spcBef>
              <a:spcAft>
                <a:spcPct val="0"/>
              </a:spcAft>
              <a:buChar char="•"/>
              <a:defRPr sz="2701">
                <a:solidFill>
                  <a:schemeClr val="tx1"/>
                </a:solidFill>
                <a:latin typeface="+mn-lt"/>
                <a:ea typeface="+mn-ea"/>
                <a:cs typeface="+mn-cs"/>
              </a:defRPr>
            </a:lvl1pPr>
            <a:lvl2pPr marL="626946" indent="-241134" algn="l" rtl="0" eaLnBrk="0" fontAlgn="base" hangingPunct="0">
              <a:spcBef>
                <a:spcPct val="20000"/>
              </a:spcBef>
              <a:spcAft>
                <a:spcPct val="0"/>
              </a:spcAft>
              <a:buChar char="–"/>
              <a:defRPr sz="2363">
                <a:solidFill>
                  <a:schemeClr val="tx1"/>
                </a:solidFill>
                <a:latin typeface="+mn-lt"/>
                <a:cs typeface="+mn-cs"/>
              </a:defRPr>
            </a:lvl2pPr>
            <a:lvl3pPr marL="964533" indent="-192907" algn="l" rtl="0" eaLnBrk="0" fontAlgn="base" hangingPunct="0">
              <a:spcBef>
                <a:spcPct val="20000"/>
              </a:spcBef>
              <a:spcAft>
                <a:spcPct val="0"/>
              </a:spcAft>
              <a:buChar char="•"/>
              <a:defRPr sz="2025">
                <a:solidFill>
                  <a:schemeClr val="tx1"/>
                </a:solidFill>
                <a:latin typeface="+mn-lt"/>
                <a:cs typeface="+mn-cs"/>
              </a:defRPr>
            </a:lvl3pPr>
            <a:lvl4pPr marL="1350346" indent="-192907" algn="l" rtl="0" eaLnBrk="0" fontAlgn="base" hangingPunct="0">
              <a:spcBef>
                <a:spcPct val="20000"/>
              </a:spcBef>
              <a:spcAft>
                <a:spcPct val="0"/>
              </a:spcAft>
              <a:buChar char="–"/>
              <a:defRPr sz="1688">
                <a:solidFill>
                  <a:schemeClr val="tx1"/>
                </a:solidFill>
                <a:latin typeface="+mn-lt"/>
                <a:cs typeface="+mn-cs"/>
              </a:defRPr>
            </a:lvl4pPr>
            <a:lvl5pPr marL="1736158" indent="-192907" algn="l" rtl="0" eaLnBrk="0" fontAlgn="base" hangingPunct="0">
              <a:spcBef>
                <a:spcPct val="20000"/>
              </a:spcBef>
              <a:spcAft>
                <a:spcPct val="0"/>
              </a:spcAft>
              <a:buChar char="»"/>
              <a:defRPr sz="1688">
                <a:solidFill>
                  <a:schemeClr val="tx1"/>
                </a:solidFill>
                <a:latin typeface="+mn-lt"/>
                <a:cs typeface="+mn-cs"/>
              </a:defRPr>
            </a:lvl5pPr>
            <a:lvl6pPr marL="2121972" indent="-192907" algn="l" rtl="0" eaLnBrk="1" fontAlgn="base" hangingPunct="1">
              <a:spcBef>
                <a:spcPct val="20000"/>
              </a:spcBef>
              <a:spcAft>
                <a:spcPct val="0"/>
              </a:spcAft>
              <a:buChar char="»"/>
              <a:defRPr sz="1688">
                <a:solidFill>
                  <a:schemeClr val="tx1"/>
                </a:solidFill>
                <a:latin typeface="+mn-lt"/>
                <a:cs typeface="+mn-cs"/>
              </a:defRPr>
            </a:lvl6pPr>
            <a:lvl7pPr marL="2507785" indent="-192907" algn="l" rtl="0" eaLnBrk="1" fontAlgn="base" hangingPunct="1">
              <a:spcBef>
                <a:spcPct val="20000"/>
              </a:spcBef>
              <a:spcAft>
                <a:spcPct val="0"/>
              </a:spcAft>
              <a:buChar char="»"/>
              <a:defRPr sz="1688">
                <a:solidFill>
                  <a:schemeClr val="tx1"/>
                </a:solidFill>
                <a:latin typeface="+mn-lt"/>
                <a:cs typeface="+mn-cs"/>
              </a:defRPr>
            </a:lvl7pPr>
            <a:lvl8pPr marL="2893598" indent="-192907" algn="l" rtl="0" eaLnBrk="1" fontAlgn="base" hangingPunct="1">
              <a:spcBef>
                <a:spcPct val="20000"/>
              </a:spcBef>
              <a:spcAft>
                <a:spcPct val="0"/>
              </a:spcAft>
              <a:buChar char="»"/>
              <a:defRPr sz="1688">
                <a:solidFill>
                  <a:schemeClr val="tx1"/>
                </a:solidFill>
                <a:latin typeface="+mn-lt"/>
                <a:cs typeface="+mn-cs"/>
              </a:defRPr>
            </a:lvl8pPr>
            <a:lvl9pPr marL="3279411" indent="-192907" algn="l" rtl="0" eaLnBrk="1" fontAlgn="base" hangingPunct="1">
              <a:spcBef>
                <a:spcPct val="20000"/>
              </a:spcBef>
              <a:spcAft>
                <a:spcPct val="0"/>
              </a:spcAft>
              <a:buChar char="»"/>
              <a:defRPr sz="1688">
                <a:solidFill>
                  <a:schemeClr val="tx1"/>
                </a:solidFill>
                <a:latin typeface="+mn-lt"/>
                <a:cs typeface="+mn-cs"/>
              </a:defRPr>
            </a:lvl9pPr>
          </a:lstStyle>
          <a:p>
            <a:pPr marL="0" marR="0" lvl="0" indent="0" algn="l" defTabSz="812810" rtl="0" eaLnBrk="0" fontAlgn="base" latinLnBrk="0" hangingPunct="0">
              <a:lnSpc>
                <a:spcPct val="100000"/>
              </a:lnSpc>
              <a:spcBef>
                <a:spcPct val="20000"/>
              </a:spcBef>
              <a:spcAft>
                <a:spcPct val="0"/>
              </a:spcAft>
              <a:buClrTx/>
              <a:buSzTx/>
              <a:buFontTx/>
              <a:buNone/>
              <a:tabLst/>
              <a:defRPr/>
            </a:pPr>
            <a:r>
              <a:rPr kumimoji="0" lang="en-US" sz="1244" b="1" i="0" u="none" strike="noStrike" kern="0" cap="none" spc="0" normalizeH="0" baseline="0" noProof="0" dirty="0">
                <a:ln>
                  <a:noFill/>
                </a:ln>
                <a:solidFill>
                  <a:prstClr val="black"/>
                </a:solidFill>
                <a:effectLst/>
                <a:uLnTx/>
                <a:uFillTx/>
                <a:latin typeface="Arial"/>
                <a:ea typeface="+mn-ea"/>
                <a:cs typeface="+mn-cs"/>
              </a:rPr>
              <a:t>Analysis Structure</a:t>
            </a:r>
          </a:p>
          <a:p>
            <a:pPr marL="0" marR="0" lvl="0" indent="0" algn="l" defTabSz="812810" rtl="0" eaLnBrk="0" fontAlgn="base" latinLnBrk="0" hangingPunct="0">
              <a:lnSpc>
                <a:spcPct val="100000"/>
              </a:lnSpc>
              <a:spcBef>
                <a:spcPct val="20000"/>
              </a:spcBef>
              <a:spcAft>
                <a:spcPct val="0"/>
              </a:spcAft>
              <a:buClrTx/>
              <a:buSzTx/>
              <a:buFontTx/>
              <a:buNone/>
              <a:tabLst/>
              <a:defRPr/>
            </a:pPr>
            <a:endParaRPr kumimoji="0" lang="en-US" sz="1244" b="1" i="0" u="none" strike="noStrike" kern="0" cap="none" spc="0" normalizeH="0" baseline="0" noProof="0" dirty="0">
              <a:ln>
                <a:noFill/>
              </a:ln>
              <a:solidFill>
                <a:prstClr val="black"/>
              </a:solidFill>
              <a:effectLst/>
              <a:uLnTx/>
              <a:uFillTx/>
              <a:latin typeface="Arial"/>
              <a:ea typeface="+mn-ea"/>
              <a:cs typeface="+mn-cs"/>
            </a:endParaRPr>
          </a:p>
          <a:p>
            <a:pPr marL="0" marR="0" lvl="0" indent="0" algn="l" defTabSz="812810" rtl="0" eaLnBrk="0" fontAlgn="base" latinLnBrk="0" hangingPunct="0">
              <a:lnSpc>
                <a:spcPct val="100000"/>
              </a:lnSpc>
              <a:spcBef>
                <a:spcPct val="20000"/>
              </a:spcBef>
              <a:spcAft>
                <a:spcPct val="0"/>
              </a:spcAft>
              <a:buClrTx/>
              <a:buSzTx/>
              <a:buFontTx/>
              <a:buNone/>
              <a:tabLst/>
              <a:defRPr/>
            </a:pPr>
            <a:endParaRPr kumimoji="0" lang="en-US" sz="1244" b="1" i="0" u="none" strike="noStrike" kern="0" cap="none" spc="0" normalizeH="0" baseline="0" noProof="0" dirty="0">
              <a:ln>
                <a:noFill/>
              </a:ln>
              <a:solidFill>
                <a:prstClr val="black"/>
              </a:solidFill>
              <a:effectLst/>
              <a:uLnTx/>
              <a:uFillTx/>
              <a:latin typeface="Arial"/>
              <a:ea typeface="+mn-ea"/>
              <a:cs typeface="+mn-cs"/>
            </a:endParaRPr>
          </a:p>
          <a:p>
            <a:pPr marL="0" marR="0" lvl="0" indent="0" algn="l" defTabSz="812810" rtl="0" eaLnBrk="0" fontAlgn="base" latinLnBrk="0" hangingPunct="0">
              <a:lnSpc>
                <a:spcPct val="100000"/>
              </a:lnSpc>
              <a:spcBef>
                <a:spcPct val="20000"/>
              </a:spcBef>
              <a:spcAft>
                <a:spcPct val="0"/>
              </a:spcAft>
              <a:buClrTx/>
              <a:buSzTx/>
              <a:buFontTx/>
              <a:buNone/>
              <a:tabLst/>
              <a:defRPr/>
            </a:pPr>
            <a:endParaRPr kumimoji="0" lang="en-US" sz="1244" b="1" i="0" u="none" strike="noStrike" kern="0" cap="none" spc="0" normalizeH="0" baseline="0" noProof="0" dirty="0">
              <a:ln>
                <a:noFill/>
              </a:ln>
              <a:solidFill>
                <a:prstClr val="black"/>
              </a:solidFill>
              <a:effectLst/>
              <a:uLnTx/>
              <a:uFillTx/>
              <a:latin typeface="Arial"/>
              <a:ea typeface="+mn-ea"/>
              <a:cs typeface="+mn-cs"/>
            </a:endParaRPr>
          </a:p>
          <a:p>
            <a:pPr marL="0" marR="0" lvl="0" indent="0" algn="l" defTabSz="812810" rtl="0" eaLnBrk="0" fontAlgn="base" latinLnBrk="0" hangingPunct="0">
              <a:lnSpc>
                <a:spcPct val="100000"/>
              </a:lnSpc>
              <a:spcBef>
                <a:spcPct val="20000"/>
              </a:spcBef>
              <a:spcAft>
                <a:spcPct val="0"/>
              </a:spcAft>
              <a:buClrTx/>
              <a:buSzTx/>
              <a:buFontTx/>
              <a:buNone/>
              <a:tabLst/>
              <a:defRPr/>
            </a:pPr>
            <a:endParaRPr kumimoji="0" lang="en-US" sz="1244" b="1" i="0" u="none" strike="noStrike" kern="0" cap="none" spc="0" normalizeH="0" baseline="0" noProof="0" dirty="0">
              <a:ln>
                <a:noFill/>
              </a:ln>
              <a:solidFill>
                <a:prstClr val="black"/>
              </a:solidFill>
              <a:effectLst/>
              <a:uLnTx/>
              <a:uFillTx/>
              <a:latin typeface="Arial"/>
              <a:ea typeface="+mn-ea"/>
              <a:cs typeface="+mn-cs"/>
            </a:endParaRPr>
          </a:p>
          <a:p>
            <a:pPr marL="0" marR="0" lvl="0" indent="0" algn="l" defTabSz="812810" rtl="0" eaLnBrk="0" fontAlgn="base" latinLnBrk="0" hangingPunct="0">
              <a:lnSpc>
                <a:spcPct val="100000"/>
              </a:lnSpc>
              <a:spcBef>
                <a:spcPct val="20000"/>
              </a:spcBef>
              <a:spcAft>
                <a:spcPct val="0"/>
              </a:spcAft>
              <a:buClrTx/>
              <a:buSzTx/>
              <a:buFontTx/>
              <a:buNone/>
              <a:tabLst/>
              <a:defRPr/>
            </a:pPr>
            <a:endParaRPr kumimoji="0" lang="en-US" sz="1244" b="1" i="0" u="none" strike="noStrike" kern="0" cap="none" spc="0" normalizeH="0" baseline="0" noProof="0" dirty="0">
              <a:ln>
                <a:noFill/>
              </a:ln>
              <a:solidFill>
                <a:prstClr val="black"/>
              </a:solidFill>
              <a:effectLst/>
              <a:uLnTx/>
              <a:uFillTx/>
              <a:latin typeface="Arial"/>
              <a:ea typeface="+mn-ea"/>
              <a:cs typeface="+mn-cs"/>
            </a:endParaRPr>
          </a:p>
          <a:p>
            <a:pPr marL="0" marR="0" lvl="0" indent="0" algn="l" defTabSz="812810" rtl="0" eaLnBrk="0" fontAlgn="base" latinLnBrk="0" hangingPunct="0">
              <a:lnSpc>
                <a:spcPct val="100000"/>
              </a:lnSpc>
              <a:spcBef>
                <a:spcPct val="20000"/>
              </a:spcBef>
              <a:spcAft>
                <a:spcPct val="0"/>
              </a:spcAft>
              <a:buClrTx/>
              <a:buSzTx/>
              <a:buFontTx/>
              <a:buNone/>
              <a:tabLst/>
              <a:defRPr/>
            </a:pPr>
            <a:endParaRPr kumimoji="0" lang="en-US" sz="1244" b="0" i="0" u="none" strike="noStrike" kern="0" cap="none" spc="0" normalizeH="0" baseline="0" noProof="0" dirty="0">
              <a:ln>
                <a:noFill/>
              </a:ln>
              <a:solidFill>
                <a:prstClr val="black"/>
              </a:solidFill>
              <a:effectLst/>
              <a:uLnTx/>
              <a:uFillTx/>
              <a:latin typeface="Arial"/>
              <a:ea typeface="+mn-ea"/>
              <a:cs typeface="+mn-cs"/>
            </a:endParaRPr>
          </a:p>
          <a:p>
            <a:pPr marL="0" marR="0" lvl="0" indent="0" algn="l" defTabSz="812810" rtl="0" eaLnBrk="0" fontAlgn="base" latinLnBrk="0" hangingPunct="0">
              <a:lnSpc>
                <a:spcPct val="100000"/>
              </a:lnSpc>
              <a:spcBef>
                <a:spcPct val="20000"/>
              </a:spcBef>
              <a:spcAft>
                <a:spcPct val="0"/>
              </a:spcAft>
              <a:buClrTx/>
              <a:buSzTx/>
              <a:buFontTx/>
              <a:buNone/>
              <a:tabLst/>
              <a:defRPr/>
            </a:pPr>
            <a:endParaRPr kumimoji="0" lang="en-US" sz="1244" b="0" i="0" u="none" strike="noStrike" kern="0" cap="none" spc="0" normalizeH="0" baseline="0" noProof="0" dirty="0">
              <a:ln>
                <a:noFill/>
              </a:ln>
              <a:solidFill>
                <a:prstClr val="black"/>
              </a:solidFill>
              <a:effectLst/>
              <a:uLnTx/>
              <a:uFillTx/>
              <a:latin typeface="Arial"/>
              <a:ea typeface="+mn-ea"/>
              <a:cs typeface="+mn-cs"/>
            </a:endParaRPr>
          </a:p>
          <a:p>
            <a:pPr marL="0" marR="0" lvl="0" indent="0" algn="l" defTabSz="812810" rtl="0" eaLnBrk="0" fontAlgn="base" latinLnBrk="0" hangingPunct="0">
              <a:lnSpc>
                <a:spcPct val="100000"/>
              </a:lnSpc>
              <a:spcBef>
                <a:spcPct val="20000"/>
              </a:spcBef>
              <a:spcAft>
                <a:spcPct val="0"/>
              </a:spcAft>
              <a:buClrTx/>
              <a:buSzTx/>
              <a:buFontTx/>
              <a:buNone/>
              <a:tabLst/>
              <a:defRPr/>
            </a:pPr>
            <a:r>
              <a:rPr kumimoji="0" lang="en-US" sz="1244" b="0" i="0" u="sng" strike="noStrike" kern="0" cap="none" spc="0" normalizeH="0" baseline="0" noProof="0" dirty="0">
                <a:ln>
                  <a:noFill/>
                </a:ln>
                <a:solidFill>
                  <a:prstClr val="black"/>
                </a:solidFill>
                <a:effectLst/>
                <a:uLnTx/>
                <a:uFillTx/>
                <a:latin typeface="Arial"/>
                <a:ea typeface="+mn-ea"/>
                <a:cs typeface="+mn-cs"/>
              </a:rPr>
              <a:t>Guarantee Firm will default and fail to buyback our asset if its </a:t>
            </a:r>
            <a:r>
              <a:rPr kumimoji="0" lang="en-US" sz="1244" b="1" i="0" u="sng" strike="noStrike" kern="0" cap="none" spc="0" normalizeH="0" baseline="0" noProof="0" dirty="0">
                <a:ln>
                  <a:noFill/>
                </a:ln>
                <a:solidFill>
                  <a:prstClr val="black"/>
                </a:solidFill>
                <a:effectLst/>
                <a:uLnTx/>
                <a:uFillTx/>
                <a:latin typeface="Arial"/>
                <a:ea typeface="+mn-ea"/>
                <a:cs typeface="+mn-cs"/>
              </a:rPr>
              <a:t>Equity Value </a:t>
            </a:r>
            <a:r>
              <a:rPr kumimoji="0" lang="en-US" sz="1244" b="0" i="0" u="sng" strike="noStrike" kern="0" cap="none" spc="0" normalizeH="0" baseline="0" noProof="0" dirty="0">
                <a:ln>
                  <a:noFill/>
                </a:ln>
                <a:solidFill>
                  <a:prstClr val="black"/>
                </a:solidFill>
                <a:effectLst/>
                <a:uLnTx/>
                <a:uFillTx/>
                <a:latin typeface="Arial"/>
                <a:ea typeface="+mn-ea"/>
                <a:cs typeface="+mn-cs"/>
              </a:rPr>
              <a:t>&lt; 0</a:t>
            </a:r>
          </a:p>
          <a:p>
            <a:pPr marL="0" marR="0" lvl="0" indent="0" algn="l" defTabSz="812810" rtl="0" eaLnBrk="0" fontAlgn="base" latinLnBrk="0" hangingPunct="0">
              <a:lnSpc>
                <a:spcPct val="100000"/>
              </a:lnSpc>
              <a:spcBef>
                <a:spcPct val="20000"/>
              </a:spcBef>
              <a:spcAft>
                <a:spcPct val="0"/>
              </a:spcAft>
              <a:buClrTx/>
              <a:buSzTx/>
              <a:buFontTx/>
              <a:buNone/>
              <a:tabLst/>
              <a:defRPr/>
            </a:pPr>
            <a:endParaRPr kumimoji="0" lang="en-US" sz="1244" b="0" i="0" u="none" strike="noStrike" kern="0" cap="none" spc="0" normalizeH="0" baseline="0" noProof="0" dirty="0">
              <a:ln>
                <a:noFill/>
              </a:ln>
              <a:solidFill>
                <a:prstClr val="black"/>
              </a:solidFill>
              <a:effectLst/>
              <a:uLnTx/>
              <a:uFillTx/>
              <a:latin typeface="Arial"/>
              <a:ea typeface="+mn-ea"/>
              <a:cs typeface="+mn-cs"/>
            </a:endParaRPr>
          </a:p>
        </p:txBody>
      </p:sp>
      <p:sp>
        <p:nvSpPr>
          <p:cNvPr id="24" name="Oval 23"/>
          <p:cNvSpPr/>
          <p:nvPr/>
        </p:nvSpPr>
        <p:spPr>
          <a:xfrm>
            <a:off x="971860" y="1930826"/>
            <a:ext cx="1464353" cy="1463040"/>
          </a:xfrm>
          <a:prstGeom prst="ellipse">
            <a:avLst/>
          </a:prstGeom>
          <a:solidFill>
            <a:sysClr val="window" lastClr="FFFFFF"/>
          </a:solidFill>
          <a:ln w="25400" cap="flat" cmpd="sng" algn="ctr">
            <a:solidFill>
              <a:srgbClr val="014B2A">
                <a:shade val="50000"/>
              </a:srgbClr>
            </a:solidFill>
            <a:prstDash val="solid"/>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1244" b="0" i="0" u="none" strike="noStrike" kern="0" cap="none" spc="0" normalizeH="0" baseline="0" noProof="0" dirty="0" smtClean="0">
                <a:ln>
                  <a:noFill/>
                </a:ln>
                <a:solidFill>
                  <a:prstClr val="black"/>
                </a:solidFill>
                <a:effectLst/>
                <a:uLnTx/>
                <a:uFillTx/>
                <a:latin typeface="Arial"/>
                <a:ea typeface="+mn-ea"/>
                <a:cs typeface="+mn-cs"/>
              </a:rPr>
              <a:t>Guaranteed Portfolio</a:t>
            </a:r>
          </a:p>
        </p:txBody>
      </p:sp>
      <p:sp>
        <p:nvSpPr>
          <p:cNvPr id="25" name="Rectangle 24"/>
          <p:cNvSpPr/>
          <p:nvPr/>
        </p:nvSpPr>
        <p:spPr>
          <a:xfrm>
            <a:off x="-31575" y="2122651"/>
            <a:ext cx="1116244" cy="455252"/>
          </a:xfrm>
          <a:prstGeom prst="rect">
            <a:avLst/>
          </a:prstGeom>
          <a:noFill/>
          <a:ln w="25400" cap="flat" cmpd="sng" algn="ctr">
            <a:noFill/>
            <a:prstDash val="solid"/>
          </a:ln>
          <a:effectLst/>
        </p:spPr>
        <p:txBody>
          <a:bodyPr lIns="0" rIns="0"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1244" b="0" i="0" u="none" strike="noStrike" kern="0" cap="none" spc="0" normalizeH="0" baseline="0" noProof="0" dirty="0" smtClean="0">
                <a:ln>
                  <a:noFill/>
                </a:ln>
                <a:solidFill>
                  <a:prstClr val="black"/>
                </a:solidFill>
                <a:effectLst/>
                <a:uLnTx/>
                <a:uFillTx/>
                <a:latin typeface="Arial"/>
                <a:ea typeface="+mn-ea"/>
                <a:cs typeface="+mn-cs"/>
              </a:rPr>
              <a:t>Capital Structure</a:t>
            </a:r>
          </a:p>
        </p:txBody>
      </p:sp>
      <p:sp>
        <p:nvSpPr>
          <p:cNvPr id="26" name="Oval 25"/>
          <p:cNvSpPr/>
          <p:nvPr/>
        </p:nvSpPr>
        <p:spPr>
          <a:xfrm>
            <a:off x="2044903" y="2422292"/>
            <a:ext cx="325120" cy="325120"/>
          </a:xfrm>
          <a:prstGeom prst="ellipse">
            <a:avLst/>
          </a:prstGeom>
          <a:solidFill>
            <a:srgbClr val="014B2A"/>
          </a:solidFill>
          <a:ln w="25400" cap="flat" cmpd="sng" algn="ctr">
            <a:solidFill>
              <a:srgbClr val="014B2A">
                <a:shade val="50000"/>
              </a:srgbClr>
            </a:solidFill>
            <a:prstDash val="solid"/>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Arial"/>
                <a:ea typeface="+mn-ea"/>
                <a:cs typeface="+mn-cs"/>
              </a:rPr>
              <a:t>K</a:t>
            </a:r>
          </a:p>
        </p:txBody>
      </p:sp>
      <p:sp>
        <p:nvSpPr>
          <p:cNvPr id="27" name="Rectangle 26"/>
          <p:cNvSpPr/>
          <p:nvPr/>
        </p:nvSpPr>
        <p:spPr>
          <a:xfrm>
            <a:off x="2646233" y="2536493"/>
            <a:ext cx="1625600" cy="512602"/>
          </a:xfrm>
          <a:prstGeom prst="rect">
            <a:avLst/>
          </a:prstGeom>
          <a:solidFill>
            <a:srgbClr val="C6EBB7">
              <a:lumMod val="90000"/>
            </a:srgbClr>
          </a:solidFill>
          <a:ln w="25400" cap="flat" cmpd="sng" algn="ctr">
            <a:solidFill>
              <a:srgbClr val="C6EBB7">
                <a:lumMod val="25000"/>
              </a:srgbClr>
            </a:solidFill>
            <a:prstDash val="solid"/>
          </a:ln>
          <a:effectLst/>
        </p:spPr>
        <p:txBody>
          <a:bodyPr rtlCol="0" anchor="t"/>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889" b="0" i="0" u="none" strike="noStrike" kern="0" cap="none" spc="0" normalizeH="0" baseline="0" noProof="0" dirty="0" smtClean="0">
                <a:ln>
                  <a:noFill/>
                </a:ln>
                <a:solidFill>
                  <a:prstClr val="black"/>
                </a:solidFill>
                <a:effectLst/>
                <a:uLnTx/>
                <a:uFillTx/>
                <a:latin typeface="Arial"/>
                <a:ea typeface="+mn-ea"/>
                <a:cs typeface="+mn-cs"/>
              </a:rPr>
              <a:t>KBANK portfolio</a:t>
            </a:r>
          </a:p>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889" b="0" i="0" u="none" strike="noStrike" kern="0" cap="none" spc="0" normalizeH="0" baseline="0" noProof="0" dirty="0" smtClean="0">
                <a:ln>
                  <a:noFill/>
                </a:ln>
                <a:solidFill>
                  <a:prstClr val="black"/>
                </a:solidFill>
                <a:effectLst/>
                <a:uLnTx/>
                <a:uFillTx/>
                <a:latin typeface="Arial"/>
                <a:ea typeface="+mn-ea"/>
                <a:cs typeface="+mn-cs"/>
              </a:rPr>
              <a:t>Probability of Default equals to that of the channels</a:t>
            </a:r>
          </a:p>
        </p:txBody>
      </p:sp>
      <p:cxnSp>
        <p:nvCxnSpPr>
          <p:cNvPr id="28" name="Straight Connector 27"/>
          <p:cNvCxnSpPr>
            <a:stCxn id="26" idx="6"/>
            <a:endCxn id="27" idx="1"/>
          </p:cNvCxnSpPr>
          <p:nvPr/>
        </p:nvCxnSpPr>
        <p:spPr>
          <a:xfrm>
            <a:off x="2370023" y="2584852"/>
            <a:ext cx="276210" cy="207942"/>
          </a:xfrm>
          <a:prstGeom prst="line">
            <a:avLst/>
          </a:prstGeom>
          <a:noFill/>
          <a:ln w="9525" cap="flat" cmpd="sng" algn="ctr">
            <a:solidFill>
              <a:sysClr val="windowText" lastClr="000000">
                <a:shade val="95000"/>
                <a:satMod val="105000"/>
              </a:sysClr>
            </a:solidFill>
            <a:prstDash val="solid"/>
          </a:ln>
          <a:effectLst/>
        </p:spPr>
      </p:cxnSp>
      <p:sp>
        <p:nvSpPr>
          <p:cNvPr id="29" name="Rectangle 28"/>
          <p:cNvSpPr/>
          <p:nvPr/>
        </p:nvSpPr>
        <p:spPr>
          <a:xfrm>
            <a:off x="2646593" y="1700808"/>
            <a:ext cx="1625600" cy="340110"/>
          </a:xfrm>
          <a:prstGeom prst="rect">
            <a:avLst/>
          </a:prstGeom>
          <a:solidFill>
            <a:sysClr val="window" lastClr="FFFFFF"/>
          </a:solidFill>
          <a:ln w="25400" cap="flat" cmpd="sng" algn="ctr">
            <a:solidFill>
              <a:srgbClr val="3F3F3F"/>
            </a:solidFill>
            <a:prstDash val="solid"/>
          </a:ln>
          <a:effectLst/>
        </p:spPr>
        <p:txBody>
          <a:bodyPr lIns="0" rIns="0" rtlCol="0" anchor="t"/>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889" b="0" i="0" u="none" strike="noStrike" kern="0" cap="none" spc="0" normalizeH="0" baseline="0" noProof="0" dirty="0" smtClean="0">
                <a:ln>
                  <a:noFill/>
                </a:ln>
                <a:solidFill>
                  <a:prstClr val="black"/>
                </a:solidFill>
                <a:effectLst/>
                <a:uLnTx/>
                <a:uFillTx/>
                <a:latin typeface="Arial"/>
                <a:ea typeface="+mn-ea"/>
                <a:cs typeface="+mn-cs"/>
              </a:rPr>
              <a:t>X ~ PD of Guaranteed portfolio</a:t>
            </a:r>
          </a:p>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889" b="0" i="0" u="none" strike="noStrike" kern="0" cap="none" spc="0" normalizeH="0" baseline="0" noProof="0" dirty="0" smtClean="0">
                <a:ln>
                  <a:noFill/>
                </a:ln>
                <a:solidFill>
                  <a:prstClr val="black"/>
                </a:solidFill>
                <a:effectLst/>
                <a:uLnTx/>
                <a:uFillTx/>
                <a:latin typeface="Arial"/>
                <a:ea typeface="+mn-ea"/>
                <a:cs typeface="+mn-cs"/>
              </a:rPr>
              <a:t>is a random variable</a:t>
            </a:r>
          </a:p>
        </p:txBody>
      </p:sp>
      <p:cxnSp>
        <p:nvCxnSpPr>
          <p:cNvPr id="30" name="Straight Connector 29"/>
          <p:cNvCxnSpPr>
            <a:endCxn id="29" idx="1"/>
          </p:cNvCxnSpPr>
          <p:nvPr/>
        </p:nvCxnSpPr>
        <p:spPr>
          <a:xfrm flipV="1">
            <a:off x="2177391" y="1870862"/>
            <a:ext cx="469202" cy="301364"/>
          </a:xfrm>
          <a:prstGeom prst="line">
            <a:avLst/>
          </a:prstGeom>
          <a:noFill/>
          <a:ln w="9525" cap="flat" cmpd="sng" algn="ctr">
            <a:solidFill>
              <a:srgbClr val="FF0000"/>
            </a:solidFill>
            <a:prstDash val="solid"/>
          </a:ln>
          <a:effectLst/>
        </p:spPr>
      </p:cxnSp>
      <p:sp>
        <p:nvSpPr>
          <p:cNvPr id="31" name="Rectangle 30"/>
          <p:cNvSpPr/>
          <p:nvPr/>
        </p:nvSpPr>
        <p:spPr>
          <a:xfrm>
            <a:off x="2646098" y="3190258"/>
            <a:ext cx="1625600" cy="325120"/>
          </a:xfrm>
          <a:prstGeom prst="rect">
            <a:avLst/>
          </a:prstGeom>
          <a:solidFill>
            <a:srgbClr val="FF0000"/>
          </a:solidFill>
          <a:ln w="25400" cap="flat" cmpd="sng" algn="ctr">
            <a:solidFill>
              <a:srgbClr val="FF0000"/>
            </a:solidFill>
            <a:prstDash val="solid"/>
          </a:ln>
          <a:effectLst/>
        </p:spPr>
        <p:txBody>
          <a:bodyPr lIns="0" rIns="0" rtlCol="0" anchor="t"/>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889" b="0" i="0" u="none" strike="noStrike" kern="0" cap="none" spc="0" normalizeH="0" baseline="0" noProof="0" dirty="0" smtClean="0">
                <a:ln>
                  <a:noFill/>
                </a:ln>
                <a:solidFill>
                  <a:prstClr val="white"/>
                </a:solidFill>
                <a:effectLst/>
                <a:uLnTx/>
                <a:uFillTx/>
                <a:latin typeface="Arial"/>
                <a:ea typeface="+mn-ea"/>
                <a:cs typeface="+mn-cs"/>
              </a:rPr>
              <a:t>EP (Expected Payout) =</a:t>
            </a:r>
          </a:p>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889" b="0" i="0" u="none" strike="noStrike" kern="0" cap="none" spc="0" normalizeH="0" baseline="0" noProof="0" dirty="0" smtClean="0">
                <a:ln>
                  <a:noFill/>
                </a:ln>
                <a:solidFill>
                  <a:prstClr val="white"/>
                </a:solidFill>
                <a:effectLst/>
                <a:uLnTx/>
                <a:uFillTx/>
                <a:latin typeface="Arial"/>
                <a:ea typeface="+mn-ea"/>
                <a:cs typeface="+mn-cs"/>
              </a:rPr>
              <a:t>X * Total Guaranteed Amount</a:t>
            </a:r>
          </a:p>
        </p:txBody>
      </p:sp>
      <p:sp>
        <p:nvSpPr>
          <p:cNvPr id="33" name="Rectangle 32"/>
          <p:cNvSpPr/>
          <p:nvPr/>
        </p:nvSpPr>
        <p:spPr>
          <a:xfrm>
            <a:off x="2646593" y="2051128"/>
            <a:ext cx="1625600" cy="325120"/>
          </a:xfrm>
          <a:prstGeom prst="rect">
            <a:avLst/>
          </a:prstGeom>
          <a:solidFill>
            <a:sysClr val="window" lastClr="FFFFFF"/>
          </a:solidFill>
          <a:ln w="25400" cap="flat" cmpd="sng" algn="ctr">
            <a:solidFill>
              <a:srgbClr val="014B2A"/>
            </a:solidFill>
            <a:prstDash val="solid"/>
          </a:ln>
          <a:effectLst/>
        </p:spPr>
        <p:txBody>
          <a:bodyPr lIns="0" rIns="0"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889" b="0" i="0" u="sng" strike="noStrike" kern="0" cap="none" spc="0" normalizeH="0" baseline="0" noProof="0" dirty="0" smtClean="0">
                <a:ln>
                  <a:noFill/>
                </a:ln>
                <a:solidFill>
                  <a:prstClr val="black"/>
                </a:solidFill>
                <a:effectLst/>
                <a:uLnTx/>
                <a:uFillTx/>
                <a:latin typeface="Arial"/>
                <a:ea typeface="+mn-ea"/>
                <a:cs typeface="+mn-cs"/>
              </a:rPr>
              <a:t>Assumption</a:t>
            </a:r>
            <a:r>
              <a:rPr kumimoji="0" lang="en-US" sz="889" b="0" i="0" u="none" strike="noStrike" kern="0" cap="none" spc="0" normalizeH="0" baseline="0" noProof="0" dirty="0" smtClean="0">
                <a:ln>
                  <a:noFill/>
                </a:ln>
                <a:solidFill>
                  <a:prstClr val="black"/>
                </a:solidFill>
                <a:effectLst/>
                <a:uLnTx/>
                <a:uFillTx/>
                <a:latin typeface="Arial"/>
                <a:ea typeface="+mn-ea"/>
                <a:cs typeface="+mn-cs"/>
              </a:rPr>
              <a:t>: X has its mean equals to our portfolio PD (</a:t>
            </a:r>
            <a:r>
              <a:rPr kumimoji="0" lang="en-US" sz="889" b="0" i="0" u="none" strike="noStrike" kern="0" cap="none" spc="0" normalizeH="0" baseline="0" noProof="0" dirty="0" err="1" smtClean="0">
                <a:ln>
                  <a:noFill/>
                </a:ln>
                <a:solidFill>
                  <a:prstClr val="black"/>
                </a:solidFill>
                <a:effectLst/>
                <a:uLnTx/>
                <a:uFillTx/>
                <a:latin typeface="Arial"/>
                <a:ea typeface="+mn-ea"/>
                <a:cs typeface="+mn-cs"/>
              </a:rPr>
              <a:t>Pd</a:t>
            </a:r>
            <a:r>
              <a:rPr kumimoji="0" lang="en-US" sz="889" b="0" i="0" u="none" strike="noStrike" kern="0" cap="none" spc="0" normalizeH="0" baseline="0" noProof="0" dirty="0" smtClean="0">
                <a:ln>
                  <a:noFill/>
                </a:ln>
                <a:solidFill>
                  <a:prstClr val="black"/>
                </a:solidFill>
                <a:effectLst/>
                <a:uLnTx/>
                <a:uFillTx/>
                <a:latin typeface="Arial"/>
                <a:ea typeface="+mn-ea"/>
                <a:cs typeface="+mn-cs"/>
              </a:rPr>
              <a:t>) </a:t>
            </a:r>
          </a:p>
        </p:txBody>
      </p:sp>
      <p:cxnSp>
        <p:nvCxnSpPr>
          <p:cNvPr id="34" name="Straight Connector 33"/>
          <p:cNvCxnSpPr>
            <a:stCxn id="27" idx="0"/>
            <a:endCxn id="33" idx="2"/>
          </p:cNvCxnSpPr>
          <p:nvPr/>
        </p:nvCxnSpPr>
        <p:spPr>
          <a:xfrm flipV="1">
            <a:off x="3459033" y="2376248"/>
            <a:ext cx="360" cy="160245"/>
          </a:xfrm>
          <a:prstGeom prst="line">
            <a:avLst/>
          </a:prstGeom>
          <a:noFill/>
          <a:ln w="9525" cap="flat" cmpd="sng" algn="ctr">
            <a:solidFill>
              <a:sysClr val="windowText" lastClr="000000">
                <a:shade val="95000"/>
                <a:satMod val="105000"/>
              </a:sysClr>
            </a:solidFill>
            <a:prstDash val="dash"/>
          </a:ln>
          <a:effectLst/>
        </p:spPr>
      </p:cxnSp>
      <p:sp>
        <p:nvSpPr>
          <p:cNvPr id="35" name="Rectangle 34"/>
          <p:cNvSpPr/>
          <p:nvPr/>
        </p:nvSpPr>
        <p:spPr>
          <a:xfrm>
            <a:off x="7866690" y="2792794"/>
            <a:ext cx="1107996" cy="311111"/>
          </a:xfrm>
          <a:prstGeom prst="rect">
            <a:avLst/>
          </a:prstGeom>
        </p:spPr>
        <p:txBody>
          <a:bodyPr wrap="none">
            <a:spAutoFit/>
          </a:bodyPr>
          <a:lstStyle/>
          <a:p>
            <a:pPr defTabSz="812810" fontAlgn="auto">
              <a:spcBef>
                <a:spcPts val="0"/>
              </a:spcBef>
              <a:spcAft>
                <a:spcPts val="0"/>
              </a:spcAft>
            </a:pPr>
            <a:r>
              <a:rPr lang="en-US" sz="711" b="1" kern="0" dirty="0">
                <a:solidFill>
                  <a:prstClr val="black"/>
                </a:solidFill>
                <a:latin typeface="Arial"/>
              </a:rPr>
              <a:t>Stressed </a:t>
            </a:r>
          </a:p>
          <a:p>
            <a:pPr defTabSz="812810" fontAlgn="auto">
              <a:spcBef>
                <a:spcPts val="0"/>
              </a:spcBef>
              <a:spcAft>
                <a:spcPts val="0"/>
              </a:spcAft>
            </a:pPr>
            <a:r>
              <a:rPr lang="en-US" sz="711" b="1" kern="0" dirty="0">
                <a:solidFill>
                  <a:prstClr val="black"/>
                </a:solidFill>
                <a:latin typeface="Arial"/>
              </a:rPr>
              <a:t>P</a:t>
            </a:r>
            <a:r>
              <a:rPr lang="en-US" sz="711" b="1" dirty="0">
                <a:solidFill>
                  <a:prstClr val="black"/>
                </a:solidFill>
                <a:latin typeface="Arial"/>
              </a:rPr>
              <a:t>robability of Default</a:t>
            </a:r>
          </a:p>
        </p:txBody>
      </p:sp>
      <p:cxnSp>
        <p:nvCxnSpPr>
          <p:cNvPr id="36" name="Curved Connector 35"/>
          <p:cNvCxnSpPr>
            <a:stCxn id="9" idx="1"/>
            <a:endCxn id="20" idx="2"/>
          </p:cNvCxnSpPr>
          <p:nvPr/>
        </p:nvCxnSpPr>
        <p:spPr>
          <a:xfrm rot="10800000">
            <a:off x="6184870" y="3087595"/>
            <a:ext cx="579774" cy="1073625"/>
          </a:xfrm>
          <a:prstGeom prst="curvedConnector2">
            <a:avLst/>
          </a:prstGeom>
          <a:noFill/>
          <a:ln w="9525" cap="flat" cmpd="sng" algn="ctr">
            <a:solidFill>
              <a:srgbClr val="0070C0"/>
            </a:solidFill>
            <a:prstDash val="solid"/>
            <a:tailEnd type="triangle"/>
          </a:ln>
          <a:effectLst/>
        </p:spPr>
      </p:cxnSp>
      <p:sp>
        <p:nvSpPr>
          <p:cNvPr id="37" name="Rectangle 36"/>
          <p:cNvSpPr/>
          <p:nvPr/>
        </p:nvSpPr>
        <p:spPr>
          <a:xfrm>
            <a:off x="7640169" y="4018534"/>
            <a:ext cx="1418738" cy="283727"/>
          </a:xfrm>
          <a:prstGeom prst="rect">
            <a:avLst/>
          </a:prstGeom>
          <a:solidFill>
            <a:srgbClr val="014B2A"/>
          </a:solidFill>
          <a:ln w="25400" cap="flat" cmpd="sng" algn="ctr">
            <a:solidFill>
              <a:srgbClr val="014B2A">
                <a:shade val="50000"/>
              </a:srgbClr>
            </a:solidFill>
            <a:prstDash val="solid"/>
          </a:ln>
          <a:effectLst/>
        </p:spPr>
        <p:txBody>
          <a:bodyPr rtlCol="0" anchor="ctr"/>
          <a:lstStyle/>
          <a:p>
            <a:pPr algn="ctr" defTabSz="812810" fontAlgn="auto">
              <a:spcBef>
                <a:spcPts val="0"/>
              </a:spcBef>
              <a:spcAft>
                <a:spcPts val="0"/>
              </a:spcAft>
              <a:defRPr/>
            </a:pPr>
            <a:r>
              <a:rPr lang="en-US" sz="900" kern="0" dirty="0">
                <a:solidFill>
                  <a:prstClr val="white"/>
                </a:solidFill>
                <a:latin typeface="Arial"/>
                <a:cs typeface="+mn-cs"/>
              </a:rPr>
              <a:t>Criteria 3, FG strength </a:t>
            </a:r>
          </a:p>
          <a:p>
            <a:pPr marL="0" marR="0" lvl="0" indent="0" algn="ctr" defTabSz="812810" eaLnBrk="1" fontAlgn="auto" latinLnBrk="0" hangingPunct="1">
              <a:lnSpc>
                <a:spcPct val="100000"/>
              </a:lnSpc>
              <a:spcBef>
                <a:spcPts val="0"/>
              </a:spcBef>
              <a:spcAft>
                <a:spcPts val="0"/>
              </a:spcAft>
              <a:buClrTx/>
              <a:buSzTx/>
              <a:buFontTx/>
              <a:buNone/>
              <a:tabLst/>
              <a:defRPr/>
            </a:pPr>
            <a:r>
              <a:rPr lang="en-US" sz="900" kern="0" dirty="0">
                <a:solidFill>
                  <a:prstClr val="white"/>
                </a:solidFill>
                <a:latin typeface="Arial"/>
                <a:cs typeface="+mn-cs"/>
              </a:rPr>
              <a:t>Critical PD &gt; </a:t>
            </a:r>
            <a:r>
              <a:rPr lang="en-US" sz="900" kern="0" dirty="0" err="1">
                <a:solidFill>
                  <a:prstClr val="white"/>
                </a:solidFill>
                <a:latin typeface="Arial"/>
                <a:cs typeface="+mn-cs"/>
              </a:rPr>
              <a:t>Pd</a:t>
            </a:r>
            <a:r>
              <a:rPr lang="en-US" sz="900" kern="0" dirty="0">
                <a:solidFill>
                  <a:prstClr val="white"/>
                </a:solidFill>
                <a:latin typeface="Arial"/>
                <a:cs typeface="+mn-cs"/>
              </a:rPr>
              <a:t> + X%? </a:t>
            </a:r>
          </a:p>
        </p:txBody>
      </p:sp>
      <p:grpSp>
        <p:nvGrpSpPr>
          <p:cNvPr id="40" name="Group 39"/>
          <p:cNvGrpSpPr/>
          <p:nvPr/>
        </p:nvGrpSpPr>
        <p:grpSpPr>
          <a:xfrm>
            <a:off x="5510160" y="3666371"/>
            <a:ext cx="2168291" cy="1558187"/>
            <a:chOff x="5976627" y="3094389"/>
            <a:chExt cx="2439327" cy="941600"/>
          </a:xfrm>
        </p:grpSpPr>
        <p:sp>
          <p:nvSpPr>
            <p:cNvPr id="41" name="Freeform 40"/>
            <p:cNvSpPr/>
            <p:nvPr/>
          </p:nvSpPr>
          <p:spPr>
            <a:xfrm>
              <a:off x="5996186" y="3215574"/>
              <a:ext cx="1637212" cy="816037"/>
            </a:xfrm>
            <a:custGeom>
              <a:avLst/>
              <a:gdLst>
                <a:gd name="connsiteX0" fmla="*/ 0 w 1637212"/>
                <a:gd name="connsiteY0" fmla="*/ 798620 h 816037"/>
                <a:gd name="connsiteX1" fmla="*/ 69669 w 1637212"/>
                <a:gd name="connsiteY1" fmla="*/ 345774 h 816037"/>
                <a:gd name="connsiteX2" fmla="*/ 165463 w 1637212"/>
                <a:gd name="connsiteY2" fmla="*/ 23557 h 816037"/>
                <a:gd name="connsiteX3" fmla="*/ 383177 w 1637212"/>
                <a:gd name="connsiteY3" fmla="*/ 49683 h 816037"/>
                <a:gd name="connsiteX4" fmla="*/ 609600 w 1637212"/>
                <a:gd name="connsiteY4" fmla="*/ 249980 h 816037"/>
                <a:gd name="connsiteX5" fmla="*/ 1001486 w 1637212"/>
                <a:gd name="connsiteY5" fmla="*/ 458985 h 816037"/>
                <a:gd name="connsiteX6" fmla="*/ 1288869 w 1637212"/>
                <a:gd name="connsiteY6" fmla="*/ 572197 h 816037"/>
                <a:gd name="connsiteX7" fmla="*/ 1593669 w 1637212"/>
                <a:gd name="connsiteY7" fmla="*/ 641865 h 816037"/>
                <a:gd name="connsiteX8" fmla="*/ 1637212 w 1637212"/>
                <a:gd name="connsiteY8" fmla="*/ 816037 h 81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7212" h="816037">
                  <a:moveTo>
                    <a:pt x="0" y="798620"/>
                  </a:moveTo>
                  <a:cubicBezTo>
                    <a:pt x="21046" y="636785"/>
                    <a:pt x="42092" y="474951"/>
                    <a:pt x="69669" y="345774"/>
                  </a:cubicBezTo>
                  <a:cubicBezTo>
                    <a:pt x="97246" y="216597"/>
                    <a:pt x="113212" y="72905"/>
                    <a:pt x="165463" y="23557"/>
                  </a:cubicBezTo>
                  <a:cubicBezTo>
                    <a:pt x="217714" y="-25791"/>
                    <a:pt x="309154" y="11946"/>
                    <a:pt x="383177" y="49683"/>
                  </a:cubicBezTo>
                  <a:cubicBezTo>
                    <a:pt x="457200" y="87420"/>
                    <a:pt x="506549" y="181763"/>
                    <a:pt x="609600" y="249980"/>
                  </a:cubicBezTo>
                  <a:cubicBezTo>
                    <a:pt x="712651" y="318197"/>
                    <a:pt x="888275" y="405282"/>
                    <a:pt x="1001486" y="458985"/>
                  </a:cubicBezTo>
                  <a:cubicBezTo>
                    <a:pt x="1114697" y="512688"/>
                    <a:pt x="1190172" y="541717"/>
                    <a:pt x="1288869" y="572197"/>
                  </a:cubicBezTo>
                  <a:cubicBezTo>
                    <a:pt x="1387566" y="602677"/>
                    <a:pt x="1535612" y="601225"/>
                    <a:pt x="1593669" y="641865"/>
                  </a:cubicBezTo>
                  <a:cubicBezTo>
                    <a:pt x="1651726" y="682505"/>
                    <a:pt x="1611086" y="784105"/>
                    <a:pt x="1637212" y="816037"/>
                  </a:cubicBezTo>
                </a:path>
              </a:pathLst>
            </a:custGeom>
            <a:solidFill>
              <a:srgbClr val="6AD8D8">
                <a:alpha val="70980"/>
              </a:srgbClr>
            </a:solidFill>
            <a:ln w="12700" cap="flat" cmpd="sng" algn="ctr">
              <a:solidFill>
                <a:srgbClr val="72A376">
                  <a:lumMod val="60000"/>
                  <a:lumOff val="40000"/>
                </a:srgbClr>
              </a:solidFill>
              <a:prstDash val="solid"/>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white"/>
                </a:solidFill>
                <a:effectLst/>
                <a:uLnTx/>
                <a:uFillTx/>
                <a:latin typeface="Arial"/>
                <a:ea typeface="+mn-ea"/>
                <a:cs typeface="+mn-cs"/>
              </a:endParaRPr>
            </a:p>
          </p:txBody>
        </p:sp>
        <p:graphicFrame>
          <p:nvGraphicFramePr>
            <p:cNvPr id="42" name="Chart 41"/>
            <p:cNvGraphicFramePr>
              <a:graphicFrameLocks/>
            </p:cNvGraphicFramePr>
            <p:nvPr>
              <p:extLst/>
            </p:nvPr>
          </p:nvGraphicFramePr>
          <p:xfrm>
            <a:off x="5976627" y="3094389"/>
            <a:ext cx="2439327" cy="941600"/>
          </p:xfrm>
          <a:graphic>
            <a:graphicData uri="http://schemas.openxmlformats.org/drawingml/2006/chart">
              <c:chart xmlns:c="http://schemas.openxmlformats.org/drawingml/2006/chart" xmlns:r="http://schemas.openxmlformats.org/officeDocument/2006/relationships" r:id="rId3"/>
            </a:graphicData>
          </a:graphic>
        </p:graphicFrame>
      </p:grpSp>
      <p:sp>
        <p:nvSpPr>
          <p:cNvPr id="43" name="Rectangle 42"/>
          <p:cNvSpPr/>
          <p:nvPr/>
        </p:nvSpPr>
        <p:spPr>
          <a:xfrm>
            <a:off x="6160889" y="4458739"/>
            <a:ext cx="69130" cy="786402"/>
          </a:xfrm>
          <a:prstGeom prst="rect">
            <a:avLst/>
          </a:prstGeom>
          <a:solidFill>
            <a:srgbClr val="0070C0"/>
          </a:solidFill>
          <a:ln w="25400" cap="flat" cmpd="sng" algn="ctr">
            <a:noFill/>
            <a:prstDash val="solid"/>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white"/>
              </a:solidFill>
              <a:effectLst/>
              <a:uLnTx/>
              <a:uFillTx/>
              <a:latin typeface="Arial"/>
              <a:ea typeface="+mn-ea"/>
              <a:cs typeface="+mn-cs"/>
            </a:endParaRPr>
          </a:p>
        </p:txBody>
      </p:sp>
      <p:cxnSp>
        <p:nvCxnSpPr>
          <p:cNvPr id="44" name="Straight Connector 43"/>
          <p:cNvCxnSpPr/>
          <p:nvPr/>
        </p:nvCxnSpPr>
        <p:spPr>
          <a:xfrm>
            <a:off x="5022899" y="5267353"/>
            <a:ext cx="3901440" cy="0"/>
          </a:xfrm>
          <a:prstGeom prst="line">
            <a:avLst/>
          </a:prstGeom>
          <a:noFill/>
          <a:ln w="9525" cap="flat" cmpd="sng" algn="ctr">
            <a:solidFill>
              <a:srgbClr val="014B2A">
                <a:shade val="95000"/>
                <a:satMod val="105000"/>
              </a:srgbClr>
            </a:solidFill>
            <a:prstDash val="solid"/>
          </a:ln>
          <a:effectLst/>
        </p:spPr>
      </p:cxnSp>
      <p:sp>
        <p:nvSpPr>
          <p:cNvPr id="45" name="4-Point Star 44"/>
          <p:cNvSpPr/>
          <p:nvPr/>
        </p:nvSpPr>
        <p:spPr>
          <a:xfrm>
            <a:off x="6893085" y="5167949"/>
            <a:ext cx="162560" cy="162560"/>
          </a:xfrm>
          <a:prstGeom prst="star4">
            <a:avLst/>
          </a:prstGeom>
          <a:solidFill>
            <a:srgbClr val="FF0000"/>
          </a:solidFill>
          <a:ln w="3175" cap="flat" cmpd="sng" algn="ctr">
            <a:solidFill>
              <a:srgbClr val="C00000"/>
            </a:solidFill>
            <a:prstDash val="solid"/>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Arial"/>
              <a:ea typeface="+mn-ea"/>
              <a:cs typeface="+mn-cs"/>
            </a:endParaRPr>
          </a:p>
        </p:txBody>
      </p:sp>
      <p:sp>
        <p:nvSpPr>
          <p:cNvPr id="46" name="Rectangle 45"/>
          <p:cNvSpPr/>
          <p:nvPr/>
        </p:nvSpPr>
        <p:spPr>
          <a:xfrm>
            <a:off x="7349524" y="5373216"/>
            <a:ext cx="1709384" cy="924236"/>
          </a:xfrm>
          <a:prstGeom prst="rect">
            <a:avLst/>
          </a:prstGeom>
          <a:solidFill>
            <a:srgbClr val="6AD8D8"/>
          </a:solidFill>
          <a:ln w="25400" cap="flat" cmpd="sng" algn="ctr">
            <a:noFill/>
            <a:prstDash val="solid"/>
          </a:ln>
          <a:effectLst/>
        </p:spPr>
        <p:txBody>
          <a:bodyPr rtlCol="0" anchor="ctr"/>
          <a:lstStyle/>
          <a:p>
            <a:pPr marL="0" marR="0" lvl="0" indent="0" defTabSz="812810" eaLnBrk="1" fontAlgn="auto" latinLnBrk="0" hangingPunct="1">
              <a:lnSpc>
                <a:spcPct val="100000"/>
              </a:lnSpc>
              <a:spcBef>
                <a:spcPts val="0"/>
              </a:spcBef>
              <a:spcAft>
                <a:spcPts val="0"/>
              </a:spcAft>
              <a:buClrTx/>
              <a:buSzTx/>
              <a:buFontTx/>
              <a:buNone/>
              <a:tabLst/>
              <a:defRPr/>
            </a:pPr>
            <a:r>
              <a:rPr kumimoji="0" lang="en-US" sz="889" b="0" i="0" u="none" strike="noStrike" kern="0" cap="none" spc="0" normalizeH="0" baseline="0" noProof="0" dirty="0" smtClean="0">
                <a:ln>
                  <a:noFill/>
                </a:ln>
                <a:solidFill>
                  <a:prstClr val="black"/>
                </a:solidFill>
                <a:effectLst/>
                <a:uLnTx/>
                <a:uFillTx/>
                <a:latin typeface="Arial"/>
                <a:ea typeface="+mn-ea"/>
                <a:cs typeface="+mn-cs"/>
              </a:rPr>
              <a:t>From the assumed distribution we can determine the probability that realization of X will be below or above the critical PD</a:t>
            </a:r>
          </a:p>
        </p:txBody>
      </p:sp>
      <p:sp>
        <p:nvSpPr>
          <p:cNvPr id="47" name="Rectangle 46"/>
          <p:cNvSpPr/>
          <p:nvPr/>
        </p:nvSpPr>
        <p:spPr>
          <a:xfrm>
            <a:off x="4814996" y="4530117"/>
            <a:ext cx="1056640" cy="243840"/>
          </a:xfrm>
          <a:prstGeom prst="rect">
            <a:avLst/>
          </a:prstGeom>
          <a:solidFill>
            <a:srgbClr val="00B050"/>
          </a:solidFill>
          <a:ln w="25400" cap="flat" cmpd="sng" algn="ctr">
            <a:noFill/>
            <a:prstDash val="solid"/>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889" b="0" i="0" u="none" strike="noStrike" kern="0" cap="none" spc="0" normalizeH="0" baseline="0" noProof="0" dirty="0" smtClean="0">
                <a:ln>
                  <a:noFill/>
                </a:ln>
                <a:solidFill>
                  <a:prstClr val="black"/>
                </a:solidFill>
                <a:effectLst/>
                <a:uLnTx/>
                <a:uFillTx/>
                <a:latin typeface="Arial"/>
                <a:ea typeface="+mn-ea"/>
                <a:cs typeface="+mn-cs"/>
              </a:rPr>
              <a:t>Success BB</a:t>
            </a:r>
          </a:p>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889" b="1" i="0" u="none" strike="noStrike" kern="0" cap="none" spc="0" normalizeH="0" baseline="0" noProof="0" dirty="0" smtClean="0">
                <a:ln>
                  <a:noFill/>
                </a:ln>
                <a:solidFill>
                  <a:prstClr val="black"/>
                </a:solidFill>
                <a:effectLst/>
                <a:uLnTx/>
                <a:uFillTx/>
                <a:latin typeface="Arial"/>
                <a:ea typeface="+mn-ea"/>
                <a:cs typeface="+mn-cs"/>
              </a:rPr>
              <a:t>1-B</a:t>
            </a:r>
          </a:p>
        </p:txBody>
      </p:sp>
      <p:sp>
        <p:nvSpPr>
          <p:cNvPr id="48" name="Rectangle 47"/>
          <p:cNvSpPr/>
          <p:nvPr/>
        </p:nvSpPr>
        <p:spPr>
          <a:xfrm>
            <a:off x="6711239" y="4533232"/>
            <a:ext cx="1056640" cy="243840"/>
          </a:xfrm>
          <a:prstGeom prst="rect">
            <a:avLst/>
          </a:prstGeom>
          <a:solidFill>
            <a:srgbClr val="FF3B3B"/>
          </a:solidFill>
          <a:ln w="25400" cap="flat" cmpd="sng" algn="ctr">
            <a:noFill/>
            <a:prstDash val="solid"/>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889" b="0" i="0" u="none" strike="noStrike" kern="0" cap="none" spc="0" normalizeH="0" baseline="0" noProof="0" dirty="0" smtClean="0">
                <a:ln>
                  <a:noFill/>
                </a:ln>
                <a:solidFill>
                  <a:prstClr val="black"/>
                </a:solidFill>
                <a:effectLst/>
                <a:uLnTx/>
                <a:uFillTx/>
                <a:latin typeface="Arial"/>
                <a:ea typeface="+mn-ea"/>
                <a:cs typeface="+mn-cs"/>
              </a:rPr>
              <a:t>Fail</a:t>
            </a:r>
            <a:r>
              <a:rPr kumimoji="0" lang="en-US" sz="889" b="0" i="0" u="none" strike="noStrike" kern="0" cap="none" spc="0" normalizeH="0" noProof="0" dirty="0" smtClean="0">
                <a:ln>
                  <a:noFill/>
                </a:ln>
                <a:solidFill>
                  <a:prstClr val="black"/>
                </a:solidFill>
                <a:effectLst/>
                <a:uLnTx/>
                <a:uFillTx/>
                <a:latin typeface="Arial"/>
                <a:ea typeface="+mn-ea"/>
                <a:cs typeface="+mn-cs"/>
              </a:rPr>
              <a:t> to </a:t>
            </a:r>
            <a:r>
              <a:rPr kumimoji="0" lang="en-US" sz="889" b="0" i="0" u="none" strike="noStrike" kern="0" cap="none" spc="0" normalizeH="0" baseline="0" noProof="0" dirty="0" smtClean="0">
                <a:ln>
                  <a:noFill/>
                </a:ln>
                <a:solidFill>
                  <a:prstClr val="black"/>
                </a:solidFill>
                <a:effectLst/>
                <a:uLnTx/>
                <a:uFillTx/>
                <a:latin typeface="Arial"/>
                <a:ea typeface="+mn-ea"/>
                <a:cs typeface="+mn-cs"/>
              </a:rPr>
              <a:t> BB</a:t>
            </a:r>
          </a:p>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889" b="1" i="0" u="none" strike="noStrike" kern="0" cap="none" spc="0" normalizeH="0" baseline="0" noProof="0" dirty="0" smtClean="0">
                <a:ln>
                  <a:noFill/>
                </a:ln>
                <a:solidFill>
                  <a:prstClr val="black"/>
                </a:solidFill>
                <a:effectLst/>
                <a:uLnTx/>
                <a:uFillTx/>
                <a:latin typeface="Arial"/>
                <a:ea typeface="+mn-ea"/>
                <a:cs typeface="+mn-cs"/>
              </a:rPr>
              <a:t>B</a:t>
            </a:r>
          </a:p>
        </p:txBody>
      </p:sp>
      <p:sp>
        <p:nvSpPr>
          <p:cNvPr id="49" name="Title 1">
            <a:extLst>
              <a:ext uri="{FF2B5EF4-FFF2-40B4-BE49-F238E27FC236}">
                <a16:creationId xmlns:a16="http://schemas.microsoft.com/office/drawing/2014/main" id="{EF4471C8-23FE-4CB6-9695-9635D0A60363}"/>
              </a:ext>
            </a:extLst>
          </p:cNvPr>
          <p:cNvSpPr txBox="1">
            <a:spLocks/>
          </p:cNvSpPr>
          <p:nvPr/>
        </p:nvSpPr>
        <p:spPr>
          <a:xfrm>
            <a:off x="606004" y="841444"/>
            <a:ext cx="8646516"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defTabSz="812810" fontAlgn="auto">
              <a:spcBef>
                <a:spcPts val="0"/>
              </a:spcBef>
              <a:spcAft>
                <a:spcPts val="0"/>
              </a:spcAft>
            </a:pPr>
            <a:r>
              <a:rPr lang="en-US" sz="2400" b="1" dirty="0" smtClean="0">
                <a:solidFill>
                  <a:prstClr val="black"/>
                </a:solidFill>
                <a:latin typeface="Arial"/>
              </a:rPr>
              <a:t>B Evaluation of FG’s Financial Capability</a:t>
            </a:r>
            <a:endParaRPr lang="en-US" sz="2400" b="1" dirty="0">
              <a:solidFill>
                <a:prstClr val="black"/>
              </a:solidFill>
              <a:latin typeface="Arial"/>
            </a:endParaRPr>
          </a:p>
        </p:txBody>
      </p:sp>
      <p:cxnSp>
        <p:nvCxnSpPr>
          <p:cNvPr id="52" name="Straight Connector 51"/>
          <p:cNvCxnSpPr>
            <a:stCxn id="31" idx="0"/>
            <a:endCxn id="27" idx="2"/>
          </p:cNvCxnSpPr>
          <p:nvPr/>
        </p:nvCxnSpPr>
        <p:spPr>
          <a:xfrm flipV="1">
            <a:off x="3458898" y="3049095"/>
            <a:ext cx="135" cy="141163"/>
          </a:xfrm>
          <a:prstGeom prst="line">
            <a:avLst/>
          </a:prstGeom>
          <a:noFill/>
          <a:ln w="9525" cap="flat" cmpd="sng" algn="ctr">
            <a:solidFill>
              <a:sysClr val="windowText" lastClr="000000">
                <a:shade val="95000"/>
                <a:satMod val="105000"/>
              </a:sysClr>
            </a:solidFill>
            <a:prstDash val="dash"/>
            <a:headEnd type="triangle" w="med" len="med"/>
            <a:tailEnd type="none" w="med" len="med"/>
          </a:ln>
          <a:effectLst/>
        </p:spPr>
      </p:cxnSp>
      <p:sp>
        <p:nvSpPr>
          <p:cNvPr id="55" name="Rectangle 54"/>
          <p:cNvSpPr/>
          <p:nvPr/>
        </p:nvSpPr>
        <p:spPr>
          <a:xfrm>
            <a:off x="528341" y="2581933"/>
            <a:ext cx="274320" cy="837245"/>
          </a:xfrm>
          <a:prstGeom prst="rect">
            <a:avLst/>
          </a:prstGeom>
          <a:solidFill>
            <a:srgbClr val="72A376"/>
          </a:solidFill>
          <a:ln w="25400" cap="flat" cmpd="sng" algn="ctr">
            <a:solidFill>
              <a:srgbClr val="72A376">
                <a:shade val="50000"/>
              </a:srgbClr>
            </a:solidFill>
            <a:prstDash val="solid"/>
          </a:ln>
          <a:effectLst/>
        </p:spPr>
        <p:txBody>
          <a:bodyPr lIns="0" rIns="0"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1244" b="0" i="0" u="none" strike="noStrike" kern="0" cap="none" spc="0" normalizeH="0" baseline="0" noProof="0" dirty="0" smtClean="0">
                <a:ln>
                  <a:noFill/>
                </a:ln>
                <a:solidFill>
                  <a:prstClr val="black"/>
                </a:solidFill>
                <a:effectLst/>
                <a:uLnTx/>
                <a:uFillTx/>
                <a:latin typeface="Arial"/>
                <a:ea typeface="+mn-ea"/>
                <a:cs typeface="+mn-cs"/>
              </a:rPr>
              <a:t>A</a:t>
            </a:r>
          </a:p>
        </p:txBody>
      </p:sp>
      <p:sp>
        <p:nvSpPr>
          <p:cNvPr id="56" name="Rectangle 55"/>
          <p:cNvSpPr/>
          <p:nvPr/>
        </p:nvSpPr>
        <p:spPr>
          <a:xfrm>
            <a:off x="872151" y="2581933"/>
            <a:ext cx="274320" cy="307283"/>
          </a:xfrm>
          <a:prstGeom prst="rect">
            <a:avLst/>
          </a:prstGeom>
          <a:solidFill>
            <a:srgbClr val="72A376"/>
          </a:solidFill>
          <a:ln w="25400" cap="flat" cmpd="sng" algn="ctr">
            <a:solidFill>
              <a:srgbClr val="72A376">
                <a:shade val="50000"/>
              </a:srgbClr>
            </a:solidFill>
            <a:prstDash val="solid"/>
          </a:ln>
          <a:effectLst/>
        </p:spPr>
        <p:txBody>
          <a:bodyPr lIns="0" rIns="0"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1244" b="0" i="0" u="none" strike="noStrike" kern="0" cap="none" spc="0" normalizeH="0" baseline="0" noProof="0" dirty="0" smtClean="0">
                <a:ln>
                  <a:noFill/>
                </a:ln>
                <a:solidFill>
                  <a:prstClr val="black"/>
                </a:solidFill>
                <a:effectLst/>
                <a:uLnTx/>
                <a:uFillTx/>
                <a:latin typeface="Arial"/>
                <a:ea typeface="+mn-ea"/>
                <a:cs typeface="+mn-cs"/>
              </a:rPr>
              <a:t>E</a:t>
            </a:r>
          </a:p>
        </p:txBody>
      </p:sp>
      <p:sp>
        <p:nvSpPr>
          <p:cNvPr id="57" name="Rectangle 56"/>
          <p:cNvSpPr/>
          <p:nvPr/>
        </p:nvSpPr>
        <p:spPr>
          <a:xfrm>
            <a:off x="872151" y="2922403"/>
            <a:ext cx="274320" cy="496775"/>
          </a:xfrm>
          <a:prstGeom prst="rect">
            <a:avLst/>
          </a:prstGeom>
          <a:solidFill>
            <a:srgbClr val="72A376"/>
          </a:solidFill>
          <a:ln w="25400" cap="flat" cmpd="sng" algn="ctr">
            <a:solidFill>
              <a:srgbClr val="72A376">
                <a:shade val="50000"/>
              </a:srgbClr>
            </a:solidFill>
            <a:prstDash val="solid"/>
          </a:ln>
          <a:effectLst/>
        </p:spPr>
        <p:txBody>
          <a:bodyPr lIns="0" rIns="0"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1244" b="0" i="0" u="none" strike="noStrike" kern="0" cap="none" spc="0" normalizeH="0" baseline="0" noProof="0" dirty="0" smtClean="0">
                <a:ln>
                  <a:noFill/>
                </a:ln>
                <a:solidFill>
                  <a:prstClr val="black"/>
                </a:solidFill>
                <a:effectLst/>
                <a:uLnTx/>
                <a:uFillTx/>
                <a:latin typeface="Arial"/>
                <a:ea typeface="+mn-ea"/>
                <a:cs typeface="+mn-cs"/>
              </a:rPr>
              <a:t>L</a:t>
            </a:r>
          </a:p>
        </p:txBody>
      </p:sp>
    </p:spTree>
    <p:extLst>
      <p:ext uri="{BB962C8B-B14F-4D97-AF65-F5344CB8AC3E}">
        <p14:creationId xmlns:p14="http://schemas.microsoft.com/office/powerpoint/2010/main" val="86722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fade">
                                      <p:cBhvr>
                                        <p:cTn id="68" dur="500"/>
                                        <p:tgtEl>
                                          <p:spTgt spid="4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fade">
                                      <p:cBhvr>
                                        <p:cTn id="71" dur="500"/>
                                        <p:tgtEl>
                                          <p:spTgt spid="4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fade">
                                      <p:cBhvr>
                                        <p:cTn id="74" dur="500"/>
                                        <p:tgtEl>
                                          <p:spTgt spid="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par>
                                <p:cTn id="78" presetID="10" presetClass="entr" presetSubtype="0" fill="hold" nodeType="with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fade">
                                      <p:cBhvr>
                                        <p:cTn id="80" dur="500"/>
                                        <p:tgtEl>
                                          <p:spTgt spid="44"/>
                                        </p:tgtEl>
                                      </p:cBhvr>
                                    </p:animEffect>
                                  </p:childTnLst>
                                </p:cTn>
                              </p:par>
                              <p:par>
                                <p:cTn id="81" presetID="10" presetClass="entr" presetSubtype="0" fill="hold"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Graphic spid="6" grpId="0">
        <p:bldAsOne/>
      </p:bldGraphic>
      <p:bldP spid="7" grpId="0"/>
      <p:bldP spid="8" grpId="0" animBg="1"/>
      <p:bldP spid="9" grpId="0" animBg="1"/>
      <p:bldP spid="11" grpId="0" animBg="1"/>
      <p:bldP spid="12" grpId="0" animBg="1"/>
      <p:bldP spid="13" grpId="0" animBg="1"/>
      <p:bldP spid="14" grpId="0" animBg="1"/>
      <p:bldP spid="15" grpId="0"/>
      <p:bldP spid="20" grpId="0" animBg="1"/>
      <p:bldP spid="22" grpId="0" animBg="1"/>
      <p:bldP spid="35" grpId="0"/>
      <p:bldP spid="37" grpId="0" animBg="1"/>
      <p:bldP spid="43" grpId="0" animBg="1"/>
      <p:bldP spid="45" grpId="0" animBg="1"/>
      <p:bldP spid="46" grpId="0" animBg="1"/>
      <p:bldP spid="47" grpId="0" animBg="1"/>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0"/>
          <p:cNvSpPr txBox="1">
            <a:spLocks/>
          </p:cNvSpPr>
          <p:nvPr/>
        </p:nvSpPr>
        <p:spPr>
          <a:xfrm>
            <a:off x="4533222" y="5171810"/>
            <a:ext cx="4441445" cy="543303"/>
          </a:xfrm>
          <a:prstGeom prst="rect">
            <a:avLst/>
          </a:prstGeom>
          <a:solidFill>
            <a:srgbClr val="AAC8AD">
              <a:lumMod val="40000"/>
              <a:lumOff val="60000"/>
            </a:srgbClr>
          </a:solidFill>
        </p:spPr>
        <p:txBody>
          <a:bodyPr anchor="ctr"/>
          <a:lstStyle>
            <a:lvl1pPr marL="289360" indent="-289360" algn="l" rtl="0" eaLnBrk="0" fontAlgn="base" hangingPunct="0">
              <a:spcBef>
                <a:spcPct val="20000"/>
              </a:spcBef>
              <a:spcAft>
                <a:spcPct val="0"/>
              </a:spcAft>
              <a:buChar char="•"/>
              <a:defRPr sz="2701">
                <a:solidFill>
                  <a:schemeClr val="tx1"/>
                </a:solidFill>
                <a:latin typeface="+mn-lt"/>
                <a:ea typeface="+mn-ea"/>
                <a:cs typeface="+mn-cs"/>
              </a:defRPr>
            </a:lvl1pPr>
            <a:lvl2pPr marL="626946" indent="-241134" algn="l" rtl="0" eaLnBrk="0" fontAlgn="base" hangingPunct="0">
              <a:spcBef>
                <a:spcPct val="20000"/>
              </a:spcBef>
              <a:spcAft>
                <a:spcPct val="0"/>
              </a:spcAft>
              <a:buChar char="–"/>
              <a:defRPr sz="2363">
                <a:solidFill>
                  <a:schemeClr val="tx1"/>
                </a:solidFill>
                <a:latin typeface="+mn-lt"/>
                <a:cs typeface="+mn-cs"/>
              </a:defRPr>
            </a:lvl2pPr>
            <a:lvl3pPr marL="964533" indent="-192907" algn="l" rtl="0" eaLnBrk="0" fontAlgn="base" hangingPunct="0">
              <a:spcBef>
                <a:spcPct val="20000"/>
              </a:spcBef>
              <a:spcAft>
                <a:spcPct val="0"/>
              </a:spcAft>
              <a:buChar char="•"/>
              <a:defRPr sz="2025">
                <a:solidFill>
                  <a:schemeClr val="tx1"/>
                </a:solidFill>
                <a:latin typeface="+mn-lt"/>
                <a:cs typeface="+mn-cs"/>
              </a:defRPr>
            </a:lvl3pPr>
            <a:lvl4pPr marL="1350346" indent="-192907" algn="l" rtl="0" eaLnBrk="0" fontAlgn="base" hangingPunct="0">
              <a:spcBef>
                <a:spcPct val="20000"/>
              </a:spcBef>
              <a:spcAft>
                <a:spcPct val="0"/>
              </a:spcAft>
              <a:buChar char="–"/>
              <a:defRPr sz="1688">
                <a:solidFill>
                  <a:schemeClr val="tx1"/>
                </a:solidFill>
                <a:latin typeface="+mn-lt"/>
                <a:cs typeface="+mn-cs"/>
              </a:defRPr>
            </a:lvl4pPr>
            <a:lvl5pPr marL="1736158" indent="-192907" algn="l" rtl="0" eaLnBrk="0" fontAlgn="base" hangingPunct="0">
              <a:spcBef>
                <a:spcPct val="20000"/>
              </a:spcBef>
              <a:spcAft>
                <a:spcPct val="0"/>
              </a:spcAft>
              <a:buChar char="»"/>
              <a:defRPr sz="1688">
                <a:solidFill>
                  <a:schemeClr val="tx1"/>
                </a:solidFill>
                <a:latin typeface="+mn-lt"/>
                <a:cs typeface="+mn-cs"/>
              </a:defRPr>
            </a:lvl5pPr>
            <a:lvl6pPr marL="2121972" indent="-192907" algn="l" rtl="0" eaLnBrk="1" fontAlgn="base" hangingPunct="1">
              <a:spcBef>
                <a:spcPct val="20000"/>
              </a:spcBef>
              <a:spcAft>
                <a:spcPct val="0"/>
              </a:spcAft>
              <a:buChar char="»"/>
              <a:defRPr sz="1688">
                <a:solidFill>
                  <a:schemeClr val="tx1"/>
                </a:solidFill>
                <a:latin typeface="+mn-lt"/>
                <a:cs typeface="+mn-cs"/>
              </a:defRPr>
            </a:lvl6pPr>
            <a:lvl7pPr marL="2507785" indent="-192907" algn="l" rtl="0" eaLnBrk="1" fontAlgn="base" hangingPunct="1">
              <a:spcBef>
                <a:spcPct val="20000"/>
              </a:spcBef>
              <a:spcAft>
                <a:spcPct val="0"/>
              </a:spcAft>
              <a:buChar char="»"/>
              <a:defRPr sz="1688">
                <a:solidFill>
                  <a:schemeClr val="tx1"/>
                </a:solidFill>
                <a:latin typeface="+mn-lt"/>
                <a:cs typeface="+mn-cs"/>
              </a:defRPr>
            </a:lvl7pPr>
            <a:lvl8pPr marL="2893598" indent="-192907" algn="l" rtl="0" eaLnBrk="1" fontAlgn="base" hangingPunct="1">
              <a:spcBef>
                <a:spcPct val="20000"/>
              </a:spcBef>
              <a:spcAft>
                <a:spcPct val="0"/>
              </a:spcAft>
              <a:buChar char="»"/>
              <a:defRPr sz="1688">
                <a:solidFill>
                  <a:schemeClr val="tx1"/>
                </a:solidFill>
                <a:latin typeface="+mn-lt"/>
                <a:cs typeface="+mn-cs"/>
              </a:defRPr>
            </a:lvl8pPr>
            <a:lvl9pPr marL="3279411" indent="-192907" algn="l" rtl="0" eaLnBrk="1" fontAlgn="base" hangingPunct="1">
              <a:spcBef>
                <a:spcPct val="20000"/>
              </a:spcBef>
              <a:spcAft>
                <a:spcPct val="0"/>
              </a:spcAft>
              <a:buChar char="»"/>
              <a:defRPr sz="1688">
                <a:solidFill>
                  <a:schemeClr val="tx1"/>
                </a:solidFill>
                <a:latin typeface="+mn-lt"/>
                <a:cs typeface="+mn-cs"/>
              </a:defRPr>
            </a:lvl9pPr>
          </a:lstStyle>
          <a:p>
            <a:pPr marL="0" marR="0" lvl="0" indent="0" algn="l" defTabSz="812810" rtl="0" eaLnBrk="0" fontAlgn="base" latinLnBrk="0" hangingPunct="0">
              <a:lnSpc>
                <a:spcPct val="100000"/>
              </a:lnSpc>
              <a:spcBef>
                <a:spcPct val="20000"/>
              </a:spcBef>
              <a:spcAft>
                <a:spcPct val="0"/>
              </a:spcAft>
              <a:buClrTx/>
              <a:buSzTx/>
              <a:buFontTx/>
              <a:buNone/>
              <a:tabLst/>
              <a:defRPr/>
            </a:pPr>
            <a:r>
              <a:rPr kumimoji="0" lang="en-US" sz="1067" b="0" i="0" u="none" strike="noStrike" kern="0" cap="none" spc="0" normalizeH="0" baseline="0" noProof="0" dirty="0">
                <a:ln>
                  <a:noFill/>
                </a:ln>
                <a:solidFill>
                  <a:prstClr val="black"/>
                </a:solidFill>
                <a:effectLst/>
                <a:uLnTx/>
                <a:uFillTx/>
                <a:latin typeface="Arial"/>
                <a:ea typeface="+mn-ea"/>
                <a:cs typeface="+mn-cs"/>
              </a:rPr>
              <a:t>%ECL =	(Formula Above)</a:t>
            </a:r>
            <a:endParaRPr kumimoji="0" lang="en-US" sz="1067" b="0" i="0" u="none" strike="noStrike" kern="0" cap="none" spc="0" normalizeH="0" baseline="0" noProof="0" dirty="0">
              <a:ln>
                <a:noFill/>
              </a:ln>
              <a:solidFill>
                <a:srgbClr val="FF0000"/>
              </a:solidFill>
              <a:effectLst/>
              <a:uLnTx/>
              <a:uFillTx/>
              <a:latin typeface="Arial"/>
              <a:ea typeface="+mn-ea"/>
              <a:cs typeface="+mn-cs"/>
            </a:endParaRPr>
          </a:p>
        </p:txBody>
      </p:sp>
      <p:sp>
        <p:nvSpPr>
          <p:cNvPr id="5" name="Content Placeholder 10"/>
          <p:cNvSpPr txBox="1">
            <a:spLocks/>
          </p:cNvSpPr>
          <p:nvPr/>
        </p:nvSpPr>
        <p:spPr>
          <a:xfrm>
            <a:off x="4533222" y="4341200"/>
            <a:ext cx="4441445" cy="745067"/>
          </a:xfrm>
          <a:prstGeom prst="rect">
            <a:avLst/>
          </a:prstGeom>
          <a:solidFill>
            <a:srgbClr val="AAC8AD">
              <a:lumMod val="20000"/>
              <a:lumOff val="80000"/>
            </a:srgbClr>
          </a:solidFill>
        </p:spPr>
        <p:txBody>
          <a:bodyPr anchor="ctr"/>
          <a:lstStyle>
            <a:lvl1pPr marL="289360" indent="-289360" algn="l" rtl="0" eaLnBrk="0" fontAlgn="base" hangingPunct="0">
              <a:spcBef>
                <a:spcPct val="20000"/>
              </a:spcBef>
              <a:spcAft>
                <a:spcPct val="0"/>
              </a:spcAft>
              <a:buChar char="•"/>
              <a:defRPr sz="2701">
                <a:solidFill>
                  <a:schemeClr val="tx1"/>
                </a:solidFill>
                <a:latin typeface="+mn-lt"/>
                <a:ea typeface="+mn-ea"/>
                <a:cs typeface="+mn-cs"/>
              </a:defRPr>
            </a:lvl1pPr>
            <a:lvl2pPr marL="626946" indent="-241134" algn="l" rtl="0" eaLnBrk="0" fontAlgn="base" hangingPunct="0">
              <a:spcBef>
                <a:spcPct val="20000"/>
              </a:spcBef>
              <a:spcAft>
                <a:spcPct val="0"/>
              </a:spcAft>
              <a:buChar char="–"/>
              <a:defRPr sz="2363">
                <a:solidFill>
                  <a:schemeClr val="tx1"/>
                </a:solidFill>
                <a:latin typeface="+mn-lt"/>
                <a:cs typeface="+mn-cs"/>
              </a:defRPr>
            </a:lvl2pPr>
            <a:lvl3pPr marL="964533" indent="-192907" algn="l" rtl="0" eaLnBrk="0" fontAlgn="base" hangingPunct="0">
              <a:spcBef>
                <a:spcPct val="20000"/>
              </a:spcBef>
              <a:spcAft>
                <a:spcPct val="0"/>
              </a:spcAft>
              <a:buChar char="•"/>
              <a:defRPr sz="2025">
                <a:solidFill>
                  <a:schemeClr val="tx1"/>
                </a:solidFill>
                <a:latin typeface="+mn-lt"/>
                <a:cs typeface="+mn-cs"/>
              </a:defRPr>
            </a:lvl3pPr>
            <a:lvl4pPr marL="1350346" indent="-192907" algn="l" rtl="0" eaLnBrk="0" fontAlgn="base" hangingPunct="0">
              <a:spcBef>
                <a:spcPct val="20000"/>
              </a:spcBef>
              <a:spcAft>
                <a:spcPct val="0"/>
              </a:spcAft>
              <a:buChar char="–"/>
              <a:defRPr sz="1688">
                <a:solidFill>
                  <a:schemeClr val="tx1"/>
                </a:solidFill>
                <a:latin typeface="+mn-lt"/>
                <a:cs typeface="+mn-cs"/>
              </a:defRPr>
            </a:lvl4pPr>
            <a:lvl5pPr marL="1736158" indent="-192907" algn="l" rtl="0" eaLnBrk="0" fontAlgn="base" hangingPunct="0">
              <a:spcBef>
                <a:spcPct val="20000"/>
              </a:spcBef>
              <a:spcAft>
                <a:spcPct val="0"/>
              </a:spcAft>
              <a:buChar char="»"/>
              <a:defRPr sz="1688">
                <a:solidFill>
                  <a:schemeClr val="tx1"/>
                </a:solidFill>
                <a:latin typeface="+mn-lt"/>
                <a:cs typeface="+mn-cs"/>
              </a:defRPr>
            </a:lvl5pPr>
            <a:lvl6pPr marL="2121972" indent="-192907" algn="l" rtl="0" eaLnBrk="1" fontAlgn="base" hangingPunct="1">
              <a:spcBef>
                <a:spcPct val="20000"/>
              </a:spcBef>
              <a:spcAft>
                <a:spcPct val="0"/>
              </a:spcAft>
              <a:buChar char="»"/>
              <a:defRPr sz="1688">
                <a:solidFill>
                  <a:schemeClr val="tx1"/>
                </a:solidFill>
                <a:latin typeface="+mn-lt"/>
                <a:cs typeface="+mn-cs"/>
              </a:defRPr>
            </a:lvl6pPr>
            <a:lvl7pPr marL="2507785" indent="-192907" algn="l" rtl="0" eaLnBrk="1" fontAlgn="base" hangingPunct="1">
              <a:spcBef>
                <a:spcPct val="20000"/>
              </a:spcBef>
              <a:spcAft>
                <a:spcPct val="0"/>
              </a:spcAft>
              <a:buChar char="»"/>
              <a:defRPr sz="1688">
                <a:solidFill>
                  <a:schemeClr val="tx1"/>
                </a:solidFill>
                <a:latin typeface="+mn-lt"/>
                <a:cs typeface="+mn-cs"/>
              </a:defRPr>
            </a:lvl7pPr>
            <a:lvl8pPr marL="2893598" indent="-192907" algn="l" rtl="0" eaLnBrk="1" fontAlgn="base" hangingPunct="1">
              <a:spcBef>
                <a:spcPct val="20000"/>
              </a:spcBef>
              <a:spcAft>
                <a:spcPct val="0"/>
              </a:spcAft>
              <a:buChar char="»"/>
              <a:defRPr sz="1688">
                <a:solidFill>
                  <a:schemeClr val="tx1"/>
                </a:solidFill>
                <a:latin typeface="+mn-lt"/>
                <a:cs typeface="+mn-cs"/>
              </a:defRPr>
            </a:lvl8pPr>
            <a:lvl9pPr marL="3279411" indent="-192907" algn="l" rtl="0" eaLnBrk="1" fontAlgn="base" hangingPunct="1">
              <a:spcBef>
                <a:spcPct val="20000"/>
              </a:spcBef>
              <a:spcAft>
                <a:spcPct val="0"/>
              </a:spcAft>
              <a:buChar char="»"/>
              <a:defRPr sz="1688">
                <a:solidFill>
                  <a:schemeClr val="tx1"/>
                </a:solidFill>
                <a:latin typeface="+mn-lt"/>
                <a:cs typeface="+mn-cs"/>
              </a:defRPr>
            </a:lvl9pPr>
          </a:lstStyle>
          <a:p>
            <a:pPr marL="0" marR="0" lvl="0" indent="0" algn="l" defTabSz="812810" rtl="0" eaLnBrk="0" fontAlgn="base" latinLnBrk="0" hangingPunct="0">
              <a:lnSpc>
                <a:spcPct val="100000"/>
              </a:lnSpc>
              <a:spcBef>
                <a:spcPct val="20000"/>
              </a:spcBef>
              <a:spcAft>
                <a:spcPct val="0"/>
              </a:spcAft>
              <a:buClrTx/>
              <a:buSzTx/>
              <a:buFontTx/>
              <a:buNone/>
              <a:tabLst/>
              <a:defRPr/>
            </a:pPr>
            <a:r>
              <a:rPr kumimoji="0" lang="en-US" sz="1067" b="0" i="0" u="none" strike="noStrike" kern="0" cap="none" spc="0" normalizeH="0" baseline="0" noProof="0" dirty="0">
                <a:ln>
                  <a:noFill/>
                </a:ln>
                <a:solidFill>
                  <a:prstClr val="black"/>
                </a:solidFill>
                <a:effectLst/>
                <a:uLnTx/>
                <a:uFillTx/>
                <a:latin typeface="Arial"/>
                <a:ea typeface="+mn-ea"/>
                <a:cs typeface="+mn-cs"/>
              </a:rPr>
              <a:t>%EBPT =	%Yield to KBANK</a:t>
            </a:r>
          </a:p>
          <a:p>
            <a:pPr marL="0" marR="0" lvl="0" indent="0" algn="l" defTabSz="812810" rtl="0" eaLnBrk="0" fontAlgn="base" latinLnBrk="0" hangingPunct="0">
              <a:lnSpc>
                <a:spcPct val="100000"/>
              </a:lnSpc>
              <a:spcBef>
                <a:spcPct val="20000"/>
              </a:spcBef>
              <a:spcAft>
                <a:spcPct val="0"/>
              </a:spcAft>
              <a:buClrTx/>
              <a:buSzTx/>
              <a:buFontTx/>
              <a:buNone/>
              <a:tabLst/>
              <a:defRPr/>
            </a:pPr>
            <a:r>
              <a:rPr kumimoji="0" lang="en-US" sz="1067" b="0" i="0" u="none" strike="noStrike" kern="0" cap="none" spc="0" normalizeH="0" baseline="0" noProof="0" dirty="0">
                <a:ln>
                  <a:noFill/>
                </a:ln>
                <a:solidFill>
                  <a:prstClr val="black"/>
                </a:solidFill>
                <a:effectLst/>
                <a:uLnTx/>
                <a:uFillTx/>
                <a:latin typeface="Arial"/>
                <a:ea typeface="+mn-ea"/>
                <a:cs typeface="+mn-cs"/>
              </a:rPr>
              <a:t>	- %Cost of Fund (MFTP)</a:t>
            </a:r>
          </a:p>
          <a:p>
            <a:pPr marL="0" marR="0" lvl="0" indent="0" algn="l" defTabSz="812810" rtl="0" eaLnBrk="0" fontAlgn="base" latinLnBrk="0" hangingPunct="0">
              <a:lnSpc>
                <a:spcPct val="100000"/>
              </a:lnSpc>
              <a:spcBef>
                <a:spcPct val="20000"/>
              </a:spcBef>
              <a:spcAft>
                <a:spcPct val="0"/>
              </a:spcAft>
              <a:buClrTx/>
              <a:buSzTx/>
              <a:buFontTx/>
              <a:buNone/>
              <a:tabLst/>
              <a:defRPr/>
            </a:pPr>
            <a:r>
              <a:rPr kumimoji="0" lang="en-US" sz="1067" b="0" i="0" u="none" strike="noStrike" kern="0" cap="none" spc="0" normalizeH="0" baseline="0" noProof="0" dirty="0">
                <a:ln>
                  <a:noFill/>
                </a:ln>
                <a:solidFill>
                  <a:prstClr val="black"/>
                </a:solidFill>
                <a:effectLst/>
                <a:uLnTx/>
                <a:uFillTx/>
                <a:latin typeface="Arial"/>
                <a:ea typeface="+mn-ea"/>
                <a:cs typeface="+mn-cs"/>
              </a:rPr>
              <a:t>	- %OPEX</a:t>
            </a:r>
          </a:p>
        </p:txBody>
      </p:sp>
      <p:sp>
        <p:nvSpPr>
          <p:cNvPr id="6" name="Content Placeholder 10"/>
          <p:cNvSpPr txBox="1">
            <a:spLocks/>
          </p:cNvSpPr>
          <p:nvPr/>
        </p:nvSpPr>
        <p:spPr>
          <a:xfrm>
            <a:off x="64636" y="4341523"/>
            <a:ext cx="4344804" cy="1004893"/>
          </a:xfrm>
          <a:prstGeom prst="rect">
            <a:avLst/>
          </a:prstGeom>
          <a:solidFill>
            <a:srgbClr val="AAC8AD">
              <a:lumMod val="20000"/>
              <a:lumOff val="80000"/>
            </a:srgbClr>
          </a:solidFill>
        </p:spPr>
        <p:txBody>
          <a:bodyPr anchor="t"/>
          <a:lstStyle>
            <a:lvl1pPr marL="289360" indent="-289360" algn="l" rtl="0" eaLnBrk="0" fontAlgn="base" hangingPunct="0">
              <a:spcBef>
                <a:spcPct val="20000"/>
              </a:spcBef>
              <a:spcAft>
                <a:spcPct val="0"/>
              </a:spcAft>
              <a:buChar char="•"/>
              <a:defRPr sz="2701">
                <a:solidFill>
                  <a:schemeClr val="tx1"/>
                </a:solidFill>
                <a:latin typeface="+mn-lt"/>
                <a:ea typeface="+mn-ea"/>
                <a:cs typeface="+mn-cs"/>
              </a:defRPr>
            </a:lvl1pPr>
            <a:lvl2pPr marL="626946" indent="-241134" algn="l" rtl="0" eaLnBrk="0" fontAlgn="base" hangingPunct="0">
              <a:spcBef>
                <a:spcPct val="20000"/>
              </a:spcBef>
              <a:spcAft>
                <a:spcPct val="0"/>
              </a:spcAft>
              <a:buChar char="–"/>
              <a:defRPr sz="2363">
                <a:solidFill>
                  <a:schemeClr val="tx1"/>
                </a:solidFill>
                <a:latin typeface="+mn-lt"/>
                <a:cs typeface="+mn-cs"/>
              </a:defRPr>
            </a:lvl2pPr>
            <a:lvl3pPr marL="964533" indent="-192907" algn="l" rtl="0" eaLnBrk="0" fontAlgn="base" hangingPunct="0">
              <a:spcBef>
                <a:spcPct val="20000"/>
              </a:spcBef>
              <a:spcAft>
                <a:spcPct val="0"/>
              </a:spcAft>
              <a:buChar char="•"/>
              <a:defRPr sz="2025">
                <a:solidFill>
                  <a:schemeClr val="tx1"/>
                </a:solidFill>
                <a:latin typeface="+mn-lt"/>
                <a:cs typeface="+mn-cs"/>
              </a:defRPr>
            </a:lvl3pPr>
            <a:lvl4pPr marL="1350346" indent="-192907" algn="l" rtl="0" eaLnBrk="0" fontAlgn="base" hangingPunct="0">
              <a:spcBef>
                <a:spcPct val="20000"/>
              </a:spcBef>
              <a:spcAft>
                <a:spcPct val="0"/>
              </a:spcAft>
              <a:buChar char="–"/>
              <a:defRPr sz="1688">
                <a:solidFill>
                  <a:schemeClr val="tx1"/>
                </a:solidFill>
                <a:latin typeface="+mn-lt"/>
                <a:cs typeface="+mn-cs"/>
              </a:defRPr>
            </a:lvl4pPr>
            <a:lvl5pPr marL="1736158" indent="-192907" algn="l" rtl="0" eaLnBrk="0" fontAlgn="base" hangingPunct="0">
              <a:spcBef>
                <a:spcPct val="20000"/>
              </a:spcBef>
              <a:spcAft>
                <a:spcPct val="0"/>
              </a:spcAft>
              <a:buChar char="»"/>
              <a:defRPr sz="1688">
                <a:solidFill>
                  <a:schemeClr val="tx1"/>
                </a:solidFill>
                <a:latin typeface="+mn-lt"/>
                <a:cs typeface="+mn-cs"/>
              </a:defRPr>
            </a:lvl5pPr>
            <a:lvl6pPr marL="2121972" indent="-192907" algn="l" rtl="0" eaLnBrk="1" fontAlgn="base" hangingPunct="1">
              <a:spcBef>
                <a:spcPct val="20000"/>
              </a:spcBef>
              <a:spcAft>
                <a:spcPct val="0"/>
              </a:spcAft>
              <a:buChar char="»"/>
              <a:defRPr sz="1688">
                <a:solidFill>
                  <a:schemeClr val="tx1"/>
                </a:solidFill>
                <a:latin typeface="+mn-lt"/>
                <a:cs typeface="+mn-cs"/>
              </a:defRPr>
            </a:lvl6pPr>
            <a:lvl7pPr marL="2507785" indent="-192907" algn="l" rtl="0" eaLnBrk="1" fontAlgn="base" hangingPunct="1">
              <a:spcBef>
                <a:spcPct val="20000"/>
              </a:spcBef>
              <a:spcAft>
                <a:spcPct val="0"/>
              </a:spcAft>
              <a:buChar char="»"/>
              <a:defRPr sz="1688">
                <a:solidFill>
                  <a:schemeClr val="tx1"/>
                </a:solidFill>
                <a:latin typeface="+mn-lt"/>
                <a:cs typeface="+mn-cs"/>
              </a:defRPr>
            </a:lvl7pPr>
            <a:lvl8pPr marL="2893598" indent="-192907" algn="l" rtl="0" eaLnBrk="1" fontAlgn="base" hangingPunct="1">
              <a:spcBef>
                <a:spcPct val="20000"/>
              </a:spcBef>
              <a:spcAft>
                <a:spcPct val="0"/>
              </a:spcAft>
              <a:buChar char="»"/>
              <a:defRPr sz="1688">
                <a:solidFill>
                  <a:schemeClr val="tx1"/>
                </a:solidFill>
                <a:latin typeface="+mn-lt"/>
                <a:cs typeface="+mn-cs"/>
              </a:defRPr>
            </a:lvl8pPr>
            <a:lvl9pPr marL="3279411" indent="-192907" algn="l" rtl="0" eaLnBrk="1" fontAlgn="base" hangingPunct="1">
              <a:spcBef>
                <a:spcPct val="20000"/>
              </a:spcBef>
              <a:spcAft>
                <a:spcPct val="0"/>
              </a:spcAft>
              <a:buChar char="»"/>
              <a:defRPr sz="1688">
                <a:solidFill>
                  <a:schemeClr val="tx1"/>
                </a:solidFill>
                <a:latin typeface="+mn-lt"/>
                <a:cs typeface="+mn-cs"/>
              </a:defRPr>
            </a:lvl9pPr>
          </a:lstStyle>
          <a:p>
            <a:pPr marL="0" marR="0" lvl="0" indent="0" algn="l" defTabSz="812810" rtl="0" eaLnBrk="0" fontAlgn="base" latinLnBrk="0" hangingPunct="0">
              <a:lnSpc>
                <a:spcPct val="100000"/>
              </a:lnSpc>
              <a:spcBef>
                <a:spcPct val="20000"/>
              </a:spcBef>
              <a:spcAft>
                <a:spcPct val="0"/>
              </a:spcAft>
              <a:buClrTx/>
              <a:buSzTx/>
              <a:buFontTx/>
              <a:buNone/>
              <a:tabLst/>
              <a:defRPr/>
            </a:pPr>
            <a:r>
              <a:rPr kumimoji="0" lang="en-US" sz="1067"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We’ll use HQ LGD values as a benchmark + some conservation buffer for our own lack of collection capability</a:t>
            </a:r>
          </a:p>
          <a:p>
            <a:pPr marL="0" marR="0" lvl="0" indent="0" algn="l" defTabSz="812810" rtl="0" eaLnBrk="0" fontAlgn="base" latinLnBrk="0" hangingPunct="0">
              <a:lnSpc>
                <a:spcPct val="100000"/>
              </a:lnSpc>
              <a:spcBef>
                <a:spcPct val="20000"/>
              </a:spcBef>
              <a:spcAft>
                <a:spcPct val="0"/>
              </a:spcAft>
              <a:buClrTx/>
              <a:buSzTx/>
              <a:buFontTx/>
              <a:buNone/>
              <a:tabLst/>
              <a:defRPr/>
            </a:pPr>
            <a:endParaRPr kumimoji="0" lang="en-US" sz="1067"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812810" rtl="0" eaLnBrk="0" fontAlgn="base" latinLnBrk="0" hangingPunct="0">
              <a:lnSpc>
                <a:spcPct val="100000"/>
              </a:lnSpc>
              <a:spcBef>
                <a:spcPct val="20000"/>
              </a:spcBef>
              <a:spcAft>
                <a:spcPct val="0"/>
              </a:spcAft>
              <a:buClrTx/>
              <a:buSzTx/>
              <a:buFontTx/>
              <a:buNone/>
              <a:tabLst/>
              <a:defRPr/>
            </a:pPr>
            <a:r>
              <a:rPr kumimoji="0" lang="en-US" sz="1067"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But for 	Buyback Success, LGD_S = 0%</a:t>
            </a:r>
          </a:p>
          <a:p>
            <a:pPr marL="0" marR="0" lvl="0" indent="0" algn="l" defTabSz="812810" rtl="0" eaLnBrk="0" fontAlgn="base" latinLnBrk="0" hangingPunct="0">
              <a:lnSpc>
                <a:spcPct val="100000"/>
              </a:lnSpc>
              <a:spcBef>
                <a:spcPct val="20000"/>
              </a:spcBef>
              <a:spcAft>
                <a:spcPct val="0"/>
              </a:spcAft>
              <a:buClrTx/>
              <a:buSzTx/>
              <a:buFontTx/>
              <a:buNone/>
              <a:tabLst/>
              <a:defRPr/>
            </a:pPr>
            <a:r>
              <a:rPr kumimoji="0" lang="en-US" sz="1067"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Buyback Failure, LGD_F = LGD - %Margin Deposit</a:t>
            </a:r>
          </a:p>
        </p:txBody>
      </p:sp>
      <p:grpSp>
        <p:nvGrpSpPr>
          <p:cNvPr id="7" name="Group 6"/>
          <p:cNvGrpSpPr/>
          <p:nvPr/>
        </p:nvGrpSpPr>
        <p:grpSpPr>
          <a:xfrm>
            <a:off x="1049718" y="1504404"/>
            <a:ext cx="6719444" cy="2674558"/>
            <a:chOff x="2559972" y="2556300"/>
            <a:chExt cx="7559374" cy="3008878"/>
          </a:xfrm>
        </p:grpSpPr>
        <p:sp>
          <p:nvSpPr>
            <p:cNvPr id="8" name="Rectangle 7"/>
            <p:cNvSpPr/>
            <p:nvPr/>
          </p:nvSpPr>
          <p:spPr>
            <a:xfrm>
              <a:off x="4081767" y="3210078"/>
              <a:ext cx="2080351" cy="2355100"/>
            </a:xfrm>
            <a:prstGeom prst="rect">
              <a:avLst/>
            </a:prstGeom>
            <a:noFill/>
            <a:ln w="28575" cap="flat" cmpd="sng" algn="ctr">
              <a:solidFill>
                <a:srgbClr val="676A55">
                  <a:lumMod val="60000"/>
                  <a:lumOff val="40000"/>
                </a:srgbClr>
              </a:solidFill>
              <a:prstDash val="dash"/>
            </a:ln>
            <a:effectLst/>
          </p:spPr>
          <p:txBody>
            <a:bodyPr tIns="81280" bIns="0" rtlCol="0" anchor="t"/>
            <a:lstStyle/>
            <a:p>
              <a:pPr marL="0" marR="0" lvl="0" indent="0" defTabSz="812810" eaLnBrk="1" fontAlgn="auto" latinLnBrk="0" hangingPunct="1">
                <a:lnSpc>
                  <a:spcPct val="100000"/>
                </a:lnSpc>
                <a:spcBef>
                  <a:spcPts val="0"/>
                </a:spcBef>
                <a:spcAft>
                  <a:spcPts val="0"/>
                </a:spcAft>
                <a:buClrTx/>
                <a:buSzTx/>
                <a:buFontTx/>
                <a:buNone/>
                <a:tabLst/>
                <a:defRPr/>
              </a:pPr>
              <a:r>
                <a:rPr kumimoji="0" lang="en-US" sz="1067" b="1"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Without Fallback</a:t>
              </a: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978"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978" b="1"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978" b="1"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812810" eaLnBrk="1" fontAlgn="auto" latinLnBrk="0" hangingPunct="1">
                <a:lnSpc>
                  <a:spcPct val="100000"/>
                </a:lnSpc>
                <a:spcBef>
                  <a:spcPts val="0"/>
                </a:spcBef>
                <a:spcAft>
                  <a:spcPts val="0"/>
                </a:spcAft>
                <a:buClrTx/>
                <a:buSzTx/>
                <a:buFontTx/>
                <a:buNone/>
                <a:tabLst/>
                <a:defRPr/>
              </a:pPr>
              <a:r>
                <a:rPr kumimoji="0" lang="en-US" sz="978" b="1"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%Expected Credit Loss ECL </a:t>
              </a:r>
            </a:p>
            <a:p>
              <a:pPr marL="0" marR="0" lvl="0" indent="0" defTabSz="812810" eaLnBrk="1" fontAlgn="auto" latinLnBrk="0" hangingPunct="1">
                <a:lnSpc>
                  <a:spcPct val="100000"/>
                </a:lnSpc>
                <a:spcBef>
                  <a:spcPts val="0"/>
                </a:spcBef>
                <a:spcAft>
                  <a:spcPts val="0"/>
                </a:spcAft>
                <a:buClrTx/>
                <a:buSzTx/>
                <a:buFontTx/>
                <a:buNone/>
                <a:tabLst/>
                <a:defRPr/>
              </a:pPr>
              <a:r>
                <a:rPr kumimoji="0" lang="en-US" sz="978"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(1-PD)x0+PDxLGD</a:t>
              </a:r>
            </a:p>
            <a:p>
              <a:pPr marL="0" marR="0" lvl="0" indent="0" defTabSz="812810" eaLnBrk="1" fontAlgn="auto" latinLnBrk="0" hangingPunct="1">
                <a:lnSpc>
                  <a:spcPct val="100000"/>
                </a:lnSpc>
                <a:spcBef>
                  <a:spcPts val="0"/>
                </a:spcBef>
                <a:spcAft>
                  <a:spcPts val="0"/>
                </a:spcAft>
                <a:buClrTx/>
                <a:buSzTx/>
                <a:buFontTx/>
                <a:buNone/>
                <a:tabLst/>
                <a:defRPr/>
              </a:pPr>
              <a:r>
                <a:rPr kumimoji="0" lang="en-US" sz="978" b="1"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978" b="1" i="0" u="sng"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PDxEADxLGD</a:t>
              </a:r>
            </a:p>
          </p:txBody>
        </p:sp>
        <p:sp>
          <p:nvSpPr>
            <p:cNvPr id="9" name="Rectangle 8"/>
            <p:cNvSpPr/>
            <p:nvPr/>
          </p:nvSpPr>
          <p:spPr>
            <a:xfrm>
              <a:off x="6303777" y="3210078"/>
              <a:ext cx="3815569" cy="2355100"/>
            </a:xfrm>
            <a:prstGeom prst="rect">
              <a:avLst/>
            </a:prstGeom>
            <a:noFill/>
            <a:ln w="28575" cap="flat" cmpd="sng" algn="ctr">
              <a:solidFill>
                <a:srgbClr val="676A55">
                  <a:lumMod val="60000"/>
                  <a:lumOff val="40000"/>
                </a:srgbClr>
              </a:solidFill>
              <a:prstDash val="dash"/>
            </a:ln>
            <a:effectLst/>
          </p:spPr>
          <p:txBody>
            <a:bodyPr tIns="81280" bIns="0" rtlCol="0" anchor="t"/>
            <a:lstStyle/>
            <a:p>
              <a:pPr marL="0" marR="0" lvl="0" indent="0" defTabSz="812810" eaLnBrk="1" fontAlgn="auto" latinLnBrk="0" hangingPunct="1">
                <a:lnSpc>
                  <a:spcPct val="100000"/>
                </a:lnSpc>
                <a:spcBef>
                  <a:spcPts val="0"/>
                </a:spcBef>
                <a:spcAft>
                  <a:spcPts val="0"/>
                </a:spcAft>
                <a:buClrTx/>
                <a:buSzTx/>
                <a:buFontTx/>
                <a:buNone/>
                <a:tabLst/>
                <a:defRPr/>
              </a:pPr>
              <a:r>
                <a:rPr kumimoji="0" lang="en-US" sz="1067" b="1"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With Fallback</a:t>
              </a: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978" b="1"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812810" eaLnBrk="1" fontAlgn="auto" latinLnBrk="0" hangingPunct="1">
                <a:lnSpc>
                  <a:spcPct val="100000"/>
                </a:lnSpc>
                <a:spcBef>
                  <a:spcPts val="0"/>
                </a:spcBef>
                <a:spcAft>
                  <a:spcPts val="0"/>
                </a:spcAft>
                <a:buClrTx/>
                <a:buSzTx/>
                <a:buFontTx/>
                <a:buNone/>
                <a:tabLst/>
                <a:defRPr/>
              </a:pPr>
              <a:endParaRPr kumimoji="0" lang="en-US" sz="978" b="1"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812810" eaLnBrk="1" fontAlgn="auto" latinLnBrk="0" hangingPunct="1">
                <a:lnSpc>
                  <a:spcPct val="100000"/>
                </a:lnSpc>
                <a:spcBef>
                  <a:spcPts val="0"/>
                </a:spcBef>
                <a:spcAft>
                  <a:spcPts val="0"/>
                </a:spcAft>
                <a:buClrTx/>
                <a:buSzTx/>
                <a:buFontTx/>
                <a:buNone/>
                <a:tabLst/>
                <a:defRPr/>
              </a:pPr>
              <a:r>
                <a:rPr kumimoji="0" lang="en-US" sz="978" b="1"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%Expected Credit Loss ECL</a:t>
              </a:r>
            </a:p>
            <a:p>
              <a:pPr marL="0" marR="0" lvl="0" indent="0" defTabSz="812810" eaLnBrk="1" fontAlgn="auto" latinLnBrk="0" hangingPunct="1">
                <a:lnSpc>
                  <a:spcPct val="100000"/>
                </a:lnSpc>
                <a:spcBef>
                  <a:spcPts val="0"/>
                </a:spcBef>
                <a:spcAft>
                  <a:spcPts val="0"/>
                </a:spcAft>
                <a:buClrTx/>
                <a:buSzTx/>
                <a:buFontTx/>
                <a:buNone/>
                <a:tabLst/>
                <a:defRPr/>
              </a:pPr>
              <a:r>
                <a:rPr kumimoji="0" lang="en-US" sz="978"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(1-PD)x0+PDxEADx(1-B)</a:t>
              </a:r>
              <a:r>
                <a:rPr kumimoji="0" lang="en-US" sz="978" b="0" i="0" u="none" strike="noStrike" kern="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xLGD_S+PDxEADxBxLGD_F</a:t>
              </a:r>
              <a:endParaRPr kumimoji="0" lang="en-US" sz="978"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defTabSz="812810" eaLnBrk="1" fontAlgn="auto" latinLnBrk="0" hangingPunct="1">
                <a:lnSpc>
                  <a:spcPct val="100000"/>
                </a:lnSpc>
                <a:spcBef>
                  <a:spcPts val="0"/>
                </a:spcBef>
                <a:spcAft>
                  <a:spcPts val="0"/>
                </a:spcAft>
                <a:buClrTx/>
                <a:buSzTx/>
                <a:buFontTx/>
                <a:buNone/>
                <a:tabLst/>
                <a:defRPr/>
              </a:pPr>
              <a:r>
                <a:rPr kumimoji="0" lang="en-US" sz="978" b="1"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978" b="1" i="0" u="sng" strike="noStrike" kern="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PDxEADx</a:t>
              </a:r>
              <a:r>
                <a:rPr kumimoji="0" lang="en-US" sz="978" b="1" i="0" u="sng"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((1-B)</a:t>
              </a:r>
              <a:r>
                <a:rPr kumimoji="0" lang="en-US" sz="978" b="1" i="0" u="sng" strike="noStrike" kern="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xLGD_S+BxLGD_F</a:t>
              </a:r>
              <a:r>
                <a:rPr kumimoji="0" lang="en-US" sz="978" b="1" i="0" u="sng"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10" name="Oval 9"/>
            <p:cNvSpPr/>
            <p:nvPr/>
          </p:nvSpPr>
          <p:spPr>
            <a:xfrm>
              <a:off x="4159537" y="3257802"/>
              <a:ext cx="396254" cy="374845"/>
            </a:xfrm>
            <a:prstGeom prst="ellipse">
              <a:avLst/>
            </a:prstGeom>
            <a:solidFill>
              <a:srgbClr val="FF7575"/>
            </a:solidFill>
            <a:ln w="25400" cap="flat" cmpd="sng" algn="ctr">
              <a:noFill/>
              <a:prstDash val="solid"/>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Arial"/>
                  <a:ea typeface="+mn-ea"/>
                  <a:cs typeface="+mn-cs"/>
                </a:rPr>
                <a:t>1</a:t>
              </a:r>
            </a:p>
          </p:txBody>
        </p:sp>
        <p:sp>
          <p:nvSpPr>
            <p:cNvPr id="11" name="Oval 10"/>
            <p:cNvSpPr/>
            <p:nvPr/>
          </p:nvSpPr>
          <p:spPr>
            <a:xfrm>
              <a:off x="6433531" y="3243577"/>
              <a:ext cx="389242" cy="367258"/>
            </a:xfrm>
            <a:prstGeom prst="ellipse">
              <a:avLst/>
            </a:prstGeom>
            <a:solidFill>
              <a:srgbClr val="FF7575"/>
            </a:solidFill>
            <a:ln w="25400" cap="flat" cmpd="sng" algn="ctr">
              <a:noFill/>
              <a:prstDash val="solid"/>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Arial"/>
                  <a:ea typeface="+mn-ea"/>
                  <a:cs typeface="+mn-cs"/>
                </a:rPr>
                <a:t>2</a:t>
              </a:r>
            </a:p>
          </p:txBody>
        </p:sp>
        <p:sp>
          <p:nvSpPr>
            <p:cNvPr id="12" name="Oval 11"/>
            <p:cNvSpPr/>
            <p:nvPr/>
          </p:nvSpPr>
          <p:spPr>
            <a:xfrm>
              <a:off x="2559972" y="3347843"/>
              <a:ext cx="1101583" cy="457200"/>
            </a:xfrm>
            <a:prstGeom prst="ellipse">
              <a:avLst/>
            </a:prstGeom>
            <a:solidFill>
              <a:sysClr val="window" lastClr="FFFFFF"/>
            </a:solidFill>
            <a:ln w="12700" cap="flat" cmpd="sng" algn="ctr">
              <a:solidFill>
                <a:sysClr val="windowText" lastClr="000000"/>
              </a:solidFill>
              <a:prstDash val="solid"/>
            </a:ln>
            <a:effectLst/>
          </p:spPr>
          <p:txBody>
            <a:bodyPr lIns="0" rIns="0"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Origination</a:t>
              </a:r>
            </a:p>
          </p:txBody>
        </p:sp>
        <p:sp>
          <p:nvSpPr>
            <p:cNvPr id="13" name="Rectangle 12"/>
            <p:cNvSpPr/>
            <p:nvPr/>
          </p:nvSpPr>
          <p:spPr>
            <a:xfrm>
              <a:off x="4696047" y="2556300"/>
              <a:ext cx="914400" cy="365760"/>
            </a:xfrm>
            <a:prstGeom prst="rect">
              <a:avLst/>
            </a:prstGeom>
            <a:solidFill>
              <a:sysClr val="window" lastClr="FFFFFF"/>
            </a:solidFill>
            <a:ln w="12700" cap="flat" cmpd="sng" algn="ctr">
              <a:solidFill>
                <a:sysClr val="windowText" lastClr="000000"/>
              </a:solidFill>
              <a:prstDash val="solid"/>
            </a:ln>
            <a:effectLst/>
          </p:spPr>
          <p:txBody>
            <a:bodyPr lIns="0" tIns="0" rIns="0" bIns="0"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No Default</a:t>
              </a:r>
            </a:p>
          </p:txBody>
        </p:sp>
        <p:sp>
          <p:nvSpPr>
            <p:cNvPr id="14" name="Rectangle 13"/>
            <p:cNvSpPr/>
            <p:nvPr/>
          </p:nvSpPr>
          <p:spPr>
            <a:xfrm>
              <a:off x="4696770" y="4005129"/>
              <a:ext cx="914400" cy="365760"/>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Default</a:t>
              </a:r>
            </a:p>
          </p:txBody>
        </p:sp>
        <p:cxnSp>
          <p:nvCxnSpPr>
            <p:cNvPr id="15" name="Straight Connector 14"/>
            <p:cNvCxnSpPr>
              <a:stCxn id="12" idx="7"/>
              <a:endCxn id="13" idx="1"/>
            </p:cNvCxnSpPr>
            <p:nvPr/>
          </p:nvCxnSpPr>
          <p:spPr>
            <a:xfrm flipV="1">
              <a:off x="3500232" y="2739180"/>
              <a:ext cx="1195815" cy="675618"/>
            </a:xfrm>
            <a:prstGeom prst="line">
              <a:avLst/>
            </a:prstGeom>
            <a:noFill/>
            <a:ln w="9525" cap="flat" cmpd="sng" algn="ctr">
              <a:solidFill>
                <a:srgbClr val="014B2A">
                  <a:shade val="95000"/>
                  <a:satMod val="105000"/>
                </a:srgbClr>
              </a:solidFill>
              <a:prstDash val="solid"/>
              <a:headEnd type="none" w="med" len="med"/>
              <a:tailEnd type="triangle" w="med" len="med"/>
            </a:ln>
            <a:effectLst/>
          </p:spPr>
        </p:cxnSp>
        <p:cxnSp>
          <p:nvCxnSpPr>
            <p:cNvPr id="16" name="Straight Connector 15"/>
            <p:cNvCxnSpPr>
              <a:stCxn id="12" idx="5"/>
              <a:endCxn id="14" idx="1"/>
            </p:cNvCxnSpPr>
            <p:nvPr/>
          </p:nvCxnSpPr>
          <p:spPr>
            <a:xfrm>
              <a:off x="3500232" y="3738088"/>
              <a:ext cx="1196538" cy="449921"/>
            </a:xfrm>
            <a:prstGeom prst="line">
              <a:avLst/>
            </a:prstGeom>
            <a:noFill/>
            <a:ln w="9525" cap="flat" cmpd="sng" algn="ctr">
              <a:solidFill>
                <a:srgbClr val="014B2A">
                  <a:shade val="95000"/>
                  <a:satMod val="105000"/>
                </a:srgbClr>
              </a:solidFill>
              <a:prstDash val="solid"/>
              <a:headEnd type="none" w="med" len="med"/>
              <a:tailEnd type="triangle" w="med" len="med"/>
            </a:ln>
            <a:effectLst/>
          </p:spPr>
        </p:cxnSp>
        <p:sp>
          <p:nvSpPr>
            <p:cNvPr id="17" name="TextBox 16"/>
            <p:cNvSpPr txBox="1"/>
            <p:nvPr/>
          </p:nvSpPr>
          <p:spPr>
            <a:xfrm rot="19547772">
              <a:off x="3695056" y="2764985"/>
              <a:ext cx="586459" cy="257811"/>
            </a:xfrm>
            <a:prstGeom prst="rect">
              <a:avLst/>
            </a:prstGeom>
            <a:noFill/>
          </p:spPr>
          <p:txBody>
            <a:bodyPr wrap="none" rtlCol="0">
              <a:spAutoFit/>
            </a:bodyPr>
            <a:lstStyle/>
            <a:p>
              <a:pPr marL="0" marR="0" lvl="0" indent="0" defTabSz="812810" eaLnBrk="1" fontAlgn="auto" latinLnBrk="0" hangingPunct="1">
                <a:lnSpc>
                  <a:spcPct val="100000"/>
                </a:lnSpc>
                <a:spcBef>
                  <a:spcPts val="0"/>
                </a:spcBef>
                <a:spcAft>
                  <a:spcPts val="0"/>
                </a:spcAft>
                <a:buClrTx/>
                <a:buSzTx/>
                <a:buFontTx/>
                <a:buNone/>
                <a:tabLst/>
                <a:defRPr/>
              </a:pPr>
              <a:r>
                <a:rPr kumimoji="0" lang="en-US" sz="889"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(1-PD)</a:t>
              </a:r>
            </a:p>
          </p:txBody>
        </p:sp>
        <p:sp>
          <p:nvSpPr>
            <p:cNvPr id="18" name="TextBox 17"/>
            <p:cNvSpPr txBox="1"/>
            <p:nvPr/>
          </p:nvSpPr>
          <p:spPr>
            <a:xfrm rot="1863776">
              <a:off x="3610571" y="3829793"/>
              <a:ext cx="384480" cy="257811"/>
            </a:xfrm>
            <a:prstGeom prst="rect">
              <a:avLst/>
            </a:prstGeom>
            <a:noFill/>
          </p:spPr>
          <p:txBody>
            <a:bodyPr wrap="none" rtlCol="0">
              <a:spAutoFit/>
            </a:bodyPr>
            <a:lstStyle/>
            <a:p>
              <a:pPr marL="0" marR="0" lvl="0" indent="0" defTabSz="812810" eaLnBrk="1" fontAlgn="auto" latinLnBrk="0" hangingPunct="1">
                <a:lnSpc>
                  <a:spcPct val="100000"/>
                </a:lnSpc>
                <a:spcBef>
                  <a:spcPts val="0"/>
                </a:spcBef>
                <a:spcAft>
                  <a:spcPts val="0"/>
                </a:spcAft>
                <a:buClrTx/>
                <a:buSzTx/>
                <a:buFontTx/>
                <a:buNone/>
                <a:tabLst/>
                <a:defRPr/>
              </a:pPr>
              <a:r>
                <a:rPr kumimoji="0" lang="en-US" sz="889"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PD</a:t>
              </a:r>
            </a:p>
          </p:txBody>
        </p:sp>
        <p:cxnSp>
          <p:nvCxnSpPr>
            <p:cNvPr id="19" name="Straight Connector 18"/>
            <p:cNvCxnSpPr>
              <a:stCxn id="21" idx="7"/>
              <a:endCxn id="22" idx="1"/>
            </p:cNvCxnSpPr>
            <p:nvPr/>
          </p:nvCxnSpPr>
          <p:spPr>
            <a:xfrm flipV="1">
              <a:off x="8071620" y="3730809"/>
              <a:ext cx="908124" cy="307798"/>
            </a:xfrm>
            <a:prstGeom prst="line">
              <a:avLst/>
            </a:prstGeom>
            <a:noFill/>
            <a:ln w="9525" cap="flat" cmpd="sng" algn="ctr">
              <a:solidFill>
                <a:srgbClr val="014B2A">
                  <a:shade val="95000"/>
                  <a:satMod val="105000"/>
                </a:srgbClr>
              </a:solidFill>
              <a:prstDash val="solid"/>
            </a:ln>
            <a:effectLst/>
          </p:spPr>
        </p:cxnSp>
        <p:cxnSp>
          <p:nvCxnSpPr>
            <p:cNvPr id="20" name="Straight Connector 19"/>
            <p:cNvCxnSpPr>
              <a:stCxn id="14" idx="3"/>
              <a:endCxn id="21" idx="2"/>
            </p:cNvCxnSpPr>
            <p:nvPr/>
          </p:nvCxnSpPr>
          <p:spPr>
            <a:xfrm>
              <a:off x="5611170" y="4188009"/>
              <a:ext cx="1496959" cy="12243"/>
            </a:xfrm>
            <a:prstGeom prst="line">
              <a:avLst/>
            </a:prstGeom>
            <a:noFill/>
            <a:ln w="9525" cap="flat" cmpd="sng" algn="ctr">
              <a:solidFill>
                <a:srgbClr val="014B2A">
                  <a:shade val="95000"/>
                  <a:satMod val="105000"/>
                </a:srgbClr>
              </a:solidFill>
              <a:prstDash val="dash"/>
              <a:headEnd type="none" w="med" len="med"/>
              <a:tailEnd type="triangle" w="med" len="med"/>
            </a:ln>
            <a:effectLst/>
          </p:spPr>
        </p:cxnSp>
        <p:sp>
          <p:nvSpPr>
            <p:cNvPr id="21" name="Oval 20"/>
            <p:cNvSpPr/>
            <p:nvPr/>
          </p:nvSpPr>
          <p:spPr>
            <a:xfrm>
              <a:off x="7108129" y="3971652"/>
              <a:ext cx="1128800" cy="457200"/>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Buyback</a:t>
              </a:r>
            </a:p>
          </p:txBody>
        </p:sp>
        <p:sp>
          <p:nvSpPr>
            <p:cNvPr id="22" name="Rectangle 21"/>
            <p:cNvSpPr/>
            <p:nvPr/>
          </p:nvSpPr>
          <p:spPr>
            <a:xfrm>
              <a:off x="8979744" y="3547929"/>
              <a:ext cx="914400" cy="365760"/>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Buyback Success</a:t>
              </a:r>
            </a:p>
          </p:txBody>
        </p:sp>
        <p:cxnSp>
          <p:nvCxnSpPr>
            <p:cNvPr id="23" name="Straight Connector 22"/>
            <p:cNvCxnSpPr>
              <a:stCxn id="21" idx="5"/>
              <a:endCxn id="24" idx="1"/>
            </p:cNvCxnSpPr>
            <p:nvPr/>
          </p:nvCxnSpPr>
          <p:spPr>
            <a:xfrm>
              <a:off x="8071620" y="4361897"/>
              <a:ext cx="969502" cy="184298"/>
            </a:xfrm>
            <a:prstGeom prst="line">
              <a:avLst/>
            </a:prstGeom>
            <a:noFill/>
            <a:ln w="9525" cap="flat" cmpd="sng" algn="ctr">
              <a:solidFill>
                <a:srgbClr val="014B2A">
                  <a:shade val="95000"/>
                  <a:satMod val="105000"/>
                </a:srgbClr>
              </a:solidFill>
              <a:prstDash val="solid"/>
            </a:ln>
            <a:effectLst/>
          </p:spPr>
        </p:cxnSp>
        <p:sp>
          <p:nvSpPr>
            <p:cNvPr id="24" name="Rectangle 23"/>
            <p:cNvSpPr/>
            <p:nvPr/>
          </p:nvSpPr>
          <p:spPr>
            <a:xfrm>
              <a:off x="9041122" y="4363315"/>
              <a:ext cx="914400" cy="365760"/>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Buyback</a:t>
              </a:r>
            </a:p>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Fail</a:t>
              </a:r>
            </a:p>
          </p:txBody>
        </p:sp>
        <p:sp>
          <p:nvSpPr>
            <p:cNvPr id="25" name="TextBox 24"/>
            <p:cNvSpPr txBox="1"/>
            <p:nvPr/>
          </p:nvSpPr>
          <p:spPr>
            <a:xfrm rot="20473620">
              <a:off x="8150450" y="3605152"/>
              <a:ext cx="521536" cy="273176"/>
            </a:xfrm>
            <a:prstGeom prst="rect">
              <a:avLst/>
            </a:prstGeom>
            <a:noFill/>
          </p:spPr>
          <p:txBody>
            <a:bodyPr wrap="none" rtlCol="0">
              <a:spAutoFit/>
            </a:bodyPr>
            <a:lstStyle/>
            <a:p>
              <a:pPr marL="0" marR="0" lvl="0" indent="0" defTabSz="812810" eaLnBrk="1" fontAlgn="auto" latinLnBrk="0" hangingPunct="1">
                <a:lnSpc>
                  <a:spcPct val="100000"/>
                </a:lnSpc>
                <a:spcBef>
                  <a:spcPts val="0"/>
                </a:spcBef>
                <a:spcAft>
                  <a:spcPts val="0"/>
                </a:spcAft>
                <a:buClrTx/>
                <a:buSzTx/>
                <a:buFontTx/>
                <a:buNone/>
                <a:tabLst/>
                <a:defRPr/>
              </a:pPr>
              <a:r>
                <a:rPr kumimoji="0" lang="en-US" sz="978"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(1-B)</a:t>
              </a:r>
            </a:p>
          </p:txBody>
        </p:sp>
        <p:sp>
          <p:nvSpPr>
            <p:cNvPr id="26" name="TextBox 25"/>
            <p:cNvSpPr txBox="1"/>
            <p:nvPr/>
          </p:nvSpPr>
          <p:spPr>
            <a:xfrm rot="1024538">
              <a:off x="8332171" y="4490308"/>
              <a:ext cx="301525" cy="273176"/>
            </a:xfrm>
            <a:prstGeom prst="rect">
              <a:avLst/>
            </a:prstGeom>
            <a:noFill/>
          </p:spPr>
          <p:txBody>
            <a:bodyPr wrap="none" rtlCol="0">
              <a:spAutoFit/>
            </a:bodyPr>
            <a:lstStyle/>
            <a:p>
              <a:pPr marL="0" marR="0" lvl="0" indent="0" defTabSz="812810" eaLnBrk="1" fontAlgn="auto" latinLnBrk="0" hangingPunct="1">
                <a:lnSpc>
                  <a:spcPct val="100000"/>
                </a:lnSpc>
                <a:spcBef>
                  <a:spcPts val="0"/>
                </a:spcBef>
                <a:spcAft>
                  <a:spcPts val="0"/>
                </a:spcAft>
                <a:buClrTx/>
                <a:buSzTx/>
                <a:buFontTx/>
                <a:buNone/>
                <a:tabLst/>
                <a:defRPr/>
              </a:pPr>
              <a:r>
                <a:rPr kumimoji="0" lang="en-US" sz="978"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B</a:t>
              </a:r>
            </a:p>
          </p:txBody>
        </p:sp>
      </p:grpSp>
      <p:sp>
        <p:nvSpPr>
          <p:cNvPr id="27" name="Rectangle 26"/>
          <p:cNvSpPr/>
          <p:nvPr/>
        </p:nvSpPr>
        <p:spPr>
          <a:xfrm>
            <a:off x="43540" y="5554790"/>
            <a:ext cx="4365900" cy="461036"/>
          </a:xfrm>
          <a:prstGeom prst="rect">
            <a:avLst/>
          </a:prstGeom>
          <a:solidFill>
            <a:sysClr val="windowText" lastClr="000000">
              <a:lumMod val="50000"/>
              <a:lumOff val="50000"/>
            </a:sysClr>
          </a:solidFill>
          <a:ln w="25400" cap="flat" cmpd="sng" algn="ctr">
            <a:solidFill>
              <a:sysClr val="windowText" lastClr="000000"/>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1244" b="1" i="0" u="sng" strike="noStrike" kern="0" cap="none" spc="0" normalizeH="0" baseline="0" noProof="0" dirty="0" smtClean="0">
                <a:ln>
                  <a:noFill/>
                </a:ln>
                <a:solidFill>
                  <a:prstClr val="black"/>
                </a:solidFill>
                <a:effectLst/>
                <a:uLnTx/>
                <a:uFillTx/>
                <a:latin typeface="Arial"/>
                <a:ea typeface="+mn-ea"/>
                <a:cs typeface="+mn-cs"/>
              </a:rPr>
              <a:t>Outcome:</a:t>
            </a:r>
          </a:p>
          <a:p>
            <a:pPr marL="0" marR="0" lvl="0" indent="0" algn="ctr" defTabSz="812810" eaLnBrk="1" fontAlgn="auto" latinLnBrk="0" hangingPunct="1">
              <a:lnSpc>
                <a:spcPct val="100000"/>
              </a:lnSpc>
              <a:spcBef>
                <a:spcPts val="0"/>
              </a:spcBef>
              <a:spcAft>
                <a:spcPts val="0"/>
              </a:spcAft>
              <a:buClrTx/>
              <a:buSzTx/>
              <a:buFontTx/>
              <a:buNone/>
              <a:tabLst/>
              <a:defRPr/>
            </a:pPr>
            <a:r>
              <a:rPr kumimoji="0" lang="en-US" sz="1244" b="1" i="0" u="none" strike="noStrike" kern="0" cap="none" spc="0" normalizeH="0" baseline="0" noProof="0" dirty="0" smtClean="0">
                <a:ln>
                  <a:noFill/>
                </a:ln>
                <a:solidFill>
                  <a:prstClr val="black"/>
                </a:solidFill>
                <a:effectLst/>
                <a:uLnTx/>
                <a:uFillTx/>
                <a:latin typeface="Arial"/>
                <a:ea typeface="+mn-ea"/>
                <a:cs typeface="+mn-cs"/>
              </a:rPr>
              <a:t>Probability of Buyback Failure (B) &amp; ECL with Fallback</a:t>
            </a:r>
          </a:p>
        </p:txBody>
      </p:sp>
      <p:sp>
        <p:nvSpPr>
          <p:cNvPr id="28" name="Rectangle 27"/>
          <p:cNvSpPr/>
          <p:nvPr/>
        </p:nvSpPr>
        <p:spPr>
          <a:xfrm>
            <a:off x="4533222" y="5794931"/>
            <a:ext cx="4441445" cy="490687"/>
          </a:xfrm>
          <a:prstGeom prst="rect">
            <a:avLst/>
          </a:prstGeom>
          <a:solidFill>
            <a:srgbClr val="014B2A"/>
          </a:solidFill>
          <a:ln w="25400" cap="flat" cmpd="sng" algn="ctr">
            <a:solidFill>
              <a:srgbClr val="014B2A">
                <a:shade val="50000"/>
              </a:srgbClr>
            </a:solidFill>
            <a:prstDash val="solid"/>
          </a:ln>
          <a:effectLst/>
        </p:spPr>
        <p:txBody>
          <a:bodyPr rtlCol="0" anchor="ctr"/>
          <a:lstStyle/>
          <a:p>
            <a:pPr algn="ctr" defTabSz="812810" fontAlgn="auto">
              <a:spcBef>
                <a:spcPts val="0"/>
              </a:spcBef>
              <a:spcAft>
                <a:spcPts val="0"/>
              </a:spcAft>
              <a:defRPr/>
            </a:pPr>
            <a:r>
              <a:rPr lang="en-US" sz="1244" kern="0" dirty="0">
                <a:solidFill>
                  <a:prstClr val="white"/>
                </a:solidFill>
                <a:latin typeface="Arial"/>
                <a:cs typeface="+mn-cs"/>
              </a:rPr>
              <a:t>Criteria </a:t>
            </a:r>
            <a:r>
              <a:rPr lang="en-US" sz="1244" kern="0" dirty="0" smtClean="0">
                <a:solidFill>
                  <a:prstClr val="white"/>
                </a:solidFill>
                <a:latin typeface="Arial"/>
                <a:cs typeface="+mn-cs"/>
              </a:rPr>
              <a:t>4, </a:t>
            </a:r>
            <a:r>
              <a:rPr lang="en-US" sz="1244" kern="0" dirty="0">
                <a:solidFill>
                  <a:prstClr val="white"/>
                </a:solidFill>
                <a:latin typeface="Arial"/>
                <a:cs typeface="+mn-cs"/>
              </a:rPr>
              <a:t>Project Risk Adjusted </a:t>
            </a:r>
            <a:r>
              <a:rPr lang="en-US" sz="1244" kern="0" dirty="0" smtClean="0">
                <a:solidFill>
                  <a:prstClr val="white"/>
                </a:solidFill>
                <a:latin typeface="Arial"/>
                <a:cs typeface="+mn-cs"/>
              </a:rPr>
              <a:t>Profitability</a:t>
            </a:r>
            <a:r>
              <a:rPr lang="en-US" sz="1244" kern="0" dirty="0">
                <a:solidFill>
                  <a:prstClr val="white"/>
                </a:solidFill>
                <a:latin typeface="Arial"/>
                <a:cs typeface="+mn-cs"/>
              </a:rPr>
              <a:t/>
            </a:r>
            <a:br>
              <a:rPr lang="en-US" sz="1244" kern="0" dirty="0">
                <a:solidFill>
                  <a:prstClr val="white"/>
                </a:solidFill>
                <a:latin typeface="Arial"/>
                <a:cs typeface="+mn-cs"/>
              </a:rPr>
            </a:br>
            <a:r>
              <a:rPr kumimoji="0" lang="en-US" sz="1244" b="0" i="0" u="none" strike="noStrike" kern="0" cap="none" spc="0" normalizeH="0" baseline="0" noProof="0" dirty="0" smtClean="0">
                <a:ln>
                  <a:noFill/>
                </a:ln>
                <a:solidFill>
                  <a:prstClr val="white"/>
                </a:solidFill>
                <a:effectLst/>
                <a:uLnTx/>
                <a:uFillTx/>
                <a:latin typeface="Arial"/>
                <a:ea typeface="+mn-ea"/>
                <a:cs typeface="+mn-cs"/>
              </a:rPr>
              <a:t>%EBPT &gt; %ECL</a:t>
            </a:r>
          </a:p>
        </p:txBody>
      </p:sp>
      <p:sp>
        <p:nvSpPr>
          <p:cNvPr id="29" name="Title 1">
            <a:extLst>
              <a:ext uri="{FF2B5EF4-FFF2-40B4-BE49-F238E27FC236}">
                <a16:creationId xmlns:a16="http://schemas.microsoft.com/office/drawing/2014/main" id="{EF4471C8-23FE-4CB6-9695-9635D0A60363}"/>
              </a:ext>
            </a:extLst>
          </p:cNvPr>
          <p:cNvSpPr txBox="1">
            <a:spLocks/>
          </p:cNvSpPr>
          <p:nvPr/>
        </p:nvSpPr>
        <p:spPr>
          <a:xfrm>
            <a:off x="606004" y="841444"/>
            <a:ext cx="8214468"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defTabSz="812810" fontAlgn="auto">
              <a:spcBef>
                <a:spcPts val="0"/>
              </a:spcBef>
              <a:spcAft>
                <a:spcPts val="0"/>
              </a:spcAft>
            </a:pPr>
            <a:r>
              <a:rPr lang="en-US" sz="2400" b="1" dirty="0" smtClean="0">
                <a:solidFill>
                  <a:prstClr val="black"/>
                </a:solidFill>
                <a:latin typeface="Arial"/>
              </a:rPr>
              <a:t>C Evaluation of Project Feasibility</a:t>
            </a:r>
            <a:endParaRPr lang="en-US" sz="2400" b="1" dirty="0">
              <a:solidFill>
                <a:prstClr val="black"/>
              </a:solidFill>
              <a:latin typeface="Arial"/>
            </a:endParaRPr>
          </a:p>
        </p:txBody>
      </p:sp>
    </p:spTree>
    <p:extLst>
      <p:ext uri="{BB962C8B-B14F-4D97-AF65-F5344CB8AC3E}">
        <p14:creationId xmlns:p14="http://schemas.microsoft.com/office/powerpoint/2010/main" val="41173189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87954" y="1700811"/>
            <a:ext cx="5632626" cy="3539430"/>
          </a:xfrm>
          <a:prstGeom prst="rect">
            <a:avLst/>
          </a:prstGeom>
          <a:noFill/>
        </p:spPr>
        <p:txBody>
          <a:bodyPr wrap="square" rtlCol="0">
            <a:spAutoFit/>
          </a:bodyPr>
          <a:lstStyle/>
          <a:p>
            <a:pPr algn="ctr"/>
            <a:r>
              <a:rPr lang="en-US" b="1" dirty="0" smtClean="0">
                <a:effectLst>
                  <a:outerShdw blurRad="38100" dist="38100" dir="2700000" algn="tl">
                    <a:srgbClr val="000000">
                      <a:alpha val="43137"/>
                    </a:srgbClr>
                  </a:outerShdw>
                </a:effectLst>
                <a:latin typeface="Century Gothic" pitchFamily="34" charset="0"/>
              </a:rPr>
              <a:t>ERM </a:t>
            </a:r>
            <a:r>
              <a:rPr lang="en-US" b="1" dirty="0">
                <a:effectLst>
                  <a:outerShdw blurRad="38100" dist="38100" dir="2700000" algn="tl">
                    <a:srgbClr val="000000">
                      <a:alpha val="43137"/>
                    </a:srgbClr>
                  </a:outerShdw>
                </a:effectLst>
                <a:latin typeface="Century Gothic" pitchFamily="34" charset="0"/>
              </a:rPr>
              <a:t>– WBG – </a:t>
            </a:r>
            <a:r>
              <a:rPr lang="en-US" b="1" dirty="0">
                <a:solidFill>
                  <a:srgbClr val="00B050"/>
                </a:solidFill>
                <a:effectLst>
                  <a:outerShdw blurRad="38100" dist="38100" dir="2700000" algn="tl">
                    <a:srgbClr val="000000">
                      <a:alpha val="43137"/>
                    </a:srgbClr>
                  </a:outerShdw>
                </a:effectLst>
                <a:latin typeface="Century Gothic" pitchFamily="34" charset="0"/>
              </a:rPr>
              <a:t>K</a:t>
            </a:r>
            <a:r>
              <a:rPr lang="en-US" b="1" dirty="0">
                <a:effectLst>
                  <a:outerShdw blurRad="38100" dist="38100" dir="2700000" algn="tl">
                    <a:srgbClr val="000000">
                      <a:alpha val="43137"/>
                    </a:srgbClr>
                  </a:outerShdw>
                </a:effectLst>
                <a:latin typeface="Century Gothic" pitchFamily="34" charset="0"/>
              </a:rPr>
              <a:t>BANK </a:t>
            </a:r>
            <a:r>
              <a:rPr lang="en-US" b="1" dirty="0">
                <a:solidFill>
                  <a:srgbClr val="C00000"/>
                </a:solidFill>
                <a:effectLst>
                  <a:outerShdw blurRad="38100" dist="38100" dir="2700000" algn="tl">
                    <a:srgbClr val="000000">
                      <a:alpha val="43137"/>
                    </a:srgbClr>
                  </a:outerShdw>
                </a:effectLst>
                <a:latin typeface="Century Gothic" pitchFamily="34" charset="0"/>
              </a:rPr>
              <a:t>China</a:t>
            </a:r>
          </a:p>
          <a:p>
            <a:pPr algn="ctr"/>
            <a:r>
              <a:rPr lang="en-US" b="1" dirty="0">
                <a:effectLst>
                  <a:outerShdw blurRad="38100" dist="38100" dir="2700000" algn="tl">
                    <a:srgbClr val="000000">
                      <a:alpha val="43137"/>
                    </a:srgbClr>
                  </a:outerShdw>
                </a:effectLst>
                <a:latin typeface="Century Gothic" pitchFamily="34" charset="0"/>
              </a:rPr>
              <a:t/>
            </a:r>
            <a:br>
              <a:rPr lang="en-US" b="1" dirty="0">
                <a:effectLst>
                  <a:outerShdw blurRad="38100" dist="38100" dir="2700000" algn="tl">
                    <a:srgbClr val="000000">
                      <a:alpha val="43137"/>
                    </a:srgbClr>
                  </a:outerShdw>
                </a:effectLst>
                <a:latin typeface="Century Gothic" pitchFamily="34" charset="0"/>
              </a:rPr>
            </a:br>
            <a:endParaRPr lang="en-US" b="1" dirty="0">
              <a:effectLst>
                <a:outerShdw blurRad="38100" dist="38100" dir="2700000" algn="tl">
                  <a:srgbClr val="000000">
                    <a:alpha val="43137"/>
                  </a:srgbClr>
                </a:outerShdw>
              </a:effectLst>
              <a:latin typeface="Century Gothic" pitchFamily="34" charset="0"/>
            </a:endParaRPr>
          </a:p>
          <a:p>
            <a:pPr algn="ctr"/>
            <a:r>
              <a:rPr lang="en-US" b="1" dirty="0">
                <a:effectLst>
                  <a:outerShdw blurRad="38100" dist="38100" dir="2700000" algn="tl">
                    <a:srgbClr val="000000">
                      <a:alpha val="43137"/>
                    </a:srgbClr>
                  </a:outerShdw>
                </a:effectLst>
                <a:latin typeface="Century Gothic" pitchFamily="34" charset="0"/>
              </a:rPr>
              <a:t>Retail Lending Special Project</a:t>
            </a:r>
          </a:p>
          <a:p>
            <a:pPr algn="ctr"/>
            <a:endParaRPr lang="en-US" b="1" dirty="0">
              <a:effectLst>
                <a:outerShdw blurRad="38100" dist="38100" dir="2700000" algn="tl">
                  <a:srgbClr val="000000">
                    <a:alpha val="43137"/>
                  </a:srgbClr>
                </a:outerShdw>
              </a:effectLst>
              <a:latin typeface="Century Gothic" pitchFamily="34" charset="0"/>
            </a:endParaRPr>
          </a:p>
          <a:p>
            <a:pPr algn="ctr"/>
            <a:endParaRPr lang="en-US" b="1" dirty="0">
              <a:effectLst>
                <a:outerShdw blurRad="38100" dist="38100" dir="2700000" algn="tl">
                  <a:srgbClr val="000000">
                    <a:alpha val="43137"/>
                  </a:srgbClr>
                </a:outerShdw>
              </a:effectLst>
              <a:latin typeface="Century Gothic" pitchFamily="34" charset="0"/>
            </a:endParaRPr>
          </a:p>
          <a:p>
            <a:pPr algn="ctr"/>
            <a:r>
              <a:rPr lang="en-US"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Agenda 2: </a:t>
            </a:r>
            <a:r>
              <a:rPr lang="en-US" dirty="0" smtClean="0">
                <a:latin typeface="Arial" panose="020B0604020202020204" pitchFamily="34" charset="0"/>
                <a:cs typeface="Arial" panose="020B0604020202020204" pitchFamily="34" charset="0"/>
              </a:rPr>
              <a:t>Approval Criteria for </a:t>
            </a:r>
            <a:br>
              <a:rPr lang="en-US"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Personal Consumption Loan</a:t>
            </a:r>
            <a:endParaRPr lang="en-US" dirty="0">
              <a:latin typeface="Arial" panose="020B0604020202020204" pitchFamily="34" charset="0"/>
              <a:cs typeface="Arial" panose="020B0604020202020204" pitchFamily="34" charset="0"/>
            </a:endParaRPr>
          </a:p>
        </p:txBody>
      </p:sp>
      <p:sp>
        <p:nvSpPr>
          <p:cNvPr id="6" name="Line 5"/>
          <p:cNvSpPr>
            <a:spLocks noChangeShapeType="1"/>
          </p:cNvSpPr>
          <p:nvPr/>
        </p:nvSpPr>
        <p:spPr bwMode="auto">
          <a:xfrm>
            <a:off x="1761067" y="3877733"/>
            <a:ext cx="54864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th-TH" sz="2489"/>
          </a:p>
        </p:txBody>
      </p:sp>
    </p:spTree>
    <p:extLst>
      <p:ext uri="{BB962C8B-B14F-4D97-AF65-F5344CB8AC3E}">
        <p14:creationId xmlns:p14="http://schemas.microsoft.com/office/powerpoint/2010/main" val="18273355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1"/>
          <p:cNvPicPr>
            <a:picLocks noChangeAspect="1"/>
          </p:cNvPicPr>
          <p:nvPr/>
        </p:nvPicPr>
        <p:blipFill>
          <a:blip r:embed="rId2"/>
          <a:stretch>
            <a:fillRect/>
          </a:stretch>
        </p:blipFill>
        <p:spPr>
          <a:xfrm>
            <a:off x="1946146" y="3843550"/>
            <a:ext cx="845711" cy="243840"/>
          </a:xfrm>
          <a:prstGeom prst="rect">
            <a:avLst/>
          </a:prstGeom>
        </p:spPr>
      </p:pic>
      <p:cxnSp>
        <p:nvCxnSpPr>
          <p:cNvPr id="10" name="Elbow Connector 9"/>
          <p:cNvCxnSpPr>
            <a:stCxn id="9" idx="2"/>
            <a:endCxn id="11" idx="0"/>
          </p:cNvCxnSpPr>
          <p:nvPr/>
        </p:nvCxnSpPr>
        <p:spPr>
          <a:xfrm rot="16200000" flipH="1">
            <a:off x="2080029" y="4376362"/>
            <a:ext cx="577945" cy="0"/>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895881" y="4665335"/>
            <a:ext cx="975360" cy="406400"/>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067" dirty="0" err="1">
                <a:latin typeface="Arial" panose="020B0604020202020204" pitchFamily="34" charset="0"/>
                <a:cs typeface="Arial" panose="020B0604020202020204" pitchFamily="34" charset="0"/>
              </a:rPr>
              <a:t>AiBank</a:t>
            </a:r>
            <a:r>
              <a:rPr lang="en-US" sz="1067" dirty="0">
                <a:latin typeface="Arial" panose="020B0604020202020204" pitchFamily="34" charset="0"/>
                <a:cs typeface="Arial" panose="020B0604020202020204" pitchFamily="34" charset="0"/>
              </a:rPr>
              <a:t> Credit Decision</a:t>
            </a:r>
          </a:p>
        </p:txBody>
      </p:sp>
      <p:sp>
        <p:nvSpPr>
          <p:cNvPr id="12" name="Rectangle 11"/>
          <p:cNvSpPr/>
          <p:nvPr/>
        </p:nvSpPr>
        <p:spPr>
          <a:xfrm>
            <a:off x="3498139" y="3855682"/>
            <a:ext cx="975360" cy="1598688"/>
          </a:xfrm>
          <a:prstGeom prst="rect">
            <a:avLst/>
          </a:prstGeom>
          <a:solidFill>
            <a:schemeClr val="bg1">
              <a:lumMod val="95000"/>
            </a:schemeClr>
          </a:solid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lIns="0" rIns="0" rtlCol="0" anchor="t"/>
          <a:lstStyle/>
          <a:p>
            <a:pPr algn="ctr"/>
            <a:r>
              <a:rPr lang="en-US" sz="889" dirty="0" err="1">
                <a:latin typeface="Arial" panose="020B0604020202020204" pitchFamily="34" charset="0"/>
                <a:cs typeface="Arial" panose="020B0604020202020204" pitchFamily="34" charset="0"/>
              </a:rPr>
              <a:t>KBank</a:t>
            </a:r>
            <a:r>
              <a:rPr lang="en-US" sz="889" dirty="0">
                <a:latin typeface="Arial" panose="020B0604020202020204" pitchFamily="34" charset="0"/>
                <a:cs typeface="Arial" panose="020B0604020202020204" pitchFamily="34" charset="0"/>
              </a:rPr>
              <a:t> Decision</a:t>
            </a:r>
          </a:p>
        </p:txBody>
      </p:sp>
      <p:cxnSp>
        <p:nvCxnSpPr>
          <p:cNvPr id="13" name="Elbow Connector 12"/>
          <p:cNvCxnSpPr>
            <a:stCxn id="11" idx="3"/>
            <a:endCxn id="25" idx="1"/>
          </p:cNvCxnSpPr>
          <p:nvPr/>
        </p:nvCxnSpPr>
        <p:spPr>
          <a:xfrm flipV="1">
            <a:off x="2871241" y="4867355"/>
            <a:ext cx="261260" cy="1181"/>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376100" y="4104587"/>
            <a:ext cx="1512803" cy="420756"/>
          </a:xfrm>
          <a:prstGeom prst="rect">
            <a:avLst/>
          </a:prstGeom>
        </p:spPr>
        <p:txBody>
          <a:bodyPr wrap="square">
            <a:spAutoFit/>
          </a:bodyPr>
          <a:lstStyle/>
          <a:p>
            <a:pPr marL="0" lvl="1"/>
            <a:r>
              <a:rPr lang="en-US" altLang="zh-CN" sz="1067" dirty="0">
                <a:latin typeface="Arial" panose="020B0604020202020204" pitchFamily="34" charset="0"/>
                <a:cs typeface="Arial" panose="020B0604020202020204" pitchFamily="34" charset="0"/>
              </a:rPr>
              <a:t>Customer Profile</a:t>
            </a:r>
          </a:p>
          <a:p>
            <a:pPr marL="0" lvl="1"/>
            <a:r>
              <a:rPr lang="en-US" altLang="zh-CN" sz="1067" u="sng" dirty="0">
                <a:latin typeface="Arial" panose="020B0604020202020204" pitchFamily="34" charset="0"/>
                <a:cs typeface="Arial" panose="020B0604020202020204" pitchFamily="34" charset="0"/>
              </a:rPr>
              <a:t>PBOC Data</a:t>
            </a:r>
          </a:p>
        </p:txBody>
      </p:sp>
      <p:sp>
        <p:nvSpPr>
          <p:cNvPr id="15" name="Rectangle 14"/>
          <p:cNvSpPr/>
          <p:nvPr/>
        </p:nvSpPr>
        <p:spPr>
          <a:xfrm>
            <a:off x="3620059" y="4488349"/>
            <a:ext cx="731520" cy="243840"/>
          </a:xfrm>
          <a:prstGeom prst="rect">
            <a:avLst/>
          </a:prstGeom>
          <a:ln w="3175">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889" dirty="0">
                <a:latin typeface="Arial" panose="020B0604020202020204" pitchFamily="34" charset="0"/>
                <a:cs typeface="Arial" panose="020B0604020202020204" pitchFamily="34" charset="0"/>
              </a:rPr>
              <a:t>AML</a:t>
            </a:r>
          </a:p>
        </p:txBody>
      </p:sp>
      <p:sp>
        <p:nvSpPr>
          <p:cNvPr id="16" name="Rectangle 15"/>
          <p:cNvSpPr/>
          <p:nvPr/>
        </p:nvSpPr>
        <p:spPr>
          <a:xfrm>
            <a:off x="3620059" y="5071317"/>
            <a:ext cx="731520" cy="325120"/>
          </a:xfrm>
          <a:prstGeom prst="rect">
            <a:avLst/>
          </a:prstGeom>
          <a:solidFill>
            <a:schemeClr val="accent6">
              <a:lumMod val="40000"/>
              <a:lumOff val="60000"/>
            </a:schemeClr>
          </a:solidFill>
          <a:ln w="3175">
            <a:solidFill>
              <a:schemeClr val="accent6">
                <a:lumMod val="50000"/>
              </a:schemeClr>
            </a:solidFill>
            <a:prstDash val="solid"/>
          </a:ln>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889" dirty="0">
                <a:solidFill>
                  <a:schemeClr val="tx1"/>
                </a:solidFill>
                <a:latin typeface="Arial" panose="020B0604020202020204" pitchFamily="34" charset="0"/>
                <a:cs typeface="Arial" panose="020B0604020202020204" pitchFamily="34" charset="0"/>
              </a:rPr>
              <a:t>Credit Risk Criteria</a:t>
            </a:r>
          </a:p>
        </p:txBody>
      </p:sp>
      <p:sp>
        <p:nvSpPr>
          <p:cNvPr id="17" name="Rectangle 16"/>
          <p:cNvSpPr/>
          <p:nvPr/>
        </p:nvSpPr>
        <p:spPr>
          <a:xfrm>
            <a:off x="3620059" y="4197237"/>
            <a:ext cx="731520" cy="243840"/>
          </a:xfrm>
          <a:prstGeom prst="rect">
            <a:avLst/>
          </a:prstGeom>
          <a:ln w="3175">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889" dirty="0">
                <a:latin typeface="Arial" panose="020B0604020202020204" pitchFamily="34" charset="0"/>
                <a:cs typeface="Arial" panose="020B0604020202020204" pitchFamily="34" charset="0"/>
              </a:rPr>
              <a:t>E-KYC</a:t>
            </a:r>
          </a:p>
        </p:txBody>
      </p:sp>
      <p:sp>
        <p:nvSpPr>
          <p:cNvPr id="18" name="Rectangle 17"/>
          <p:cNvSpPr/>
          <p:nvPr/>
        </p:nvSpPr>
        <p:spPr>
          <a:xfrm>
            <a:off x="1896477" y="5533808"/>
            <a:ext cx="2113280" cy="189307"/>
          </a:xfrm>
          <a:prstGeom prst="rect">
            <a:avLst/>
          </a:prstGeom>
          <a:solidFill>
            <a:srgbClr val="002060"/>
          </a:solidFill>
          <a:ln>
            <a:solidFill>
              <a:schemeClr val="tx1"/>
            </a:solidFill>
          </a:ln>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067" b="1" dirty="0">
                <a:solidFill>
                  <a:schemeClr val="bg1"/>
                </a:solidFill>
                <a:latin typeface="Arial" panose="020B0604020202020204" pitchFamily="34" charset="0"/>
                <a:cs typeface="Arial" panose="020B0604020202020204" pitchFamily="34" charset="0"/>
              </a:rPr>
              <a:t>Unanimous Credit Decision</a:t>
            </a:r>
          </a:p>
        </p:txBody>
      </p:sp>
      <p:cxnSp>
        <p:nvCxnSpPr>
          <p:cNvPr id="19" name="Elbow Connector 18"/>
          <p:cNvCxnSpPr>
            <a:stCxn id="11" idx="2"/>
          </p:cNvCxnSpPr>
          <p:nvPr/>
        </p:nvCxnSpPr>
        <p:spPr>
          <a:xfrm rot="5400000">
            <a:off x="2158169" y="5308416"/>
            <a:ext cx="462073" cy="0"/>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0800000">
            <a:off x="2871242" y="4977028"/>
            <a:ext cx="273757" cy="2"/>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896477" y="5763883"/>
            <a:ext cx="2113280" cy="189307"/>
          </a:xfrm>
          <a:prstGeom prst="rect">
            <a:avLst/>
          </a:prstGeom>
          <a:solidFill>
            <a:schemeClr val="accent4">
              <a:lumMod val="60000"/>
              <a:lumOff val="40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067" b="1" dirty="0">
                <a:solidFill>
                  <a:schemeClr val="tx1"/>
                </a:solidFill>
                <a:latin typeface="Arial" panose="020B0604020202020204" pitchFamily="34" charset="0"/>
                <a:cs typeface="Arial" panose="020B0604020202020204" pitchFamily="34" charset="0"/>
              </a:rPr>
              <a:t>Loan Booking</a:t>
            </a:r>
          </a:p>
        </p:txBody>
      </p:sp>
      <p:pic>
        <p:nvPicPr>
          <p:cNvPr id="23" name="图片 1"/>
          <p:cNvPicPr>
            <a:picLocks noChangeAspect="1"/>
          </p:cNvPicPr>
          <p:nvPr/>
        </p:nvPicPr>
        <p:blipFill>
          <a:blip r:embed="rId2"/>
          <a:stretch>
            <a:fillRect/>
          </a:stretch>
        </p:blipFill>
        <p:spPr>
          <a:xfrm>
            <a:off x="3458544" y="5777698"/>
            <a:ext cx="608834" cy="175542"/>
          </a:xfrm>
          <a:prstGeom prst="rect">
            <a:avLst/>
          </a:prstGeom>
        </p:spPr>
      </p:pic>
      <p:pic>
        <p:nvPicPr>
          <p:cNvPr id="24" name="图片 5"/>
          <p:cNvPicPr>
            <a:picLocks noChangeAspect="1"/>
          </p:cNvPicPr>
          <p:nvPr/>
        </p:nvPicPr>
        <p:blipFill>
          <a:blip r:embed="rId3"/>
          <a:stretch>
            <a:fillRect/>
          </a:stretch>
        </p:blipFill>
        <p:spPr>
          <a:xfrm>
            <a:off x="4018399" y="5758947"/>
            <a:ext cx="278356" cy="243840"/>
          </a:xfrm>
          <a:prstGeom prst="rect">
            <a:avLst/>
          </a:prstGeom>
        </p:spPr>
      </p:pic>
      <p:pic>
        <p:nvPicPr>
          <p:cNvPr id="25" name="图片 5"/>
          <p:cNvPicPr>
            <a:picLocks noChangeAspect="1"/>
          </p:cNvPicPr>
          <p:nvPr/>
        </p:nvPicPr>
        <p:blipFill>
          <a:blip r:embed="rId3"/>
          <a:stretch>
            <a:fillRect/>
          </a:stretch>
        </p:blipFill>
        <p:spPr>
          <a:xfrm>
            <a:off x="3132501" y="4664154"/>
            <a:ext cx="463925" cy="406400"/>
          </a:xfrm>
          <a:prstGeom prst="rect">
            <a:avLst/>
          </a:prstGeom>
        </p:spPr>
      </p:pic>
      <p:pic>
        <p:nvPicPr>
          <p:cNvPr id="28" name="图片 4"/>
          <p:cNvPicPr>
            <a:picLocks noChangeAspect="1"/>
          </p:cNvPicPr>
          <p:nvPr/>
        </p:nvPicPr>
        <p:blipFill>
          <a:blip r:embed="rId4"/>
          <a:stretch>
            <a:fillRect/>
          </a:stretch>
        </p:blipFill>
        <p:spPr>
          <a:xfrm>
            <a:off x="1902966" y="3049174"/>
            <a:ext cx="929737" cy="330200"/>
          </a:xfrm>
          <a:prstGeom prst="rect">
            <a:avLst/>
          </a:prstGeom>
        </p:spPr>
      </p:pic>
      <p:pic>
        <p:nvPicPr>
          <p:cNvPr id="29" name="图片 9"/>
          <p:cNvPicPr>
            <a:picLocks noChangeAspect="1"/>
          </p:cNvPicPr>
          <p:nvPr/>
        </p:nvPicPr>
        <p:blipFill>
          <a:blip r:embed="rId5"/>
          <a:stretch>
            <a:fillRect/>
          </a:stretch>
        </p:blipFill>
        <p:spPr>
          <a:xfrm>
            <a:off x="2115798" y="3239182"/>
            <a:ext cx="508204" cy="423503"/>
          </a:xfrm>
          <a:prstGeom prst="rect">
            <a:avLst/>
          </a:prstGeom>
        </p:spPr>
      </p:pic>
      <p:cxnSp>
        <p:nvCxnSpPr>
          <p:cNvPr id="30" name="Elbow Connector 29"/>
          <p:cNvCxnSpPr>
            <a:stCxn id="29" idx="2"/>
            <a:endCxn id="9" idx="0"/>
          </p:cNvCxnSpPr>
          <p:nvPr/>
        </p:nvCxnSpPr>
        <p:spPr>
          <a:xfrm rot="5400000">
            <a:off x="2279018" y="3752669"/>
            <a:ext cx="180866" cy="899"/>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620198" y="4781725"/>
            <a:ext cx="731520" cy="243840"/>
          </a:xfrm>
          <a:prstGeom prst="rect">
            <a:avLst/>
          </a:prstGeom>
          <a:ln w="3175">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889" dirty="0">
                <a:latin typeface="Arial" panose="020B0604020202020204" pitchFamily="34" charset="0"/>
                <a:cs typeface="Arial" panose="020B0604020202020204" pitchFamily="34" charset="0"/>
              </a:rPr>
              <a:t>Anti-Fraud</a:t>
            </a:r>
          </a:p>
        </p:txBody>
      </p:sp>
      <p:pic>
        <p:nvPicPr>
          <p:cNvPr id="35" name="图片 21"/>
          <p:cNvPicPr>
            <a:picLocks noChangeAspect="1"/>
          </p:cNvPicPr>
          <p:nvPr/>
        </p:nvPicPr>
        <p:blipFill>
          <a:blip r:embed="rId6"/>
          <a:stretch>
            <a:fillRect/>
          </a:stretch>
        </p:blipFill>
        <p:spPr>
          <a:xfrm>
            <a:off x="2077001" y="2435313"/>
            <a:ext cx="575882" cy="332488"/>
          </a:xfrm>
          <a:prstGeom prst="rect">
            <a:avLst/>
          </a:prstGeom>
          <a:ln>
            <a:noFill/>
          </a:ln>
        </p:spPr>
      </p:pic>
      <p:cxnSp>
        <p:nvCxnSpPr>
          <p:cNvPr id="36" name="Elbow Connector 35"/>
          <p:cNvCxnSpPr>
            <a:stCxn id="35" idx="2"/>
            <a:endCxn id="28" idx="0"/>
          </p:cNvCxnSpPr>
          <p:nvPr/>
        </p:nvCxnSpPr>
        <p:spPr>
          <a:xfrm rot="16200000" flipH="1">
            <a:off x="2225702" y="2907040"/>
            <a:ext cx="281373" cy="2893"/>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1354603" y="3786869"/>
            <a:ext cx="800290" cy="420756"/>
          </a:xfrm>
          <a:prstGeom prst="rect">
            <a:avLst/>
          </a:prstGeom>
        </p:spPr>
        <p:txBody>
          <a:bodyPr wrap="square">
            <a:spAutoFit/>
          </a:bodyPr>
          <a:lstStyle/>
          <a:p>
            <a:pPr marL="0" lvl="1"/>
            <a:r>
              <a:rPr lang="en-US" altLang="zh-CN" sz="1067" dirty="0">
                <a:latin typeface="Arial" panose="020B0604020202020204" pitchFamily="34" charset="0"/>
                <a:cs typeface="Arial" panose="020B0604020202020204" pitchFamily="34" charset="0"/>
              </a:rPr>
              <a:t>Loan Request</a:t>
            </a:r>
            <a:endParaRPr lang="en-US" altLang="zh-CN" sz="1067" u="sng" dirty="0">
              <a:latin typeface="Arial" panose="020B0604020202020204" pitchFamily="34" charset="0"/>
              <a:cs typeface="Arial" panose="020B0604020202020204" pitchFamily="34" charset="0"/>
            </a:endParaRPr>
          </a:p>
        </p:txBody>
      </p:sp>
      <p:sp>
        <p:nvSpPr>
          <p:cNvPr id="40" name="Rectangle 39"/>
          <p:cNvSpPr/>
          <p:nvPr/>
        </p:nvSpPr>
        <p:spPr>
          <a:xfrm>
            <a:off x="2994233" y="3026013"/>
            <a:ext cx="1937807" cy="420756"/>
          </a:xfrm>
          <a:prstGeom prst="rect">
            <a:avLst/>
          </a:prstGeom>
          <a:solidFill>
            <a:schemeClr val="accent3">
              <a:lumMod val="20000"/>
              <a:lumOff val="80000"/>
            </a:schemeClr>
          </a:solidFill>
        </p:spPr>
        <p:txBody>
          <a:bodyPr wrap="square">
            <a:spAutoFit/>
          </a:bodyPr>
          <a:lstStyle/>
          <a:p>
            <a:pPr marL="0" lvl="1"/>
            <a:r>
              <a:rPr lang="en-US" altLang="zh-CN" sz="1067" u="sng" dirty="0">
                <a:latin typeface="Arial" panose="020B0604020202020204" pitchFamily="34" charset="0"/>
                <a:cs typeface="Arial" panose="020B0604020202020204" pitchFamily="34" charset="0"/>
              </a:rPr>
              <a:t>Personal Consumption Loan </a:t>
            </a:r>
            <a:r>
              <a:rPr lang="en-US" altLang="zh-CN" sz="1067" dirty="0">
                <a:latin typeface="Arial" panose="020B0604020202020204" pitchFamily="34" charset="0"/>
                <a:cs typeface="Arial" panose="020B0604020202020204" pitchFamily="34" charset="0"/>
              </a:rPr>
              <a:t>(Sales Financing/Installment)</a:t>
            </a:r>
          </a:p>
        </p:txBody>
      </p:sp>
      <p:pic>
        <p:nvPicPr>
          <p:cNvPr id="48" name="图片 4"/>
          <p:cNvPicPr>
            <a:picLocks noChangeAspect="1"/>
          </p:cNvPicPr>
          <p:nvPr/>
        </p:nvPicPr>
        <p:blipFill>
          <a:blip r:embed="rId4"/>
          <a:stretch>
            <a:fillRect/>
          </a:stretch>
        </p:blipFill>
        <p:spPr>
          <a:xfrm>
            <a:off x="1347623" y="6063145"/>
            <a:ext cx="693149" cy="246175"/>
          </a:xfrm>
          <a:prstGeom prst="rect">
            <a:avLst/>
          </a:prstGeom>
        </p:spPr>
      </p:pic>
      <p:cxnSp>
        <p:nvCxnSpPr>
          <p:cNvPr id="49" name="Elbow Connector 48"/>
          <p:cNvCxnSpPr>
            <a:stCxn id="21" idx="2"/>
            <a:endCxn id="48" idx="3"/>
          </p:cNvCxnSpPr>
          <p:nvPr/>
        </p:nvCxnSpPr>
        <p:spPr>
          <a:xfrm rot="5400000">
            <a:off x="2380424" y="5613539"/>
            <a:ext cx="233043" cy="912345"/>
          </a:xfrm>
          <a:prstGeom prst="bentConnector2">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48" idx="0"/>
            <a:endCxn id="21" idx="1"/>
          </p:cNvCxnSpPr>
          <p:nvPr/>
        </p:nvCxnSpPr>
        <p:spPr>
          <a:xfrm rot="5400000" flipH="1" flipV="1">
            <a:off x="1693033" y="5859702"/>
            <a:ext cx="204608" cy="202279"/>
          </a:xfrm>
          <a:prstGeom prst="bentConnector2">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ular Callout 74"/>
          <p:cNvSpPr/>
          <p:nvPr/>
        </p:nvSpPr>
        <p:spPr>
          <a:xfrm>
            <a:off x="5054702" y="3429000"/>
            <a:ext cx="3981794" cy="2781299"/>
          </a:xfrm>
          <a:prstGeom prst="wedgeRectCallout">
            <a:avLst>
              <a:gd name="adj1" fmla="val -69130"/>
              <a:gd name="adj2" fmla="val 12928"/>
            </a:avLst>
          </a:prstGeom>
          <a:solidFill>
            <a:schemeClr val="accent3">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2489" dirty="0">
                <a:solidFill>
                  <a:schemeClr val="tx1"/>
                </a:solidFill>
                <a:latin typeface="Arial" panose="020B0604020202020204" pitchFamily="34" charset="0"/>
                <a:cs typeface="Arial" panose="020B0604020202020204" pitchFamily="34" charset="0"/>
              </a:rPr>
              <a:t>Credit Risk Criteria</a:t>
            </a:r>
          </a:p>
        </p:txBody>
      </p:sp>
      <p:sp>
        <p:nvSpPr>
          <p:cNvPr id="59" name="Rectangle 58"/>
          <p:cNvSpPr/>
          <p:nvPr/>
        </p:nvSpPr>
        <p:spPr>
          <a:xfrm>
            <a:off x="5605340" y="4271723"/>
            <a:ext cx="1300480" cy="487680"/>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44" dirty="0">
                <a:solidFill>
                  <a:schemeClr val="tx1"/>
                </a:solidFill>
                <a:latin typeface="Arial" panose="020B0604020202020204" pitchFamily="34" charset="0"/>
                <a:cs typeface="Arial" panose="020B0604020202020204" pitchFamily="34" charset="0"/>
              </a:rPr>
              <a:t>Credit Score</a:t>
            </a:r>
          </a:p>
        </p:txBody>
      </p:sp>
      <p:sp>
        <p:nvSpPr>
          <p:cNvPr id="60" name="Rectangle 59"/>
          <p:cNvSpPr/>
          <p:nvPr/>
        </p:nvSpPr>
        <p:spPr>
          <a:xfrm>
            <a:off x="5605340" y="3724327"/>
            <a:ext cx="1300480" cy="487680"/>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44" dirty="0">
                <a:solidFill>
                  <a:schemeClr val="tx1"/>
                </a:solidFill>
                <a:latin typeface="Arial" panose="020B0604020202020204" pitchFamily="34" charset="0"/>
                <a:cs typeface="Arial" panose="020B0604020202020204" pitchFamily="34" charset="0"/>
              </a:rPr>
              <a:t>Risk Rules</a:t>
            </a:r>
          </a:p>
        </p:txBody>
      </p:sp>
      <p:sp>
        <p:nvSpPr>
          <p:cNvPr id="61" name="Rectangle 60"/>
          <p:cNvSpPr/>
          <p:nvPr/>
        </p:nvSpPr>
        <p:spPr>
          <a:xfrm>
            <a:off x="5605340" y="5082026"/>
            <a:ext cx="1300480" cy="48768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44" dirty="0">
                <a:solidFill>
                  <a:schemeClr val="tx1"/>
                </a:solidFill>
                <a:latin typeface="Arial" panose="020B0604020202020204" pitchFamily="34" charset="0"/>
                <a:cs typeface="Arial" panose="020B0604020202020204" pitchFamily="34" charset="0"/>
              </a:rPr>
              <a:t>Pricing</a:t>
            </a:r>
          </a:p>
        </p:txBody>
      </p:sp>
      <p:sp>
        <p:nvSpPr>
          <p:cNvPr id="62" name="Rectangle 61"/>
          <p:cNvSpPr/>
          <p:nvPr/>
        </p:nvSpPr>
        <p:spPr>
          <a:xfrm>
            <a:off x="5605340" y="5650653"/>
            <a:ext cx="1300480" cy="487680"/>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44" dirty="0">
                <a:solidFill>
                  <a:schemeClr val="tx1"/>
                </a:solidFill>
                <a:latin typeface="Arial" panose="020B0604020202020204" pitchFamily="34" charset="0"/>
                <a:cs typeface="Arial" panose="020B0604020202020204" pitchFamily="34" charset="0"/>
              </a:rPr>
              <a:t>Limit</a:t>
            </a:r>
          </a:p>
        </p:txBody>
      </p:sp>
      <p:sp>
        <p:nvSpPr>
          <p:cNvPr id="63" name="Rectangle 62"/>
          <p:cNvSpPr/>
          <p:nvPr/>
        </p:nvSpPr>
        <p:spPr>
          <a:xfrm>
            <a:off x="7139963" y="4271723"/>
            <a:ext cx="1693333" cy="4876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44" dirty="0">
                <a:solidFill>
                  <a:schemeClr val="tx1"/>
                </a:solidFill>
                <a:latin typeface="Arial" panose="020B0604020202020204" pitchFamily="34" charset="0"/>
                <a:cs typeface="Arial" panose="020B0604020202020204" pitchFamily="34" charset="0"/>
              </a:rPr>
              <a:t>Assessment of Potential Risk</a:t>
            </a:r>
          </a:p>
        </p:txBody>
      </p:sp>
      <p:sp>
        <p:nvSpPr>
          <p:cNvPr id="64" name="Rectangle 63"/>
          <p:cNvSpPr/>
          <p:nvPr/>
        </p:nvSpPr>
        <p:spPr>
          <a:xfrm>
            <a:off x="7139963" y="3724327"/>
            <a:ext cx="1693333" cy="4876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44" dirty="0">
                <a:solidFill>
                  <a:schemeClr val="tx1"/>
                </a:solidFill>
                <a:latin typeface="Arial" panose="020B0604020202020204" pitchFamily="34" charset="0"/>
                <a:cs typeface="Arial" panose="020B0604020202020204" pitchFamily="34" charset="0"/>
              </a:rPr>
              <a:t>Initial risk screening, hard criteria</a:t>
            </a:r>
          </a:p>
        </p:txBody>
      </p:sp>
      <p:sp>
        <p:nvSpPr>
          <p:cNvPr id="65" name="Rectangle 64"/>
          <p:cNvSpPr/>
          <p:nvPr/>
        </p:nvSpPr>
        <p:spPr>
          <a:xfrm>
            <a:off x="7139963" y="5082026"/>
            <a:ext cx="1693333" cy="4876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44" dirty="0">
                <a:solidFill>
                  <a:schemeClr val="tx1"/>
                </a:solidFill>
                <a:latin typeface="Arial" panose="020B0604020202020204" pitchFamily="34" charset="0"/>
                <a:cs typeface="Arial" panose="020B0604020202020204" pitchFamily="34" charset="0"/>
              </a:rPr>
              <a:t>Given credit risk, how much we’d charge?</a:t>
            </a:r>
          </a:p>
        </p:txBody>
      </p:sp>
      <p:sp>
        <p:nvSpPr>
          <p:cNvPr id="66" name="Rectangle 65"/>
          <p:cNvSpPr/>
          <p:nvPr/>
        </p:nvSpPr>
        <p:spPr>
          <a:xfrm>
            <a:off x="7139963" y="5650653"/>
            <a:ext cx="1693333" cy="4876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44" dirty="0">
                <a:solidFill>
                  <a:schemeClr val="tx1"/>
                </a:solidFill>
                <a:latin typeface="Arial" panose="020B0604020202020204" pitchFamily="34" charset="0"/>
                <a:cs typeface="Arial" panose="020B0604020202020204" pitchFamily="34" charset="0"/>
              </a:rPr>
              <a:t>Determine Eligible Limit</a:t>
            </a:r>
          </a:p>
        </p:txBody>
      </p:sp>
      <p:sp>
        <p:nvSpPr>
          <p:cNvPr id="67" name="Rectangle 66"/>
          <p:cNvSpPr/>
          <p:nvPr/>
        </p:nvSpPr>
        <p:spPr>
          <a:xfrm>
            <a:off x="5311162" y="3429000"/>
            <a:ext cx="1866516" cy="3386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44" b="1" dirty="0">
                <a:solidFill>
                  <a:schemeClr val="tx1"/>
                </a:solidFill>
                <a:latin typeface="Arial" panose="020B0604020202020204" pitchFamily="34" charset="0"/>
                <a:cs typeface="Arial" panose="020B0604020202020204" pitchFamily="34" charset="0"/>
              </a:rPr>
              <a:t>Sub Nodes</a:t>
            </a:r>
          </a:p>
        </p:txBody>
      </p:sp>
      <p:sp>
        <p:nvSpPr>
          <p:cNvPr id="68" name="Rectangle 67"/>
          <p:cNvSpPr/>
          <p:nvPr/>
        </p:nvSpPr>
        <p:spPr>
          <a:xfrm>
            <a:off x="7410896" y="3429000"/>
            <a:ext cx="1151467" cy="3386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44" b="1" dirty="0">
                <a:solidFill>
                  <a:schemeClr val="tx1"/>
                </a:solidFill>
                <a:latin typeface="Arial" panose="020B0604020202020204" pitchFamily="34" charset="0"/>
                <a:cs typeface="Arial" panose="020B0604020202020204" pitchFamily="34" charset="0"/>
              </a:rPr>
              <a:t>Objectives</a:t>
            </a:r>
          </a:p>
        </p:txBody>
      </p:sp>
      <p:sp>
        <p:nvSpPr>
          <p:cNvPr id="69" name="Rectangle 68"/>
          <p:cNvSpPr/>
          <p:nvPr/>
        </p:nvSpPr>
        <p:spPr>
          <a:xfrm>
            <a:off x="5522039" y="4781330"/>
            <a:ext cx="1467081" cy="173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44" dirty="0">
                <a:solidFill>
                  <a:srgbClr val="FF0000"/>
                </a:solidFill>
                <a:latin typeface="Arial" panose="020B0604020202020204" pitchFamily="34" charset="0"/>
                <a:cs typeface="Arial" panose="020B0604020202020204" pitchFamily="34" charset="0"/>
              </a:rPr>
              <a:t>(Expert Based)</a:t>
            </a:r>
          </a:p>
        </p:txBody>
      </p:sp>
      <p:sp>
        <p:nvSpPr>
          <p:cNvPr id="78" name="Rectangle 77"/>
          <p:cNvSpPr/>
          <p:nvPr/>
        </p:nvSpPr>
        <p:spPr>
          <a:xfrm>
            <a:off x="5074283" y="2101622"/>
            <a:ext cx="3962213" cy="1255370"/>
          </a:xfrm>
          <a:prstGeom prst="rect">
            <a:avLst/>
          </a:prstGeom>
          <a:solidFill>
            <a:schemeClr val="accent6">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44" b="1" dirty="0">
                <a:solidFill>
                  <a:prstClr val="black"/>
                </a:solidFill>
                <a:latin typeface="Arial" panose="020B0604020202020204" pitchFamily="34" charset="0"/>
                <a:cs typeface="Arial" panose="020B0604020202020204" pitchFamily="34" charset="0"/>
              </a:rPr>
              <a:t>Pricing to Consumer: 	</a:t>
            </a:r>
            <a:r>
              <a:rPr lang="en-US" sz="1244" b="1" dirty="0" smtClean="0">
                <a:solidFill>
                  <a:prstClr val="black"/>
                </a:solidFill>
                <a:latin typeface="Arial" panose="020B0604020202020204" pitchFamily="34" charset="0"/>
                <a:cs typeface="Arial" panose="020B0604020202020204" pitchFamily="34" charset="0"/>
              </a:rPr>
              <a:t>	2X% </a:t>
            </a:r>
            <a:r>
              <a:rPr lang="en-US" sz="1244" b="1" dirty="0">
                <a:solidFill>
                  <a:prstClr val="black"/>
                </a:solidFill>
                <a:latin typeface="Arial" panose="020B0604020202020204" pitchFamily="34" charset="0"/>
                <a:cs typeface="Arial" panose="020B0604020202020204" pitchFamily="34" charset="0"/>
              </a:rPr>
              <a:t>per year</a:t>
            </a:r>
          </a:p>
          <a:p>
            <a:r>
              <a:rPr lang="en-US" sz="1244" b="1" dirty="0">
                <a:solidFill>
                  <a:prstClr val="black"/>
                </a:solidFill>
                <a:latin typeface="Arial" panose="020B0604020202020204" pitchFamily="34" charset="0"/>
                <a:cs typeface="Arial" panose="020B0604020202020204" pitchFamily="34" charset="0"/>
              </a:rPr>
              <a:t>Yield to KBANK:		6%   per year</a:t>
            </a:r>
          </a:p>
          <a:p>
            <a:endParaRPr lang="en-US" sz="1244" b="1" dirty="0">
              <a:solidFill>
                <a:prstClr val="black"/>
              </a:solidFill>
              <a:latin typeface="Arial" panose="020B0604020202020204" pitchFamily="34" charset="0"/>
              <a:cs typeface="Arial" panose="020B0604020202020204" pitchFamily="34" charset="0"/>
            </a:endParaRPr>
          </a:p>
          <a:p>
            <a:r>
              <a:rPr lang="en-US" sz="1244" b="1" dirty="0">
                <a:solidFill>
                  <a:prstClr val="black"/>
                </a:solidFill>
                <a:latin typeface="Arial" panose="020B0604020202020204" pitchFamily="34" charset="0"/>
                <a:cs typeface="Arial" panose="020B0604020202020204" pitchFamily="34" charset="0"/>
              </a:rPr>
              <a:t>Expected Business Conditions</a:t>
            </a:r>
            <a:endParaRPr lang="en-US" sz="1244" dirty="0">
              <a:solidFill>
                <a:prstClr val="black"/>
              </a:solidFill>
              <a:latin typeface="Arial" panose="020B0604020202020204" pitchFamily="34" charset="0"/>
              <a:cs typeface="Arial" panose="020B0604020202020204" pitchFamily="34" charset="0"/>
            </a:endParaRPr>
          </a:p>
          <a:p>
            <a:r>
              <a:rPr lang="en-US" sz="1244" dirty="0">
                <a:solidFill>
                  <a:prstClr val="black"/>
                </a:solidFill>
                <a:latin typeface="Arial" panose="020B0604020202020204" pitchFamily="34" charset="0"/>
                <a:cs typeface="Arial" panose="020B0604020202020204" pitchFamily="34" charset="0"/>
              </a:rPr>
              <a:t>Probability of Default (90+ DPD)*: 	10%++</a:t>
            </a:r>
            <a:br>
              <a:rPr lang="en-US" sz="1244" dirty="0">
                <a:solidFill>
                  <a:prstClr val="black"/>
                </a:solidFill>
                <a:latin typeface="Arial" panose="020B0604020202020204" pitchFamily="34" charset="0"/>
                <a:cs typeface="Arial" panose="020B0604020202020204" pitchFamily="34" charset="0"/>
              </a:rPr>
            </a:br>
            <a:r>
              <a:rPr lang="en-US" sz="933" dirty="0">
                <a:solidFill>
                  <a:prstClr val="black"/>
                </a:solidFill>
                <a:latin typeface="Arial" panose="020B0604020202020204" pitchFamily="34" charset="0"/>
                <a:cs typeface="Arial" panose="020B0604020202020204" pitchFamily="34" charset="0"/>
              </a:rPr>
              <a:t>(*Base on LXFG portfolio data &amp; Financial </a:t>
            </a:r>
            <a:r>
              <a:rPr lang="en-US" sz="933" dirty="0" smtClean="0">
                <a:solidFill>
                  <a:prstClr val="black"/>
                </a:solidFill>
                <a:latin typeface="Arial" panose="020B0604020202020204" pitchFamily="34" charset="0"/>
                <a:cs typeface="Arial" panose="020B0604020202020204" pitchFamily="34" charset="0"/>
              </a:rPr>
              <a:t>Report &amp; Quantitative Evaluation)</a:t>
            </a:r>
            <a:endParaRPr lang="en-US" sz="933" dirty="0">
              <a:solidFill>
                <a:prstClr val="black"/>
              </a:solidFill>
              <a:latin typeface="Arial" panose="020B0604020202020204" pitchFamily="34" charset="0"/>
              <a:cs typeface="Arial" panose="020B0604020202020204" pitchFamily="34" charset="0"/>
            </a:endParaRPr>
          </a:p>
        </p:txBody>
      </p:sp>
      <p:sp>
        <p:nvSpPr>
          <p:cNvPr id="45" name="Title 1">
            <a:extLst>
              <a:ext uri="{FF2B5EF4-FFF2-40B4-BE49-F238E27FC236}">
                <a16:creationId xmlns:a16="http://schemas.microsoft.com/office/drawing/2014/main" id="{EF4471C8-23FE-4CB6-9695-9635D0A60363}"/>
              </a:ext>
            </a:extLst>
          </p:cNvPr>
          <p:cNvSpPr txBox="1">
            <a:spLocks/>
          </p:cNvSpPr>
          <p:nvPr/>
        </p:nvSpPr>
        <p:spPr>
          <a:xfrm>
            <a:off x="606004" y="841444"/>
            <a:ext cx="8214468"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fontAlgn="auto">
              <a:spcAft>
                <a:spcPts val="0"/>
              </a:spcAft>
            </a:pPr>
            <a:r>
              <a:rPr lang="en-US" sz="2400" b="1" kern="0" dirty="0">
                <a:solidFill>
                  <a:prstClr val="black"/>
                </a:solidFill>
                <a:latin typeface="Arial"/>
              </a:rPr>
              <a:t>Executive </a:t>
            </a:r>
            <a:r>
              <a:rPr lang="en-US" sz="2400" b="1" kern="0" dirty="0" smtClean="0">
                <a:solidFill>
                  <a:prstClr val="black"/>
                </a:solidFill>
                <a:latin typeface="Arial"/>
              </a:rPr>
              <a:t>Summary: </a:t>
            </a:r>
            <a:r>
              <a:rPr lang="en-US" sz="2400" b="1" dirty="0" err="1" smtClean="0">
                <a:latin typeface="Arial" panose="020B0604020202020204" pitchFamily="34" charset="0"/>
                <a:cs typeface="Arial" panose="020B0604020202020204" pitchFamily="34" charset="0"/>
              </a:rPr>
              <a:t>AiBank</a:t>
            </a:r>
            <a:r>
              <a:rPr lang="en-US" sz="2400" b="1" dirty="0" smtClean="0">
                <a:latin typeface="Arial" panose="020B0604020202020204" pitchFamily="34" charset="0"/>
                <a:cs typeface="Arial" panose="020B0604020202020204" pitchFamily="34" charset="0"/>
              </a:rPr>
              <a:t> Co-Lending Project</a:t>
            </a:r>
            <a:endParaRPr lang="en-US" sz="1800" dirty="0">
              <a:latin typeface="Arial" panose="020B0604020202020204" pitchFamily="34" charset="0"/>
              <a:cs typeface="Arial" panose="020B0604020202020204" pitchFamily="34" charset="0"/>
            </a:endParaRPr>
          </a:p>
        </p:txBody>
      </p:sp>
      <p:sp>
        <p:nvSpPr>
          <p:cNvPr id="50" name="Rectangle 49"/>
          <p:cNvSpPr/>
          <p:nvPr/>
        </p:nvSpPr>
        <p:spPr>
          <a:xfrm>
            <a:off x="4418742" y="6165304"/>
            <a:ext cx="4444098" cy="319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smtClean="0">
                <a:solidFill>
                  <a:srgbClr val="FF0000"/>
                </a:solidFill>
                <a:latin typeface="Arial" panose="020B0604020202020204" pitchFamily="34" charset="0"/>
                <a:cs typeface="Arial" panose="020B0604020202020204" pitchFamily="34" charset="0"/>
              </a:rPr>
              <a:t>Committed Approval Rate 90% To </a:t>
            </a:r>
            <a:r>
              <a:rPr lang="en-US" sz="1400" b="1" dirty="0" err="1" smtClean="0">
                <a:solidFill>
                  <a:srgbClr val="FF0000"/>
                </a:solidFill>
                <a:latin typeface="Arial" panose="020B0604020202020204" pitchFamily="34" charset="0"/>
                <a:cs typeface="Arial" panose="020B0604020202020204" pitchFamily="34" charset="0"/>
              </a:rPr>
              <a:t>AiBank</a:t>
            </a:r>
            <a:endParaRPr lang="en-US" sz="1400" b="1" dirty="0">
              <a:solidFill>
                <a:srgbClr val="FF0000"/>
              </a:solidFill>
              <a:latin typeface="Arial" panose="020B0604020202020204" pitchFamily="34" charset="0"/>
              <a:cs typeface="Arial" panose="020B0604020202020204" pitchFamily="34" charset="0"/>
            </a:endParaRPr>
          </a:p>
        </p:txBody>
      </p:sp>
      <p:sp>
        <p:nvSpPr>
          <p:cNvPr id="46" name="Rectangle 45"/>
          <p:cNvSpPr/>
          <p:nvPr/>
        </p:nvSpPr>
        <p:spPr>
          <a:xfrm>
            <a:off x="79148" y="2894785"/>
            <a:ext cx="1097280" cy="548640"/>
          </a:xfrm>
          <a:prstGeom prst="rect">
            <a:avLst/>
          </a:prstGeom>
          <a:solidFill>
            <a:srgbClr val="014B2A"/>
          </a:solidFill>
          <a:ln w="317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white"/>
                </a:solidFill>
                <a:effectLst/>
                <a:uLnTx/>
                <a:uFillTx/>
                <a:latin typeface="Arial"/>
                <a:ea typeface="+mn-ea"/>
                <a:cs typeface="+mn-cs"/>
              </a:rPr>
              <a:t>Asset Channels</a:t>
            </a:r>
          </a:p>
        </p:txBody>
      </p:sp>
      <p:sp>
        <p:nvSpPr>
          <p:cNvPr id="47" name="Rectangle 46"/>
          <p:cNvSpPr/>
          <p:nvPr/>
        </p:nvSpPr>
        <p:spPr>
          <a:xfrm>
            <a:off x="79148" y="5703097"/>
            <a:ext cx="1097280" cy="548640"/>
          </a:xfrm>
          <a:prstGeom prst="rect">
            <a:avLst/>
          </a:prstGeom>
          <a:solidFill>
            <a:srgbClr val="014B2A"/>
          </a:solidFill>
          <a:ln w="317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smtClean="0">
                <a:solidFill>
                  <a:prstClr val="white"/>
                </a:solidFill>
                <a:latin typeface="Arial"/>
                <a:cs typeface="+mn-cs"/>
              </a:rPr>
              <a:t>Fallback</a:t>
            </a:r>
            <a:endParaRPr kumimoji="0" lang="en-US" sz="1200" b="0" i="0" u="none" strike="noStrike" kern="0" cap="none" spc="0" normalizeH="0" baseline="0" noProof="0" dirty="0" smtClean="0">
              <a:ln>
                <a:noFill/>
              </a:ln>
              <a:solidFill>
                <a:prstClr val="white"/>
              </a:solidFill>
              <a:effectLst/>
              <a:uLnTx/>
              <a:uFillTx/>
              <a:latin typeface="Arial"/>
              <a:cs typeface="+mn-cs"/>
            </a:endParaRPr>
          </a:p>
        </p:txBody>
      </p:sp>
      <p:sp>
        <p:nvSpPr>
          <p:cNvPr id="53" name="Rectangle 52"/>
          <p:cNvSpPr/>
          <p:nvPr/>
        </p:nvSpPr>
        <p:spPr>
          <a:xfrm>
            <a:off x="79148" y="3813068"/>
            <a:ext cx="1097280" cy="1343165"/>
          </a:xfrm>
          <a:prstGeom prst="rect">
            <a:avLst/>
          </a:prstGeom>
          <a:solidFill>
            <a:srgbClr val="014B2A"/>
          </a:solidFill>
          <a:ln w="317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smtClean="0">
                <a:solidFill>
                  <a:prstClr val="white"/>
                </a:solidFill>
                <a:latin typeface="Arial"/>
                <a:cs typeface="+mn-cs"/>
              </a:rPr>
              <a:t>Co-Lender</a:t>
            </a:r>
            <a:br>
              <a:rPr lang="en-US" sz="1200" kern="0" dirty="0" smtClean="0">
                <a:solidFill>
                  <a:prstClr val="white"/>
                </a:solidFill>
                <a:latin typeface="Arial"/>
                <a:cs typeface="+mn-cs"/>
              </a:rPr>
            </a:br>
            <a:r>
              <a:rPr lang="en-US" sz="1200" kern="0" dirty="0" smtClean="0">
                <a:solidFill>
                  <a:prstClr val="white"/>
                </a:solidFill>
                <a:latin typeface="Arial"/>
                <a:cs typeface="+mn-cs"/>
              </a:rPr>
              <a:t>(Facilitator)</a:t>
            </a:r>
            <a:endParaRPr kumimoji="0" lang="en-US" sz="1200" b="0" i="0" u="none" strike="noStrike" kern="0" cap="none" spc="0" normalizeH="0" baseline="0" noProof="0" dirty="0" smtClean="0">
              <a:ln>
                <a:noFill/>
              </a:ln>
              <a:solidFill>
                <a:prstClr val="white"/>
              </a:solidFill>
              <a:effectLst/>
              <a:uLnTx/>
              <a:uFillTx/>
              <a:latin typeface="Arial"/>
              <a:cs typeface="+mn-cs"/>
            </a:endParaRPr>
          </a:p>
        </p:txBody>
      </p:sp>
      <p:sp>
        <p:nvSpPr>
          <p:cNvPr id="6" name="Rectangle 5"/>
          <p:cNvSpPr/>
          <p:nvPr/>
        </p:nvSpPr>
        <p:spPr>
          <a:xfrm>
            <a:off x="0" y="2333646"/>
            <a:ext cx="1638590" cy="307777"/>
          </a:xfrm>
          <a:prstGeom prst="rect">
            <a:avLst/>
          </a:prstGeom>
        </p:spPr>
        <p:txBody>
          <a:bodyPr wrap="none">
            <a:spAutoFit/>
          </a:bodyPr>
          <a:lstStyle/>
          <a:p>
            <a:r>
              <a:rPr lang="en-US" sz="1400" b="1" dirty="0" smtClean="0">
                <a:latin typeface="Arial" panose="020B0604020202020204" pitchFamily="34" charset="0"/>
                <a:cs typeface="Arial" panose="020B0604020202020204" pitchFamily="34" charset="0"/>
              </a:rPr>
              <a:t>Project </a:t>
            </a:r>
            <a:r>
              <a:rPr lang="en-US" sz="1400" b="1" dirty="0">
                <a:latin typeface="Arial" panose="020B0604020202020204" pitchFamily="34" charset="0"/>
                <a:cs typeface="Arial" panose="020B0604020202020204" pitchFamily="34" charset="0"/>
              </a:rPr>
              <a:t>Overview</a:t>
            </a:r>
            <a:endParaRPr lang="en-US" sz="1400" dirty="0"/>
          </a:p>
        </p:txBody>
      </p:sp>
      <p:sp>
        <p:nvSpPr>
          <p:cNvPr id="55" name="Content Placeholder 1"/>
          <p:cNvSpPr txBox="1">
            <a:spLocks/>
          </p:cNvSpPr>
          <p:nvPr/>
        </p:nvSpPr>
        <p:spPr>
          <a:xfrm>
            <a:off x="0" y="1461129"/>
            <a:ext cx="3995936" cy="558303"/>
          </a:xfrm>
          <a:prstGeom prst="rect">
            <a:avLst/>
          </a:prstGeom>
          <a:solidFill>
            <a:srgbClr val="014B2A"/>
          </a:solidFill>
        </p:spPr>
        <p:txBody>
          <a:bodyPr lIns="91440" rIns="0" anchor="t"/>
          <a:lstStyle>
            <a:lvl1pPr marL="289360" indent="-289360" algn="l" rtl="0" eaLnBrk="0" fontAlgn="base" hangingPunct="0">
              <a:spcBef>
                <a:spcPct val="20000"/>
              </a:spcBef>
              <a:spcAft>
                <a:spcPct val="0"/>
              </a:spcAft>
              <a:buChar char="•"/>
              <a:defRPr sz="1800">
                <a:solidFill>
                  <a:schemeClr val="tx1"/>
                </a:solidFill>
                <a:latin typeface="+mn-lt"/>
                <a:ea typeface="+mn-ea"/>
                <a:cs typeface="+mn-cs"/>
              </a:defRPr>
            </a:lvl1pPr>
            <a:lvl2pPr marL="578644" indent="-192881" algn="l" rtl="0" eaLnBrk="0" fontAlgn="base" hangingPunct="0">
              <a:spcBef>
                <a:spcPct val="20000"/>
              </a:spcBef>
              <a:spcAft>
                <a:spcPct val="0"/>
              </a:spcAft>
              <a:buFont typeface="微软雅黑" pitchFamily="34" charset="-122"/>
              <a:buChar char="‐"/>
              <a:defRPr sz="1800">
                <a:solidFill>
                  <a:schemeClr val="tx1"/>
                </a:solidFill>
                <a:latin typeface="+mn-lt"/>
                <a:cs typeface="+mn-cs"/>
              </a:defRPr>
            </a:lvl2pPr>
            <a:lvl3pPr marL="964533" indent="-192907" algn="l" rtl="0" eaLnBrk="0" fontAlgn="base" hangingPunct="0">
              <a:spcBef>
                <a:spcPct val="20000"/>
              </a:spcBef>
              <a:spcAft>
                <a:spcPct val="0"/>
              </a:spcAft>
              <a:buChar char="•"/>
              <a:defRPr sz="1800">
                <a:solidFill>
                  <a:schemeClr val="tx1"/>
                </a:solidFill>
                <a:latin typeface="+mn-lt"/>
                <a:cs typeface="+mn-cs"/>
              </a:defRPr>
            </a:lvl3pPr>
            <a:lvl4pPr marL="1350346" indent="-192907" algn="l" rtl="0" eaLnBrk="0" fontAlgn="base" hangingPunct="0">
              <a:spcBef>
                <a:spcPct val="20000"/>
              </a:spcBef>
              <a:spcAft>
                <a:spcPct val="0"/>
              </a:spcAft>
              <a:buChar char="–"/>
              <a:defRPr sz="1800">
                <a:solidFill>
                  <a:schemeClr val="tx1"/>
                </a:solidFill>
                <a:latin typeface="+mn-lt"/>
                <a:cs typeface="+mn-cs"/>
              </a:defRPr>
            </a:lvl4pPr>
            <a:lvl5pPr marL="1736158" indent="-192907" algn="l" rtl="0" eaLnBrk="0" fontAlgn="base" hangingPunct="0">
              <a:spcBef>
                <a:spcPct val="20000"/>
              </a:spcBef>
              <a:spcAft>
                <a:spcPct val="0"/>
              </a:spcAft>
              <a:buChar char="»"/>
              <a:defRPr sz="1800">
                <a:solidFill>
                  <a:schemeClr val="tx1"/>
                </a:solidFill>
                <a:latin typeface="+mn-lt"/>
                <a:cs typeface="+mn-cs"/>
              </a:defRPr>
            </a:lvl5pPr>
            <a:lvl6pPr marL="2121972" indent="-192907" algn="l" rtl="0" eaLnBrk="1" fontAlgn="base" hangingPunct="1">
              <a:spcBef>
                <a:spcPct val="20000"/>
              </a:spcBef>
              <a:spcAft>
                <a:spcPct val="0"/>
              </a:spcAft>
              <a:buChar char="»"/>
              <a:defRPr sz="1688">
                <a:solidFill>
                  <a:schemeClr val="tx1"/>
                </a:solidFill>
                <a:latin typeface="+mn-lt"/>
                <a:cs typeface="+mn-cs"/>
              </a:defRPr>
            </a:lvl6pPr>
            <a:lvl7pPr marL="2507785" indent="-192907" algn="l" rtl="0" eaLnBrk="1" fontAlgn="base" hangingPunct="1">
              <a:spcBef>
                <a:spcPct val="20000"/>
              </a:spcBef>
              <a:spcAft>
                <a:spcPct val="0"/>
              </a:spcAft>
              <a:buChar char="»"/>
              <a:defRPr sz="1688">
                <a:solidFill>
                  <a:schemeClr val="tx1"/>
                </a:solidFill>
                <a:latin typeface="+mn-lt"/>
                <a:cs typeface="+mn-cs"/>
              </a:defRPr>
            </a:lvl7pPr>
            <a:lvl8pPr marL="2893598" indent="-192907" algn="l" rtl="0" eaLnBrk="1" fontAlgn="base" hangingPunct="1">
              <a:spcBef>
                <a:spcPct val="20000"/>
              </a:spcBef>
              <a:spcAft>
                <a:spcPct val="0"/>
              </a:spcAft>
              <a:buChar char="»"/>
              <a:defRPr sz="1688">
                <a:solidFill>
                  <a:schemeClr val="tx1"/>
                </a:solidFill>
                <a:latin typeface="+mn-lt"/>
                <a:cs typeface="+mn-cs"/>
              </a:defRPr>
            </a:lvl8pPr>
            <a:lvl9pPr marL="3279411" indent="-192907" algn="l" rtl="0" eaLnBrk="1" fontAlgn="base" hangingPunct="1">
              <a:spcBef>
                <a:spcPct val="20000"/>
              </a:spcBef>
              <a:spcAft>
                <a:spcPct val="0"/>
              </a:spcAft>
              <a:buChar char="»"/>
              <a:defRPr sz="1688">
                <a:solidFill>
                  <a:schemeClr val="tx1"/>
                </a:solidFill>
                <a:latin typeface="+mn-lt"/>
                <a:cs typeface="+mn-cs"/>
              </a:defRPr>
            </a:lvl9pPr>
          </a:lstStyle>
          <a:p>
            <a:pPr marL="0" lvl="0" indent="0" defTabSz="812810">
              <a:buNone/>
              <a:defRPr/>
            </a:pPr>
            <a:r>
              <a:rPr lang="en-US" sz="1400" b="1" dirty="0">
                <a:solidFill>
                  <a:schemeClr val="bg1"/>
                </a:solidFill>
                <a:latin typeface="Arial" panose="020B0604020202020204" pitchFamily="34" charset="0"/>
                <a:cs typeface="Arial" panose="020B0604020202020204" pitchFamily="34" charset="0"/>
              </a:rPr>
              <a:t>Approval Criteria for </a:t>
            </a:r>
            <a:br>
              <a:rPr lang="en-US" sz="1400" b="1" dirty="0">
                <a:solidFill>
                  <a:schemeClr val="bg1"/>
                </a:solidFill>
                <a:latin typeface="Arial" panose="020B0604020202020204" pitchFamily="34" charset="0"/>
                <a:cs typeface="Arial" panose="020B0604020202020204" pitchFamily="34" charset="0"/>
              </a:rPr>
            </a:br>
            <a:r>
              <a:rPr lang="en-US" sz="1400" b="1" dirty="0">
                <a:solidFill>
                  <a:schemeClr val="bg1"/>
                </a:solidFill>
                <a:latin typeface="Arial" panose="020B0604020202020204" pitchFamily="34" charset="0"/>
                <a:cs typeface="Arial" panose="020B0604020202020204" pitchFamily="34" charset="0"/>
              </a:rPr>
              <a:t>Personal Consumption Loan</a:t>
            </a:r>
            <a:endParaRPr kumimoji="0" lang="en-US" altLang="zh-CN" sz="1400" i="0" u="none" strike="noStrike" kern="0" cap="none" spc="0" normalizeH="0" baseline="0" noProof="0" dirty="0" smtClean="0">
              <a:ln>
                <a:noFill/>
              </a:ln>
              <a:solidFill>
                <a:schemeClr val="bg1"/>
              </a:solidFill>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6" name="Content Placeholder 1"/>
          <p:cNvSpPr txBox="1">
            <a:spLocks/>
          </p:cNvSpPr>
          <p:nvPr/>
        </p:nvSpPr>
        <p:spPr>
          <a:xfrm>
            <a:off x="3995936" y="1461128"/>
            <a:ext cx="5148064" cy="530539"/>
          </a:xfrm>
          <a:prstGeom prst="rect">
            <a:avLst/>
          </a:prstGeom>
          <a:solidFill>
            <a:sysClr val="window" lastClr="FFFFFF"/>
          </a:solidFill>
        </p:spPr>
        <p:txBody>
          <a:bodyPr anchor="ctr"/>
          <a:lstStyle>
            <a:lvl1pPr marL="289360" indent="-289360" algn="l" rtl="0" eaLnBrk="0" fontAlgn="base" hangingPunct="0">
              <a:spcBef>
                <a:spcPct val="20000"/>
              </a:spcBef>
              <a:spcAft>
                <a:spcPct val="0"/>
              </a:spcAft>
              <a:buChar char="•"/>
              <a:defRPr sz="1800">
                <a:solidFill>
                  <a:schemeClr val="tx1"/>
                </a:solidFill>
                <a:latin typeface="+mn-lt"/>
                <a:ea typeface="+mn-ea"/>
                <a:cs typeface="+mn-cs"/>
              </a:defRPr>
            </a:lvl1pPr>
            <a:lvl2pPr marL="578644" indent="-192881" algn="l" rtl="0" eaLnBrk="0" fontAlgn="base" hangingPunct="0">
              <a:spcBef>
                <a:spcPct val="20000"/>
              </a:spcBef>
              <a:spcAft>
                <a:spcPct val="0"/>
              </a:spcAft>
              <a:buFont typeface="微软雅黑" pitchFamily="34" charset="-122"/>
              <a:buChar char="‐"/>
              <a:defRPr sz="1800">
                <a:solidFill>
                  <a:schemeClr val="tx1"/>
                </a:solidFill>
                <a:latin typeface="+mn-lt"/>
                <a:cs typeface="+mn-cs"/>
              </a:defRPr>
            </a:lvl2pPr>
            <a:lvl3pPr marL="964533" indent="-192907" algn="l" rtl="0" eaLnBrk="0" fontAlgn="base" hangingPunct="0">
              <a:spcBef>
                <a:spcPct val="20000"/>
              </a:spcBef>
              <a:spcAft>
                <a:spcPct val="0"/>
              </a:spcAft>
              <a:buChar char="•"/>
              <a:defRPr sz="1800">
                <a:solidFill>
                  <a:schemeClr val="tx1"/>
                </a:solidFill>
                <a:latin typeface="+mn-lt"/>
                <a:cs typeface="+mn-cs"/>
              </a:defRPr>
            </a:lvl3pPr>
            <a:lvl4pPr marL="1350346" indent="-192907" algn="l" rtl="0" eaLnBrk="0" fontAlgn="base" hangingPunct="0">
              <a:spcBef>
                <a:spcPct val="20000"/>
              </a:spcBef>
              <a:spcAft>
                <a:spcPct val="0"/>
              </a:spcAft>
              <a:buChar char="–"/>
              <a:defRPr sz="1800">
                <a:solidFill>
                  <a:schemeClr val="tx1"/>
                </a:solidFill>
                <a:latin typeface="+mn-lt"/>
                <a:cs typeface="+mn-cs"/>
              </a:defRPr>
            </a:lvl4pPr>
            <a:lvl5pPr marL="1736158" indent="-192907" algn="l" rtl="0" eaLnBrk="0" fontAlgn="base" hangingPunct="0">
              <a:spcBef>
                <a:spcPct val="20000"/>
              </a:spcBef>
              <a:spcAft>
                <a:spcPct val="0"/>
              </a:spcAft>
              <a:buChar char="»"/>
              <a:defRPr sz="1800">
                <a:solidFill>
                  <a:schemeClr val="tx1"/>
                </a:solidFill>
                <a:latin typeface="+mn-lt"/>
                <a:cs typeface="+mn-cs"/>
              </a:defRPr>
            </a:lvl5pPr>
            <a:lvl6pPr marL="2121972" indent="-192907" algn="l" rtl="0" eaLnBrk="1" fontAlgn="base" hangingPunct="1">
              <a:spcBef>
                <a:spcPct val="20000"/>
              </a:spcBef>
              <a:spcAft>
                <a:spcPct val="0"/>
              </a:spcAft>
              <a:buChar char="»"/>
              <a:defRPr sz="1688">
                <a:solidFill>
                  <a:schemeClr val="tx1"/>
                </a:solidFill>
                <a:latin typeface="+mn-lt"/>
                <a:cs typeface="+mn-cs"/>
              </a:defRPr>
            </a:lvl6pPr>
            <a:lvl7pPr marL="2507785" indent="-192907" algn="l" rtl="0" eaLnBrk="1" fontAlgn="base" hangingPunct="1">
              <a:spcBef>
                <a:spcPct val="20000"/>
              </a:spcBef>
              <a:spcAft>
                <a:spcPct val="0"/>
              </a:spcAft>
              <a:buChar char="»"/>
              <a:defRPr sz="1688">
                <a:solidFill>
                  <a:schemeClr val="tx1"/>
                </a:solidFill>
                <a:latin typeface="+mn-lt"/>
                <a:cs typeface="+mn-cs"/>
              </a:defRPr>
            </a:lvl7pPr>
            <a:lvl8pPr marL="2893598" indent="-192907" algn="l" rtl="0" eaLnBrk="1" fontAlgn="base" hangingPunct="1">
              <a:spcBef>
                <a:spcPct val="20000"/>
              </a:spcBef>
              <a:spcAft>
                <a:spcPct val="0"/>
              </a:spcAft>
              <a:buChar char="»"/>
              <a:defRPr sz="1688">
                <a:solidFill>
                  <a:schemeClr val="tx1"/>
                </a:solidFill>
                <a:latin typeface="+mn-lt"/>
                <a:cs typeface="+mn-cs"/>
              </a:defRPr>
            </a:lvl8pPr>
            <a:lvl9pPr marL="3279411" indent="-192907" algn="l" rtl="0" eaLnBrk="1" fontAlgn="base" hangingPunct="1">
              <a:spcBef>
                <a:spcPct val="20000"/>
              </a:spcBef>
              <a:spcAft>
                <a:spcPct val="0"/>
              </a:spcAft>
              <a:buChar char="»"/>
              <a:defRPr sz="1688">
                <a:solidFill>
                  <a:schemeClr val="tx1"/>
                </a:solidFill>
                <a:latin typeface="+mn-lt"/>
                <a:cs typeface="+mn-cs"/>
              </a:defRPr>
            </a:lvl9pPr>
          </a:lstStyle>
          <a:p>
            <a:r>
              <a:rPr lang="en-US" sz="1400" b="1" dirty="0" smtClean="0">
                <a:latin typeface="Arial" panose="020B0604020202020204" pitchFamily="34" charset="0"/>
                <a:cs typeface="Arial" panose="020B0604020202020204" pitchFamily="34" charset="0"/>
              </a:rPr>
              <a:t>Personal Consumption Loan with Fallback</a:t>
            </a:r>
            <a:endParaRPr lang="en-US" sz="1400" b="1"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Participation - KBANK 90% : </a:t>
            </a:r>
            <a:r>
              <a:rPr lang="en-US" sz="1400" b="1" dirty="0" err="1">
                <a:latin typeface="Arial" panose="020B0604020202020204" pitchFamily="34" charset="0"/>
                <a:cs typeface="Arial" panose="020B0604020202020204" pitchFamily="34" charset="0"/>
              </a:rPr>
              <a:t>AiBank</a:t>
            </a:r>
            <a:r>
              <a:rPr lang="en-US" sz="1400" b="1" dirty="0">
                <a:latin typeface="Arial" panose="020B0604020202020204" pitchFamily="34" charset="0"/>
                <a:cs typeface="Arial" panose="020B0604020202020204" pitchFamily="34" charset="0"/>
              </a:rPr>
              <a:t> 10</a:t>
            </a:r>
            <a:r>
              <a:rPr lang="en-US" sz="1400" b="1" dirty="0" smtClean="0">
                <a:latin typeface="Arial" panose="020B0604020202020204" pitchFamily="34" charset="0"/>
                <a:cs typeface="Arial" panose="020B0604020202020204" pitchFamily="34" charset="0"/>
              </a:rPr>
              <a:t>%</a:t>
            </a:r>
            <a:endParaRPr lang="en-US" sz="1400" b="1" dirty="0">
              <a:latin typeface="Arial" panose="020B0604020202020204" pitchFamily="34" charset="0"/>
              <a:cs typeface="Arial" panose="020B0604020202020204" pitchFamily="34" charset="0"/>
            </a:endParaRPr>
          </a:p>
        </p:txBody>
      </p:sp>
      <p:sp>
        <p:nvSpPr>
          <p:cNvPr id="33" name="Rectangle 32"/>
          <p:cNvSpPr/>
          <p:nvPr/>
        </p:nvSpPr>
        <p:spPr>
          <a:xfrm>
            <a:off x="1230167" y="2893798"/>
            <a:ext cx="1271240" cy="584968"/>
          </a:xfrm>
          <a:prstGeom prst="rect">
            <a:avLst/>
          </a:prstGeom>
        </p:spPr>
        <p:txBody>
          <a:bodyPr wrap="square">
            <a:spAutoFit/>
          </a:bodyPr>
          <a:lstStyle/>
          <a:p>
            <a:pPr marL="0" lvl="1"/>
            <a:r>
              <a:rPr lang="en-US" altLang="zh-CN" sz="1067" dirty="0">
                <a:latin typeface="Arial" panose="020B0604020202020204" pitchFamily="34" charset="0"/>
                <a:cs typeface="Arial" panose="020B0604020202020204" pitchFamily="34" charset="0"/>
              </a:rPr>
              <a:t>Online Shopping</a:t>
            </a:r>
          </a:p>
          <a:p>
            <a:pPr marL="0" lvl="1"/>
            <a:r>
              <a:rPr lang="en-US" altLang="zh-CN" sz="1067" dirty="0" smtClean="0">
                <a:latin typeface="Arial" panose="020B0604020202020204" pitchFamily="34" charset="0"/>
                <a:cs typeface="Arial" panose="020B0604020202020204" pitchFamily="34" charset="0"/>
              </a:rPr>
              <a:t>Platform</a:t>
            </a:r>
          </a:p>
          <a:p>
            <a:pPr marL="0" lvl="1"/>
            <a:r>
              <a:rPr lang="en-US" altLang="zh-CN" sz="1067" u="sng" dirty="0" smtClean="0">
                <a:latin typeface="Arial" panose="020B0604020202020204" pitchFamily="34" charset="0"/>
                <a:cs typeface="Arial" panose="020B0604020202020204" pitchFamily="34" charset="0"/>
              </a:rPr>
              <a:t>FEN-QI-LE</a:t>
            </a:r>
            <a:endParaRPr lang="en-US" altLang="zh-CN" sz="1067"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047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fade">
                                      <p:cBhvr>
                                        <p:cTn id="28" dur="500"/>
                                        <p:tgtEl>
                                          <p:spTgt spid="6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500"/>
                                        <p:tgtEl>
                                          <p:spTgt spid="6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fade">
                                      <p:cBhvr>
                                        <p:cTn id="40" dur="500"/>
                                        <p:tgtEl>
                                          <p:spTgt spid="6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fade">
                                      <p:cBhvr>
                                        <p:cTn id="43" dur="500"/>
                                        <p:tgtEl>
                                          <p:spTgt spid="7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59" grpId="0" animBg="1"/>
      <p:bldP spid="60" grpId="0" animBg="1"/>
      <p:bldP spid="61" grpId="0" animBg="1"/>
      <p:bldP spid="62" grpId="0" animBg="1"/>
      <p:bldP spid="63" grpId="0" animBg="1"/>
      <p:bldP spid="64" grpId="0" animBg="1"/>
      <p:bldP spid="65" grpId="0" animBg="1"/>
      <p:bldP spid="66" grpId="0" animBg="1"/>
      <p:bldP spid="67" grpId="0"/>
      <p:bldP spid="68" grpId="0"/>
      <p:bldP spid="69" grpId="0"/>
      <p:bldP spid="78" grpId="0" animBg="1"/>
      <p:bldP spid="5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a:xfrm>
            <a:off x="1763688" y="2470275"/>
            <a:ext cx="1584177" cy="25429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smtClean="0">
                <a:solidFill>
                  <a:schemeClr val="tx1"/>
                </a:solidFill>
                <a:latin typeface="Arial" panose="020B0604020202020204" pitchFamily="34" charset="0"/>
                <a:cs typeface="Arial" panose="020B0604020202020204" pitchFamily="34" charset="0"/>
              </a:rPr>
              <a:t>Credit Risk Criteria</a:t>
            </a:r>
            <a:endParaRPr lang="en-US" sz="1200" b="1" dirty="0">
              <a:solidFill>
                <a:schemeClr val="tx1"/>
              </a:solidFill>
              <a:latin typeface="Arial" panose="020B0604020202020204" pitchFamily="34" charset="0"/>
              <a:cs typeface="Arial" panose="020B0604020202020204" pitchFamily="34" charset="0"/>
            </a:endParaRPr>
          </a:p>
        </p:txBody>
      </p:sp>
      <p:sp>
        <p:nvSpPr>
          <p:cNvPr id="46" name="Rectangle 45"/>
          <p:cNvSpPr/>
          <p:nvPr/>
        </p:nvSpPr>
        <p:spPr>
          <a:xfrm>
            <a:off x="1907705" y="3329325"/>
            <a:ext cx="1300480" cy="4876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Credit Score</a:t>
            </a:r>
          </a:p>
        </p:txBody>
      </p:sp>
      <p:sp>
        <p:nvSpPr>
          <p:cNvPr id="47" name="Rectangle 46"/>
          <p:cNvSpPr/>
          <p:nvPr/>
        </p:nvSpPr>
        <p:spPr>
          <a:xfrm>
            <a:off x="1907705" y="2780929"/>
            <a:ext cx="1300480" cy="487680"/>
          </a:xfrm>
          <a:prstGeom prst="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Risk Rules</a:t>
            </a:r>
          </a:p>
        </p:txBody>
      </p:sp>
      <p:sp>
        <p:nvSpPr>
          <p:cNvPr id="51" name="Rectangle 50"/>
          <p:cNvSpPr/>
          <p:nvPr/>
        </p:nvSpPr>
        <p:spPr>
          <a:xfrm>
            <a:off x="1907705" y="3877721"/>
            <a:ext cx="1300480" cy="48768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Pricing</a:t>
            </a:r>
          </a:p>
        </p:txBody>
      </p:sp>
      <p:sp>
        <p:nvSpPr>
          <p:cNvPr id="53" name="Rectangle 52"/>
          <p:cNvSpPr/>
          <p:nvPr/>
        </p:nvSpPr>
        <p:spPr>
          <a:xfrm>
            <a:off x="1907705" y="4436934"/>
            <a:ext cx="1300480" cy="4876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Limit</a:t>
            </a:r>
          </a:p>
        </p:txBody>
      </p:sp>
      <p:sp>
        <p:nvSpPr>
          <p:cNvPr id="54" name="Rectangle 53"/>
          <p:cNvSpPr/>
          <p:nvPr/>
        </p:nvSpPr>
        <p:spPr>
          <a:xfrm>
            <a:off x="3650384" y="1844824"/>
            <a:ext cx="5170088" cy="790760"/>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latin typeface="Arial" panose="020B0604020202020204" pitchFamily="34" charset="0"/>
                <a:cs typeface="Arial" panose="020B0604020202020204" pitchFamily="34" charset="0"/>
              </a:rPr>
              <a:t>Rejection</a:t>
            </a:r>
          </a:p>
          <a:p>
            <a:pPr marL="228600" indent="-228600">
              <a:buFont typeface="+mj-lt"/>
              <a:buAutoNum type="arabicPeriod"/>
            </a:pPr>
            <a:r>
              <a:rPr lang="en-US" sz="1400" dirty="0" smtClean="0">
                <a:solidFill>
                  <a:schemeClr val="tx1"/>
                </a:solidFill>
                <a:latin typeface="Arial" panose="020B0604020202020204" pitchFamily="34" charset="0"/>
                <a:cs typeface="Arial" panose="020B0604020202020204" pitchFamily="34" charset="0"/>
              </a:rPr>
              <a:t>Current </a:t>
            </a:r>
            <a:r>
              <a:rPr lang="en-US" sz="1400" dirty="0">
                <a:solidFill>
                  <a:schemeClr val="tx1"/>
                </a:solidFill>
                <a:latin typeface="Arial" panose="020B0604020202020204" pitchFamily="34" charset="0"/>
                <a:cs typeface="Arial" panose="020B0604020202020204" pitchFamily="34" charset="0"/>
              </a:rPr>
              <a:t>Delinquency &gt; 3 </a:t>
            </a:r>
            <a:r>
              <a:rPr lang="en-US" sz="1400" dirty="0" smtClean="0">
                <a:solidFill>
                  <a:schemeClr val="tx1"/>
                </a:solidFill>
                <a:latin typeface="Arial" panose="020B0604020202020204" pitchFamily="34" charset="0"/>
                <a:cs typeface="Arial" panose="020B0604020202020204" pitchFamily="34" charset="0"/>
              </a:rPr>
              <a:t>Months </a:t>
            </a:r>
            <a:endParaRPr lang="en-US" sz="1400" dirty="0">
              <a:solidFill>
                <a:schemeClr val="tx1"/>
              </a:solidFill>
              <a:latin typeface="Arial" panose="020B0604020202020204" pitchFamily="34" charset="0"/>
              <a:cs typeface="Arial" panose="020B0604020202020204" pitchFamily="34" charset="0"/>
            </a:endParaRPr>
          </a:p>
          <a:p>
            <a:pPr marL="228600" indent="-228600">
              <a:buFont typeface="+mj-lt"/>
              <a:buAutoNum type="arabicPeriod"/>
            </a:pPr>
            <a:r>
              <a:rPr lang="en-US" sz="1400" dirty="0">
                <a:solidFill>
                  <a:schemeClr val="tx1"/>
                </a:solidFill>
                <a:latin typeface="Arial" panose="020B0604020202020204" pitchFamily="34" charset="0"/>
                <a:cs typeface="Arial" panose="020B0604020202020204" pitchFamily="34" charset="0"/>
              </a:rPr>
              <a:t>No Loan Purpose</a:t>
            </a:r>
          </a:p>
        </p:txBody>
      </p:sp>
      <p:sp>
        <p:nvSpPr>
          <p:cNvPr id="55" name="Title 1">
            <a:extLst>
              <a:ext uri="{FF2B5EF4-FFF2-40B4-BE49-F238E27FC236}">
                <a16:creationId xmlns:a16="http://schemas.microsoft.com/office/drawing/2014/main" id="{EF4471C8-23FE-4CB6-9695-9635D0A60363}"/>
              </a:ext>
            </a:extLst>
          </p:cNvPr>
          <p:cNvSpPr txBox="1">
            <a:spLocks/>
          </p:cNvSpPr>
          <p:nvPr/>
        </p:nvSpPr>
        <p:spPr>
          <a:xfrm>
            <a:off x="606004" y="841444"/>
            <a:ext cx="8214468"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fontAlgn="auto">
              <a:spcAft>
                <a:spcPts val="0"/>
              </a:spcAft>
            </a:pPr>
            <a:r>
              <a:rPr lang="en-US" sz="2400" b="1" dirty="0" err="1" smtClean="0">
                <a:latin typeface="Arial" panose="020B0604020202020204" pitchFamily="34" charset="0"/>
                <a:cs typeface="Arial" panose="020B0604020202020204" pitchFamily="34" charset="0"/>
              </a:rPr>
              <a:t>AiBank</a:t>
            </a:r>
            <a:r>
              <a:rPr lang="en-US" sz="2400" b="1" dirty="0" smtClean="0">
                <a:latin typeface="Arial" panose="020B0604020202020204" pitchFamily="34" charset="0"/>
                <a:cs typeface="Arial" panose="020B0604020202020204" pitchFamily="34" charset="0"/>
              </a:rPr>
              <a:t> Co-Lending Project:</a:t>
            </a:r>
            <a:r>
              <a:rPr lang="en-US" sz="2400" b="1" dirty="0">
                <a:latin typeface="Arial" panose="020B0604020202020204" pitchFamily="34" charset="0"/>
                <a:cs typeface="Arial" panose="020B0604020202020204" pitchFamily="34" charset="0"/>
              </a:rPr>
              <a:t> </a:t>
            </a:r>
            <a:r>
              <a:rPr lang="en-US" sz="2400" b="1" dirty="0" smtClean="0">
                <a:latin typeface="Arial" panose="020B0604020202020204" pitchFamily="34" charset="0"/>
                <a:cs typeface="Arial" panose="020B0604020202020204" pitchFamily="34" charset="0"/>
              </a:rPr>
              <a:t>Credit Risk Criteria</a:t>
            </a:r>
            <a:endParaRPr lang="en-US" sz="1800" dirty="0">
              <a:latin typeface="Arial" panose="020B0604020202020204" pitchFamily="34" charset="0"/>
              <a:cs typeface="Arial" panose="020B0604020202020204" pitchFamily="34" charset="0"/>
            </a:endParaRPr>
          </a:p>
        </p:txBody>
      </p:sp>
      <p:pic>
        <p:nvPicPr>
          <p:cNvPr id="56" name="图片 21"/>
          <p:cNvPicPr>
            <a:picLocks noChangeAspect="1"/>
          </p:cNvPicPr>
          <p:nvPr/>
        </p:nvPicPr>
        <p:blipFill>
          <a:blip r:embed="rId2"/>
          <a:stretch>
            <a:fillRect/>
          </a:stretch>
        </p:blipFill>
        <p:spPr>
          <a:xfrm>
            <a:off x="310469" y="2507879"/>
            <a:ext cx="847093" cy="489073"/>
          </a:xfrm>
          <a:prstGeom prst="rect">
            <a:avLst/>
          </a:prstGeom>
          <a:ln>
            <a:noFill/>
          </a:ln>
        </p:spPr>
      </p:pic>
      <p:sp>
        <p:nvSpPr>
          <p:cNvPr id="57" name="Rectangle 56"/>
          <p:cNvSpPr/>
          <p:nvPr/>
        </p:nvSpPr>
        <p:spPr>
          <a:xfrm>
            <a:off x="185376" y="3006046"/>
            <a:ext cx="1097280" cy="206930"/>
          </a:xfrm>
          <a:prstGeom prst="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Arial" panose="020B0604020202020204" pitchFamily="34" charset="0"/>
                <a:cs typeface="Arial" panose="020B0604020202020204" pitchFamily="34" charset="0"/>
              </a:rPr>
              <a:t>Borrowers Data</a:t>
            </a:r>
            <a:endParaRPr lang="en-US" sz="1000" dirty="0">
              <a:latin typeface="Arial" panose="020B0604020202020204" pitchFamily="34" charset="0"/>
              <a:cs typeface="Arial" panose="020B0604020202020204" pitchFamily="34" charset="0"/>
            </a:endParaRPr>
          </a:p>
        </p:txBody>
      </p:sp>
      <p:sp>
        <p:nvSpPr>
          <p:cNvPr id="58" name="Rectangle 57"/>
          <p:cNvSpPr/>
          <p:nvPr/>
        </p:nvSpPr>
        <p:spPr>
          <a:xfrm>
            <a:off x="185376" y="3249062"/>
            <a:ext cx="1097280" cy="582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Demographic</a:t>
            </a:r>
            <a:endParaRPr lang="en-US" sz="1000" dirty="0">
              <a:solidFill>
                <a:schemeClr val="tx1"/>
              </a:solidFill>
              <a:latin typeface="Arial" panose="020B0604020202020204" pitchFamily="34" charset="0"/>
              <a:cs typeface="Arial" panose="020B0604020202020204" pitchFamily="34" charset="0"/>
            </a:endParaRPr>
          </a:p>
        </p:txBody>
      </p:sp>
      <p:sp>
        <p:nvSpPr>
          <p:cNvPr id="70" name="Rectangle 69"/>
          <p:cNvSpPr/>
          <p:nvPr/>
        </p:nvSpPr>
        <p:spPr>
          <a:xfrm>
            <a:off x="185376" y="3876344"/>
            <a:ext cx="1097280" cy="11182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PBOC Data</a:t>
            </a:r>
            <a:br>
              <a:rPr lang="en-US" sz="1000" dirty="0" smtClean="0">
                <a:solidFill>
                  <a:schemeClr val="tx1"/>
                </a:solidFill>
                <a:latin typeface="Arial" panose="020B0604020202020204" pitchFamily="34" charset="0"/>
                <a:cs typeface="Arial" panose="020B0604020202020204" pitchFamily="34" charset="0"/>
              </a:rPr>
            </a:br>
            <a:r>
              <a:rPr lang="en-US" sz="1000" dirty="0" smtClean="0">
                <a:solidFill>
                  <a:schemeClr val="tx1"/>
                </a:solidFill>
                <a:latin typeface="Arial" panose="020B0604020202020204" pitchFamily="34" charset="0"/>
                <a:cs typeface="Arial" panose="020B0604020202020204" pitchFamily="34" charset="0"/>
              </a:rPr>
              <a:t>(Credit Bureau)</a:t>
            </a:r>
            <a:endParaRPr lang="en-US" sz="1000" dirty="0">
              <a:solidFill>
                <a:schemeClr val="tx1"/>
              </a:solidFill>
              <a:latin typeface="Arial" panose="020B0604020202020204" pitchFamily="34" charset="0"/>
              <a:cs typeface="Arial" panose="020B0604020202020204" pitchFamily="34" charset="0"/>
            </a:endParaRPr>
          </a:p>
        </p:txBody>
      </p:sp>
      <p:sp>
        <p:nvSpPr>
          <p:cNvPr id="71" name="Line Callout 1 70"/>
          <p:cNvSpPr/>
          <p:nvPr/>
        </p:nvSpPr>
        <p:spPr>
          <a:xfrm>
            <a:off x="3518456" y="1340768"/>
            <a:ext cx="5486400" cy="5184576"/>
          </a:xfrm>
          <a:prstGeom prst="borderCallout1">
            <a:avLst>
              <a:gd name="adj1" fmla="val 19013"/>
              <a:gd name="adj2" fmla="val 125"/>
              <a:gd name="adj3" fmla="val 32476"/>
              <a:gd name="adj4" fmla="val -549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smtClean="0">
                <a:solidFill>
                  <a:schemeClr val="tx1"/>
                </a:solidFill>
                <a:latin typeface="Arial" panose="020B0604020202020204" pitchFamily="34" charset="0"/>
                <a:cs typeface="Arial" panose="020B0604020202020204" pitchFamily="34" charset="0"/>
              </a:rPr>
              <a:t>Risk Rules</a:t>
            </a:r>
            <a:endParaRPr lang="en-US" sz="1600" b="1" dirty="0">
              <a:solidFill>
                <a:schemeClr val="tx1"/>
              </a:solidFill>
              <a:latin typeface="Arial" panose="020B0604020202020204" pitchFamily="34" charset="0"/>
              <a:cs typeface="Arial" panose="020B0604020202020204" pitchFamily="34" charset="0"/>
            </a:endParaRPr>
          </a:p>
        </p:txBody>
      </p:sp>
      <p:cxnSp>
        <p:nvCxnSpPr>
          <p:cNvPr id="72" name="Straight Arrow Connector 71"/>
          <p:cNvCxnSpPr>
            <a:stCxn id="57" idx="3"/>
          </p:cNvCxnSpPr>
          <p:nvPr/>
        </p:nvCxnSpPr>
        <p:spPr>
          <a:xfrm>
            <a:off x="1282656" y="3109511"/>
            <a:ext cx="4775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650384" y="2950965"/>
            <a:ext cx="5170088" cy="790760"/>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latin typeface="Arial" panose="020B0604020202020204" pitchFamily="34" charset="0"/>
                <a:cs typeface="Arial" panose="020B0604020202020204" pitchFamily="34" charset="0"/>
              </a:rPr>
              <a:t>Acceptance</a:t>
            </a:r>
          </a:p>
          <a:p>
            <a:pPr marL="228600" indent="-228600">
              <a:buFont typeface="+mj-lt"/>
              <a:buAutoNum type="arabicPeriod"/>
            </a:pPr>
            <a:r>
              <a:rPr lang="en-US" sz="1400" dirty="0" smtClean="0">
                <a:solidFill>
                  <a:schemeClr val="tx1"/>
                </a:solidFill>
                <a:latin typeface="Arial" panose="020B0604020202020204" pitchFamily="34" charset="0"/>
                <a:cs typeface="Arial" panose="020B0604020202020204" pitchFamily="34" charset="0"/>
              </a:rPr>
              <a:t>Requested Loan Amount &lt;= 250 RMB</a:t>
            </a:r>
            <a:endParaRPr lang="en-US" sz="1400" dirty="0">
              <a:solidFill>
                <a:schemeClr val="tx1"/>
              </a:solidFill>
              <a:latin typeface="Arial" panose="020B0604020202020204" pitchFamily="34" charset="0"/>
              <a:cs typeface="Arial" panose="020B0604020202020204" pitchFamily="34" charset="0"/>
            </a:endParaRPr>
          </a:p>
          <a:p>
            <a:pPr marL="228600" indent="-228600">
              <a:buFont typeface="+mj-lt"/>
              <a:buAutoNum type="arabicPeriod"/>
            </a:pPr>
            <a:r>
              <a:rPr lang="en-US" sz="1400" dirty="0" smtClean="0">
                <a:solidFill>
                  <a:schemeClr val="tx1"/>
                </a:solidFill>
                <a:latin typeface="Arial" panose="020B0604020202020204" pitchFamily="34" charset="0"/>
                <a:cs typeface="Arial" panose="020B0604020202020204" pitchFamily="34" charset="0"/>
              </a:rPr>
              <a:t>Loan Term 1 Month</a:t>
            </a:r>
            <a:endParaRPr lang="en-US" sz="1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24995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EF4471C8-23FE-4CB6-9695-9635D0A60363}"/>
              </a:ext>
            </a:extLst>
          </p:cNvPr>
          <p:cNvSpPr txBox="1">
            <a:spLocks/>
          </p:cNvSpPr>
          <p:nvPr/>
        </p:nvSpPr>
        <p:spPr>
          <a:xfrm>
            <a:off x="606004" y="841444"/>
            <a:ext cx="8214468"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fontAlgn="auto">
              <a:spcAft>
                <a:spcPts val="0"/>
              </a:spcAft>
            </a:pPr>
            <a:r>
              <a:rPr lang="en-US" sz="2400" b="1"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AiBank</a:t>
            </a:r>
            <a:r>
              <a:rPr lang="en-US" sz="24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Co-Lending Project:</a:t>
            </a: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4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Credit Risk Criteria</a:t>
            </a:r>
            <a:endParaRPr lang="en-US" sz="1800" dirty="0">
              <a:latin typeface="Arial" panose="020B0604020202020204" pitchFamily="34" charset="0"/>
              <a:cs typeface="Arial" panose="020B0604020202020204" pitchFamily="34" charset="0"/>
            </a:endParaRPr>
          </a:p>
        </p:txBody>
      </p:sp>
      <p:pic>
        <p:nvPicPr>
          <p:cNvPr id="55" name="图片 21"/>
          <p:cNvPicPr>
            <a:picLocks noChangeAspect="1"/>
          </p:cNvPicPr>
          <p:nvPr/>
        </p:nvPicPr>
        <p:blipFill>
          <a:blip r:embed="rId2"/>
          <a:stretch>
            <a:fillRect/>
          </a:stretch>
        </p:blipFill>
        <p:spPr>
          <a:xfrm>
            <a:off x="310469" y="2507879"/>
            <a:ext cx="847093" cy="489073"/>
          </a:xfrm>
          <a:prstGeom prst="rect">
            <a:avLst/>
          </a:prstGeom>
          <a:ln>
            <a:noFill/>
          </a:ln>
        </p:spPr>
      </p:pic>
      <p:sp>
        <p:nvSpPr>
          <p:cNvPr id="56" name="Rectangle 55"/>
          <p:cNvSpPr/>
          <p:nvPr/>
        </p:nvSpPr>
        <p:spPr>
          <a:xfrm>
            <a:off x="185376" y="3006046"/>
            <a:ext cx="1097280" cy="206930"/>
          </a:xfrm>
          <a:prstGeom prst="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Arial" panose="020B0604020202020204" pitchFamily="34" charset="0"/>
                <a:cs typeface="Arial" panose="020B0604020202020204" pitchFamily="34" charset="0"/>
              </a:rPr>
              <a:t>Borrowers Data</a:t>
            </a:r>
            <a:endParaRPr lang="en-US" sz="1000" dirty="0">
              <a:latin typeface="Arial" panose="020B0604020202020204" pitchFamily="34" charset="0"/>
              <a:cs typeface="Arial" panose="020B0604020202020204" pitchFamily="34" charset="0"/>
            </a:endParaRPr>
          </a:p>
        </p:txBody>
      </p:sp>
      <p:sp>
        <p:nvSpPr>
          <p:cNvPr id="57" name="Rectangle 56"/>
          <p:cNvSpPr/>
          <p:nvPr/>
        </p:nvSpPr>
        <p:spPr>
          <a:xfrm>
            <a:off x="185376" y="3249062"/>
            <a:ext cx="1097280" cy="582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Demographic</a:t>
            </a:r>
            <a:endParaRPr lang="en-US" sz="1000" dirty="0">
              <a:solidFill>
                <a:schemeClr val="tx1"/>
              </a:solidFill>
              <a:latin typeface="Arial" panose="020B0604020202020204" pitchFamily="34" charset="0"/>
              <a:cs typeface="Arial" panose="020B0604020202020204" pitchFamily="34" charset="0"/>
            </a:endParaRPr>
          </a:p>
        </p:txBody>
      </p:sp>
      <p:sp>
        <p:nvSpPr>
          <p:cNvPr id="58" name="Rectangle 57"/>
          <p:cNvSpPr/>
          <p:nvPr/>
        </p:nvSpPr>
        <p:spPr>
          <a:xfrm>
            <a:off x="185376" y="3876344"/>
            <a:ext cx="1097280" cy="11182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PBOC Data</a:t>
            </a:r>
            <a:br>
              <a:rPr lang="en-US" sz="1000" dirty="0" smtClean="0">
                <a:solidFill>
                  <a:schemeClr val="tx1"/>
                </a:solidFill>
                <a:latin typeface="Arial" panose="020B0604020202020204" pitchFamily="34" charset="0"/>
                <a:cs typeface="Arial" panose="020B0604020202020204" pitchFamily="34" charset="0"/>
              </a:rPr>
            </a:br>
            <a:r>
              <a:rPr lang="en-US" sz="1000" dirty="0" smtClean="0">
                <a:solidFill>
                  <a:schemeClr val="tx1"/>
                </a:solidFill>
                <a:latin typeface="Arial" panose="020B0604020202020204" pitchFamily="34" charset="0"/>
                <a:cs typeface="Arial" panose="020B0604020202020204" pitchFamily="34" charset="0"/>
              </a:rPr>
              <a:t>(Credit Bureau)</a:t>
            </a:r>
            <a:endParaRPr lang="en-US" sz="1000" dirty="0">
              <a:solidFill>
                <a:schemeClr val="tx1"/>
              </a:solidFill>
              <a:latin typeface="Arial" panose="020B0604020202020204" pitchFamily="34" charset="0"/>
              <a:cs typeface="Arial" panose="020B0604020202020204" pitchFamily="34" charset="0"/>
            </a:endParaRPr>
          </a:p>
        </p:txBody>
      </p:sp>
      <p:graphicFrame>
        <p:nvGraphicFramePr>
          <p:cNvPr id="72" name="Table 71"/>
          <p:cNvGraphicFramePr>
            <a:graphicFrameLocks noGrp="1"/>
          </p:cNvGraphicFramePr>
          <p:nvPr>
            <p:extLst>
              <p:ext uri="{D42A27DB-BD31-4B8C-83A1-F6EECF244321}">
                <p14:modId xmlns:p14="http://schemas.microsoft.com/office/powerpoint/2010/main" val="1293124480"/>
              </p:ext>
            </p:extLst>
          </p:nvPr>
        </p:nvGraphicFramePr>
        <p:xfrm>
          <a:off x="3570707" y="1684083"/>
          <a:ext cx="4025629" cy="4724400"/>
        </p:xfrm>
        <a:graphic>
          <a:graphicData uri="http://schemas.openxmlformats.org/drawingml/2006/table">
            <a:tbl>
              <a:tblPr/>
              <a:tblGrid>
                <a:gridCol w="190500">
                  <a:extLst>
                    <a:ext uri="{9D8B030D-6E8A-4147-A177-3AD203B41FA5}">
                      <a16:colId xmlns:a16="http://schemas.microsoft.com/office/drawing/2014/main" val="439229455"/>
                    </a:ext>
                  </a:extLst>
                </a:gridCol>
                <a:gridCol w="2545804">
                  <a:extLst>
                    <a:ext uri="{9D8B030D-6E8A-4147-A177-3AD203B41FA5}">
                      <a16:colId xmlns:a16="http://schemas.microsoft.com/office/drawing/2014/main" val="1500441358"/>
                    </a:ext>
                  </a:extLst>
                </a:gridCol>
                <a:gridCol w="698500">
                  <a:extLst>
                    <a:ext uri="{9D8B030D-6E8A-4147-A177-3AD203B41FA5}">
                      <a16:colId xmlns:a16="http://schemas.microsoft.com/office/drawing/2014/main" val="2130694974"/>
                    </a:ext>
                  </a:extLst>
                </a:gridCol>
                <a:gridCol w="590825">
                  <a:extLst>
                    <a:ext uri="{9D8B030D-6E8A-4147-A177-3AD203B41FA5}">
                      <a16:colId xmlns:a16="http://schemas.microsoft.com/office/drawing/2014/main" val="1101427114"/>
                    </a:ext>
                  </a:extLst>
                </a:gridCol>
              </a:tblGrid>
              <a:tr h="0">
                <a:tc>
                  <a:txBody>
                    <a:bodyPr/>
                    <a:lstStyle/>
                    <a:p>
                      <a:pPr algn="ctr" fontAlgn="ctr"/>
                      <a:r>
                        <a:rPr lang="en-US" sz="1000" b="1" i="0" u="none" strike="noStrike">
                          <a:solidFill>
                            <a:srgbClr val="000000"/>
                          </a:solidFill>
                          <a:effectLst/>
                          <a:latin typeface="宋体" panose="02010600030101010101" pitchFamily="2" charset="-122"/>
                          <a:ea typeface="宋体" panose="02010600030101010101" pitchFamily="2" charset="-122"/>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宋体" panose="02010600030101010101" pitchFamily="2" charset="-122"/>
                          <a:ea typeface="宋体" panose="02010600030101010101" pitchFamily="2" charset="-122"/>
                        </a:rPr>
                        <a:t>Data Field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宋体" panose="02010600030101010101" pitchFamily="2" charset="-122"/>
                          <a:ea typeface="宋体" panose="02010600030101010101" pitchFamily="2" charset="-122"/>
                        </a:rPr>
                        <a:t>Values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宋体" panose="02010600030101010101" pitchFamily="2" charset="-122"/>
                          <a:ea typeface="宋体" panose="02010600030101010101" pitchFamily="2" charset="-122"/>
                        </a:rPr>
                        <a:t>Score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284096"/>
                  </a:ext>
                </a:extLst>
              </a:tr>
              <a:tr h="0">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宋体" panose="02010600030101010101" pitchFamily="2" charset="-122"/>
                          <a:ea typeface="宋体" panose="02010600030101010101" pitchFamily="2" charset="-122"/>
                        </a:rPr>
                        <a:t>Intercept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615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4604120"/>
                  </a:ext>
                </a:extLst>
              </a:tr>
              <a:tr h="0">
                <a:tc rowSpan="2">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000" b="0" i="0" u="none" strike="noStrike" dirty="0">
                          <a:solidFill>
                            <a:srgbClr val="000000"/>
                          </a:solidFill>
                          <a:effectLst/>
                          <a:latin typeface="宋体" panose="02010600030101010101" pitchFamily="2" charset="-122"/>
                          <a:ea typeface="宋体" panose="02010600030101010101" pitchFamily="2" charset="-122"/>
                        </a:rPr>
                        <a:t>Number of Credit card Accumulated Delinquency, recent 24 Months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45426555"/>
                  </a:ext>
                </a:extLst>
              </a:tr>
              <a:tr h="0">
                <a:tc vMerge="1">
                  <a:txBody>
                    <a:bodyPr/>
                    <a:lstStyle/>
                    <a:p>
                      <a:endParaRPr lang="en-US"/>
                    </a:p>
                  </a:txBody>
                  <a:tcPr/>
                </a:tc>
                <a:tc vMerge="1">
                  <a:txBody>
                    <a:bodyPr/>
                    <a:lstStyle/>
                    <a:p>
                      <a:endParaRPr lang="en-US"/>
                    </a:p>
                  </a:txBody>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Others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50745747"/>
                  </a:ext>
                </a:extLst>
              </a:tr>
              <a:tr h="0">
                <a:tc rowSpan="2">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000" b="0" i="0" u="none" strike="noStrike" dirty="0">
                          <a:solidFill>
                            <a:srgbClr val="000000"/>
                          </a:solidFill>
                          <a:effectLst/>
                          <a:latin typeface="宋体" panose="02010600030101010101" pitchFamily="2" charset="-122"/>
                          <a:ea typeface="宋体" panose="02010600030101010101" pitchFamily="2" charset="-122"/>
                        </a:rPr>
                        <a:t>Current Delinquency months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14159460"/>
                  </a:ext>
                </a:extLst>
              </a:tr>
              <a:tr h="0">
                <a:tc vMerge="1">
                  <a:txBody>
                    <a:bodyPr/>
                    <a:lstStyle/>
                    <a:p>
                      <a:endParaRPr lang="en-US"/>
                    </a:p>
                  </a:txBody>
                  <a:tcPr/>
                </a:tc>
                <a:tc vMerge="1">
                  <a:txBody>
                    <a:bodyPr/>
                    <a:lstStyle/>
                    <a:p>
                      <a:endParaRPr lang="en-US"/>
                    </a:p>
                  </a:txBody>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&gt;1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79440384"/>
                  </a:ext>
                </a:extLst>
              </a:tr>
              <a:tr h="0">
                <a:tc rowSpan="2">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000" b="0" i="0" u="none" strike="noStrike" dirty="0">
                          <a:solidFill>
                            <a:srgbClr val="000000"/>
                          </a:solidFill>
                          <a:effectLst/>
                          <a:latin typeface="宋体" panose="02010600030101010101" pitchFamily="2" charset="-122"/>
                          <a:ea typeface="宋体" panose="02010600030101010101" pitchFamily="2" charset="-122"/>
                        </a:rPr>
                        <a:t>Max Delinquency months of credit, recent 3 Months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4021524"/>
                  </a:ext>
                </a:extLst>
              </a:tr>
              <a:tr h="0">
                <a:tc vMerge="1">
                  <a:txBody>
                    <a:bodyPr/>
                    <a:lstStyle/>
                    <a:p>
                      <a:endParaRPr lang="en-US"/>
                    </a:p>
                  </a:txBody>
                  <a:tcPr/>
                </a:tc>
                <a:tc vMerge="1">
                  <a:txBody>
                    <a:bodyPr/>
                    <a:lstStyle/>
                    <a:p>
                      <a:endParaRPr lang="en-US"/>
                    </a:p>
                  </a:txBody>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Others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31967996"/>
                  </a:ext>
                </a:extLst>
              </a:tr>
              <a:tr h="0">
                <a:tc rowSpan="3">
                  <a:txBody>
                    <a:bodyPr/>
                    <a:lstStyle/>
                    <a:p>
                      <a:pPr algn="ctr" fontAlgn="ctr"/>
                      <a:r>
                        <a:rPr lang="en-US" sz="1000" b="0" i="0" u="none" strike="noStrike" dirty="0" smtClean="0">
                          <a:solidFill>
                            <a:srgbClr val="000000"/>
                          </a:solidFill>
                          <a:effectLst/>
                          <a:latin typeface="宋体" panose="02010600030101010101" pitchFamily="2" charset="-122"/>
                          <a:ea typeface="宋体" panose="02010600030101010101" pitchFamily="2" charset="-122"/>
                        </a:rPr>
                        <a:t>4</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1000" b="0" i="0" u="none" strike="noStrike" dirty="0">
                          <a:solidFill>
                            <a:srgbClr val="000000"/>
                          </a:solidFill>
                          <a:effectLst/>
                          <a:latin typeface="宋体" panose="02010600030101010101" pitchFamily="2" charset="-122"/>
                          <a:ea typeface="宋体" panose="02010600030101010101" pitchFamily="2" charset="-122"/>
                        </a:rPr>
                        <a:t>Max </a:t>
                      </a:r>
                      <a:r>
                        <a:rPr lang="en-US" sz="1000" b="0" i="0" u="none" strike="noStrike" dirty="0" smtClean="0">
                          <a:solidFill>
                            <a:srgbClr val="000000"/>
                          </a:solidFill>
                          <a:effectLst/>
                          <a:latin typeface="宋体" panose="02010600030101010101" pitchFamily="2" charset="-122"/>
                          <a:ea typeface="宋体" panose="02010600030101010101" pitchFamily="2" charset="-122"/>
                        </a:rPr>
                        <a:t>Delinquency months of </a:t>
                      </a:r>
                      <a:r>
                        <a:rPr lang="en-US" sz="1000" b="0" i="0" u="none" strike="noStrike" dirty="0">
                          <a:solidFill>
                            <a:srgbClr val="000000"/>
                          </a:solidFill>
                          <a:effectLst/>
                          <a:latin typeface="宋体" panose="02010600030101010101" pitchFamily="2" charset="-122"/>
                          <a:ea typeface="宋体" panose="02010600030101010101" pitchFamily="2" charset="-122"/>
                        </a:rPr>
                        <a:t>credit, recent 24 Months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8666226"/>
                  </a:ext>
                </a:extLst>
              </a:tr>
              <a:tr h="0">
                <a:tc vMerge="1">
                  <a:txBody>
                    <a:bodyPr/>
                    <a:lstStyle/>
                    <a:p>
                      <a:endParaRPr lang="en-US"/>
                    </a:p>
                  </a:txBody>
                  <a:tcPr/>
                </a:tc>
                <a:tc vMerge="1">
                  <a:txBody>
                    <a:bodyPr/>
                    <a:lstStyle/>
                    <a:p>
                      <a:endParaRPr lang="en-US"/>
                    </a:p>
                  </a:txBody>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1 - 3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1200373"/>
                  </a:ext>
                </a:extLst>
              </a:tr>
              <a:tr h="0">
                <a:tc vMerge="1">
                  <a:txBody>
                    <a:bodyPr/>
                    <a:lstStyle/>
                    <a:p>
                      <a:endParaRPr lang="en-US"/>
                    </a:p>
                  </a:txBody>
                  <a:tcPr/>
                </a:tc>
                <a:tc vMerge="1">
                  <a:txBody>
                    <a:bodyPr/>
                    <a:lstStyle/>
                    <a:p>
                      <a:endParaRPr lang="en-US"/>
                    </a:p>
                  </a:txBody>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&gt;3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74277451"/>
                  </a:ext>
                </a:extLst>
              </a:tr>
              <a:tr h="0">
                <a:tc rowSpan="3">
                  <a:txBody>
                    <a:bodyPr/>
                    <a:lstStyle/>
                    <a:p>
                      <a:pPr algn="ctr" fontAlgn="ctr"/>
                      <a:r>
                        <a:rPr lang="en-US" sz="1000" b="0" i="0" u="none" strike="noStrike" dirty="0" smtClean="0">
                          <a:solidFill>
                            <a:srgbClr val="000000"/>
                          </a:solidFill>
                          <a:effectLst/>
                          <a:latin typeface="宋体" panose="02010600030101010101" pitchFamily="2" charset="-122"/>
                          <a:ea typeface="宋体" panose="02010600030101010101" pitchFamily="2" charset="-122"/>
                        </a:rPr>
                        <a:t>5</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1000" b="0" i="0" u="none" strike="noStrike" dirty="0">
                          <a:solidFill>
                            <a:srgbClr val="000000"/>
                          </a:solidFill>
                          <a:effectLst/>
                          <a:latin typeface="宋体" panose="02010600030101010101" pitchFamily="2" charset="-122"/>
                          <a:ea typeface="宋体" panose="02010600030101010101" pitchFamily="2" charset="-122"/>
                        </a:rPr>
                        <a:t>Recent 24 months, max of overdue tenor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宋体" panose="02010600030101010101" pitchFamily="2" charset="-122"/>
                          <a:ea typeface="宋体" panose="02010600030101010101" pitchFamily="2" charset="-122"/>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62734936"/>
                  </a:ext>
                </a:extLst>
              </a:tr>
              <a:tr h="0">
                <a:tc vMerge="1">
                  <a:txBody>
                    <a:bodyPr/>
                    <a:lstStyle/>
                    <a:p>
                      <a:endParaRPr lang="en-US"/>
                    </a:p>
                  </a:txBody>
                  <a:tcPr/>
                </a:tc>
                <a:tc vMerge="1">
                  <a:txBody>
                    <a:bodyPr/>
                    <a:lstStyle/>
                    <a:p>
                      <a:endParaRPr lang="en-US"/>
                    </a:p>
                  </a:txBody>
                  <a:tcPr/>
                </a:tc>
                <a:tc>
                  <a:txBody>
                    <a:bodyPr/>
                    <a:lstStyle/>
                    <a:p>
                      <a:pPr algn="ctr" fontAlgn="ctr"/>
                      <a:r>
                        <a:rPr lang="en-US" sz="1000" b="0" i="0" u="none" strike="noStrike">
                          <a:solidFill>
                            <a:srgbClr val="000000"/>
                          </a:solidFill>
                          <a:effectLst/>
                          <a:latin typeface="宋体" panose="02010600030101010101" pitchFamily="2" charset="-122"/>
                          <a:ea typeface="宋体" panose="02010600030101010101" pitchFamily="2" charset="-122"/>
                        </a:rPr>
                        <a:t>1 - 3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47449128"/>
                  </a:ext>
                </a:extLst>
              </a:tr>
              <a:tr h="0">
                <a:tc vMerge="1">
                  <a:txBody>
                    <a:bodyPr/>
                    <a:lstStyle/>
                    <a:p>
                      <a:endParaRPr lang="en-US"/>
                    </a:p>
                  </a:txBody>
                  <a:tcPr/>
                </a:tc>
                <a:tc vMerge="1">
                  <a:txBody>
                    <a:bodyPr/>
                    <a:lstStyle/>
                    <a:p>
                      <a:endParaRPr lang="en-US"/>
                    </a:p>
                  </a:txBody>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&gt;3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15120252"/>
                  </a:ext>
                </a:extLst>
              </a:tr>
              <a:tr h="0">
                <a:tc rowSpan="2">
                  <a:txBody>
                    <a:bodyPr/>
                    <a:lstStyle/>
                    <a:p>
                      <a:pPr algn="ctr" fontAlgn="ctr"/>
                      <a:r>
                        <a:rPr lang="en-US" sz="1000" b="0" i="0" u="none" strike="noStrike" dirty="0" smtClean="0">
                          <a:solidFill>
                            <a:srgbClr val="000000"/>
                          </a:solidFill>
                          <a:effectLst/>
                          <a:latin typeface="宋体" panose="02010600030101010101" pitchFamily="2" charset="-122"/>
                          <a:ea typeface="宋体" panose="02010600030101010101" pitchFamily="2" charset="-122"/>
                        </a:rPr>
                        <a:t>6</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000" b="0" i="0" u="none" strike="noStrike" dirty="0" smtClean="0">
                          <a:solidFill>
                            <a:srgbClr val="000000"/>
                          </a:solidFill>
                          <a:effectLst/>
                          <a:latin typeface="宋体" panose="02010600030101010101" pitchFamily="2" charset="-122"/>
                          <a:ea typeface="宋体" panose="02010600030101010101" pitchFamily="2" charset="-122"/>
                        </a:rPr>
                        <a:t>Requested Loan Amount </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宋体" panose="02010600030101010101" pitchFamily="2" charset="-122"/>
                          <a:ea typeface="宋体" panose="02010600030101010101" pitchFamily="2" charset="-122"/>
                        </a:rPr>
                        <a:t>&gt; 27k RMB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82274044"/>
                  </a:ext>
                </a:extLst>
              </a:tr>
              <a:tr h="0">
                <a:tc vMerge="1">
                  <a:txBody>
                    <a:bodyPr/>
                    <a:lstStyle/>
                    <a:p>
                      <a:endParaRPr lang="en-US"/>
                    </a:p>
                  </a:txBody>
                  <a:tcPr/>
                </a:tc>
                <a:tc vMerge="1">
                  <a:txBody>
                    <a:bodyPr/>
                    <a:lstStyle/>
                    <a:p>
                      <a:endParaRPr lang="en-US"/>
                    </a:p>
                  </a:txBody>
                  <a:tcPr/>
                </a:tc>
                <a:tc>
                  <a:txBody>
                    <a:bodyPr/>
                    <a:lstStyle/>
                    <a:p>
                      <a:pPr algn="ctr" fontAlgn="ctr"/>
                      <a:r>
                        <a:rPr lang="en-US" sz="1000" b="0" i="0" u="none" strike="noStrike">
                          <a:solidFill>
                            <a:schemeClr val="tx1"/>
                          </a:solidFill>
                          <a:effectLst/>
                          <a:latin typeface="宋体" panose="02010600030101010101" pitchFamily="2" charset="-122"/>
                          <a:ea typeface="宋体" panose="02010600030101010101" pitchFamily="2" charset="-122"/>
                        </a:rPr>
                        <a:t>&lt;= 27k RMB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0977040"/>
                  </a:ext>
                </a:extLst>
              </a:tr>
              <a:tr h="0">
                <a:tc rowSpan="2">
                  <a:txBody>
                    <a:bodyPr/>
                    <a:lstStyle/>
                    <a:p>
                      <a:pPr algn="ctr" fontAlgn="ctr"/>
                      <a:r>
                        <a:rPr lang="en-US" sz="1000" b="0" i="0" u="none" strike="noStrike" dirty="0" smtClean="0">
                          <a:solidFill>
                            <a:srgbClr val="000000"/>
                          </a:solidFill>
                          <a:effectLst/>
                          <a:latin typeface="宋体" panose="02010600030101010101" pitchFamily="2" charset="-122"/>
                          <a:ea typeface="宋体" panose="02010600030101010101" pitchFamily="2" charset="-122"/>
                        </a:rPr>
                        <a:t>7</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000" b="0" i="0" u="none" strike="noStrike" dirty="0">
                          <a:solidFill>
                            <a:srgbClr val="000000"/>
                          </a:solidFill>
                          <a:effectLst/>
                          <a:latin typeface="宋体" panose="02010600030101010101" pitchFamily="2" charset="-122"/>
                          <a:ea typeface="宋体" panose="02010600030101010101" pitchFamily="2" charset="-122"/>
                        </a:rPr>
                        <a:t>Digital Interpretation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1"/>
                          </a:solidFill>
                          <a:effectLst/>
                          <a:latin typeface="宋体" panose="02010600030101010101" pitchFamily="2" charset="-122"/>
                          <a:ea typeface="宋体" panose="02010600030101010101" pitchFamily="2" charset="-122"/>
                        </a:rPr>
                        <a:t>&lt;451</a:t>
                      </a:r>
                      <a:endParaRPr lang="en-US" sz="1000" b="0" i="0" u="none" strike="noStrike" dirty="0">
                        <a:solidFill>
                          <a:schemeClr val="tx1"/>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51078209"/>
                  </a:ext>
                </a:extLst>
              </a:tr>
              <a:tr h="0">
                <a:tc vMerge="1">
                  <a:txBody>
                    <a:bodyPr/>
                    <a:lstStyle/>
                    <a:p>
                      <a:endParaRPr lang="en-US"/>
                    </a:p>
                  </a:txBody>
                  <a:tcPr/>
                </a:tc>
                <a:tc vMerge="1">
                  <a:txBody>
                    <a:bodyPr/>
                    <a:lstStyle/>
                    <a:p>
                      <a:endParaRPr lang="en-US"/>
                    </a:p>
                  </a:txBody>
                  <a:tcPr/>
                </a:tc>
                <a:tc>
                  <a:txBody>
                    <a:bodyPr/>
                    <a:lstStyle/>
                    <a:p>
                      <a:pPr algn="ctr" fontAlgn="ctr"/>
                      <a:r>
                        <a:rPr lang="en-US" sz="1000" b="0" i="0" u="none" strike="noStrike" dirty="0" smtClean="0">
                          <a:solidFill>
                            <a:schemeClr val="tx1"/>
                          </a:solidFill>
                          <a:effectLst/>
                          <a:latin typeface="宋体" panose="02010600030101010101" pitchFamily="2" charset="-122"/>
                          <a:ea typeface="宋体" panose="02010600030101010101" pitchFamily="2" charset="-122"/>
                        </a:rPr>
                        <a:t>&gt;=451</a:t>
                      </a:r>
                      <a:endParaRPr lang="en-US" sz="1000" b="0" i="0" u="none" strike="noStrike" dirty="0">
                        <a:solidFill>
                          <a:schemeClr val="tx1"/>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7077647"/>
                  </a:ext>
                </a:extLst>
              </a:tr>
              <a:tr h="0">
                <a:tc rowSpan="2">
                  <a:txBody>
                    <a:bodyPr/>
                    <a:lstStyle/>
                    <a:p>
                      <a:pPr algn="ctr" fontAlgn="ctr"/>
                      <a:r>
                        <a:rPr lang="en-US" sz="1000" b="0" i="0" u="none" strike="noStrike" dirty="0" smtClean="0">
                          <a:solidFill>
                            <a:srgbClr val="000000"/>
                          </a:solidFill>
                          <a:effectLst/>
                          <a:latin typeface="宋体" panose="02010600030101010101" pitchFamily="2" charset="-122"/>
                          <a:ea typeface="宋体" panose="02010600030101010101" pitchFamily="2" charset="-122"/>
                        </a:rPr>
                        <a:t>8</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000" b="0" i="0" u="none" strike="noStrike" dirty="0">
                          <a:solidFill>
                            <a:srgbClr val="000000"/>
                          </a:solidFill>
                          <a:effectLst/>
                          <a:latin typeface="宋体" panose="02010600030101010101" pitchFamily="2" charset="-122"/>
                          <a:ea typeface="宋体" panose="02010600030101010101" pitchFamily="2" charset="-122"/>
                        </a:rPr>
                        <a:t>Max Delinquency months of credit card, recent 12 Months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宋体" panose="02010600030101010101" pitchFamily="2" charset="-122"/>
                          <a:ea typeface="宋体" panose="02010600030101010101" pitchFamily="2" charset="-122"/>
                        </a:rPr>
                        <a:t>&gt;3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37248127"/>
                  </a:ext>
                </a:extLst>
              </a:tr>
              <a:tr h="0">
                <a:tc vMerge="1">
                  <a:txBody>
                    <a:bodyPr/>
                    <a:lstStyle/>
                    <a:p>
                      <a:endParaRPr lang="en-US"/>
                    </a:p>
                  </a:txBody>
                  <a:tcPr/>
                </a:tc>
                <a:tc vMerge="1">
                  <a:txBody>
                    <a:bodyPr/>
                    <a:lstStyle/>
                    <a:p>
                      <a:endParaRPr lang="en-US"/>
                    </a:p>
                  </a:txBody>
                  <a:tcPr/>
                </a:tc>
                <a:tc>
                  <a:txBody>
                    <a:bodyPr/>
                    <a:lstStyle/>
                    <a:p>
                      <a:pPr algn="ctr" fontAlgn="ctr"/>
                      <a:r>
                        <a:rPr lang="en-US" sz="1000" b="0" i="0" u="none" strike="noStrike">
                          <a:solidFill>
                            <a:srgbClr val="000000"/>
                          </a:solidFill>
                          <a:effectLst/>
                          <a:latin typeface="宋体" panose="02010600030101010101" pitchFamily="2" charset="-122"/>
                          <a:ea typeface="宋体" panose="02010600030101010101" pitchFamily="2" charset="-122"/>
                        </a:rPr>
                        <a:t>&lt;=3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03033677"/>
                  </a:ext>
                </a:extLst>
              </a:tr>
              <a:tr h="0">
                <a:tc rowSpan="2">
                  <a:txBody>
                    <a:bodyPr/>
                    <a:lstStyle/>
                    <a:p>
                      <a:pPr algn="ctr" fontAlgn="ctr"/>
                      <a:r>
                        <a:rPr lang="en-US" sz="1000" b="0" i="0" u="none" strike="noStrike" dirty="0" smtClean="0">
                          <a:solidFill>
                            <a:srgbClr val="000000"/>
                          </a:solidFill>
                          <a:effectLst/>
                          <a:latin typeface="宋体" panose="02010600030101010101" pitchFamily="2" charset="-122"/>
                          <a:ea typeface="宋体" panose="02010600030101010101" pitchFamily="2" charset="-122"/>
                        </a:rPr>
                        <a:t>9</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000" b="0" i="0" u="none" strike="noStrike">
                          <a:solidFill>
                            <a:srgbClr val="000000"/>
                          </a:solidFill>
                          <a:effectLst/>
                          <a:latin typeface="宋体" panose="02010600030101010101" pitchFamily="2" charset="-122"/>
                          <a:ea typeface="宋体" panose="02010600030101010101" pitchFamily="2" charset="-122"/>
                        </a:rPr>
                        <a:t>Number of times accumulated Delinquency of credit, recent 24 Months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宋体" panose="02010600030101010101" pitchFamily="2" charset="-122"/>
                          <a:ea typeface="宋体" panose="02010600030101010101" pitchFamily="2" charset="-122"/>
                        </a:rPr>
                        <a:t>&gt;3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8063834"/>
                  </a:ext>
                </a:extLst>
              </a:tr>
              <a:tr h="0">
                <a:tc vMerge="1">
                  <a:txBody>
                    <a:bodyPr/>
                    <a:lstStyle/>
                    <a:p>
                      <a:endParaRPr lang="en-US"/>
                    </a:p>
                  </a:txBody>
                  <a:tcPr/>
                </a:tc>
                <a:tc vMerge="1">
                  <a:txBody>
                    <a:bodyPr/>
                    <a:lstStyle/>
                    <a:p>
                      <a:endParaRPr lang="en-US"/>
                    </a:p>
                  </a:txBody>
                  <a:tcPr/>
                </a:tc>
                <a:tc>
                  <a:txBody>
                    <a:bodyPr/>
                    <a:lstStyle/>
                    <a:p>
                      <a:pPr algn="ctr" fontAlgn="ctr"/>
                      <a:r>
                        <a:rPr lang="en-US" sz="1000" b="0" i="0" u="none" strike="noStrike">
                          <a:solidFill>
                            <a:srgbClr val="000000"/>
                          </a:solidFill>
                          <a:effectLst/>
                          <a:latin typeface="宋体" panose="02010600030101010101" pitchFamily="2" charset="-122"/>
                          <a:ea typeface="宋体" panose="02010600030101010101" pitchFamily="2" charset="-122"/>
                        </a:rPr>
                        <a:t>&lt;=3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47055099"/>
                  </a:ext>
                </a:extLst>
              </a:tr>
              <a:tr h="0">
                <a:tc rowSpan="2">
                  <a:txBody>
                    <a:bodyPr/>
                    <a:lstStyle/>
                    <a:p>
                      <a:pPr algn="ctr" fontAlgn="ctr"/>
                      <a:r>
                        <a:rPr lang="en-US" sz="1000" b="0" i="0" u="none" strike="noStrike" dirty="0" smtClean="0">
                          <a:solidFill>
                            <a:srgbClr val="000000"/>
                          </a:solidFill>
                          <a:effectLst/>
                          <a:latin typeface="宋体" panose="02010600030101010101" pitchFamily="2" charset="-122"/>
                          <a:ea typeface="宋体" panose="02010600030101010101" pitchFamily="2" charset="-122"/>
                        </a:rPr>
                        <a:t>10</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000" b="0" i="0" u="none" strike="noStrike">
                          <a:solidFill>
                            <a:srgbClr val="000000"/>
                          </a:solidFill>
                          <a:effectLst/>
                          <a:latin typeface="宋体" panose="02010600030101010101" pitchFamily="2" charset="-122"/>
                          <a:ea typeface="宋体" panose="02010600030101010101" pitchFamily="2" charset="-122"/>
                        </a:rPr>
                        <a:t>The number of UnSettled Credit Loans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宋体" panose="02010600030101010101" pitchFamily="2" charset="-122"/>
                          <a:ea typeface="宋体" panose="02010600030101010101" pitchFamily="2" charset="-122"/>
                        </a:rPr>
                        <a:t>&gt;3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46384324"/>
                  </a:ext>
                </a:extLst>
              </a:tr>
              <a:tr h="0">
                <a:tc vMerge="1">
                  <a:txBody>
                    <a:bodyPr/>
                    <a:lstStyle/>
                    <a:p>
                      <a:endParaRPr lang="en-US"/>
                    </a:p>
                  </a:txBody>
                  <a:tcPr/>
                </a:tc>
                <a:tc vMerge="1">
                  <a:txBody>
                    <a:bodyPr/>
                    <a:lstStyle/>
                    <a:p>
                      <a:endParaRPr lang="en-US"/>
                    </a:p>
                  </a:txBody>
                  <a:tcPr/>
                </a:tc>
                <a:tc>
                  <a:txBody>
                    <a:bodyPr/>
                    <a:lstStyle/>
                    <a:p>
                      <a:pPr algn="ctr" fontAlgn="ctr"/>
                      <a:r>
                        <a:rPr lang="en-US" sz="1000" b="0" i="0" u="none" strike="noStrike">
                          <a:solidFill>
                            <a:srgbClr val="000000"/>
                          </a:solidFill>
                          <a:effectLst/>
                          <a:latin typeface="宋体" panose="02010600030101010101" pitchFamily="2" charset="-122"/>
                          <a:ea typeface="宋体" panose="02010600030101010101" pitchFamily="2" charset="-122"/>
                        </a:rPr>
                        <a:t>&lt;=3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17828064"/>
                  </a:ext>
                </a:extLst>
              </a:tr>
              <a:tr h="0">
                <a:tc rowSpan="2">
                  <a:txBody>
                    <a:bodyPr/>
                    <a:lstStyle/>
                    <a:p>
                      <a:pPr algn="ctr" fontAlgn="ctr"/>
                      <a:r>
                        <a:rPr lang="en-US" sz="1000" b="0" i="0" u="none" strike="noStrike" dirty="0" smtClean="0">
                          <a:solidFill>
                            <a:srgbClr val="000000"/>
                          </a:solidFill>
                          <a:effectLst/>
                          <a:latin typeface="宋体" panose="02010600030101010101" pitchFamily="2" charset="-122"/>
                          <a:ea typeface="宋体" panose="02010600030101010101" pitchFamily="2" charset="-122"/>
                        </a:rPr>
                        <a:t>11</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000" b="0" i="0" u="none" strike="noStrike" dirty="0">
                          <a:solidFill>
                            <a:srgbClr val="000000"/>
                          </a:solidFill>
                          <a:effectLst/>
                          <a:latin typeface="宋体" panose="02010600030101010101" pitchFamily="2" charset="-122"/>
                          <a:ea typeface="宋体" panose="02010600030101010101" pitchFamily="2" charset="-122"/>
                        </a:rPr>
                        <a:t>Recent 3 months, the number of approval inquiry organizations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宋体" panose="02010600030101010101" pitchFamily="2" charset="-122"/>
                          <a:ea typeface="宋体" panose="02010600030101010101" pitchFamily="2" charset="-122"/>
                        </a:rPr>
                        <a:t>&gt;9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2066103"/>
                  </a:ext>
                </a:extLst>
              </a:tr>
              <a:tr h="0">
                <a:tc vMerge="1">
                  <a:txBody>
                    <a:bodyPr/>
                    <a:lstStyle/>
                    <a:p>
                      <a:endParaRPr lang="en-US"/>
                    </a:p>
                  </a:txBody>
                  <a:tcPr/>
                </a:tc>
                <a:tc vMerge="1">
                  <a:txBody>
                    <a:bodyPr/>
                    <a:lstStyle/>
                    <a:p>
                      <a:endParaRPr lang="en-US"/>
                    </a:p>
                  </a:txBody>
                  <a:tcPr/>
                </a:tc>
                <a:tc>
                  <a:txBody>
                    <a:bodyPr/>
                    <a:lstStyle/>
                    <a:p>
                      <a:pPr algn="ctr" fontAlgn="ctr"/>
                      <a:r>
                        <a:rPr lang="en-US" sz="1000" b="0" i="0" u="none" strike="noStrike">
                          <a:solidFill>
                            <a:srgbClr val="000000"/>
                          </a:solidFill>
                          <a:effectLst/>
                          <a:latin typeface="宋体" panose="02010600030101010101" pitchFamily="2" charset="-122"/>
                          <a:ea typeface="宋体" panose="02010600030101010101" pitchFamily="2" charset="-122"/>
                        </a:rPr>
                        <a:t>&lt;=9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87982323"/>
                  </a:ext>
                </a:extLst>
              </a:tr>
              <a:tr h="0">
                <a:tc rowSpan="3">
                  <a:txBody>
                    <a:bodyPr/>
                    <a:lstStyle/>
                    <a:p>
                      <a:pPr algn="ctr" fontAlgn="ctr"/>
                      <a:r>
                        <a:rPr lang="en-US" sz="1000" b="0" i="0" u="none" strike="noStrike" dirty="0" smtClean="0">
                          <a:solidFill>
                            <a:srgbClr val="000000"/>
                          </a:solidFill>
                          <a:effectLst/>
                          <a:latin typeface="宋体" panose="02010600030101010101" pitchFamily="2" charset="-122"/>
                          <a:ea typeface="宋体" panose="02010600030101010101" pitchFamily="2" charset="-122"/>
                        </a:rPr>
                        <a:t>12</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1000" b="0" i="0" u="none" strike="noStrike" dirty="0">
                          <a:solidFill>
                            <a:srgbClr val="000000"/>
                          </a:solidFill>
                          <a:effectLst/>
                          <a:latin typeface="宋体" panose="02010600030101010101" pitchFamily="2" charset="-122"/>
                          <a:ea typeface="宋体" panose="02010600030101010101" pitchFamily="2" charset="-122"/>
                        </a:rPr>
                        <a:t>Household registration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宋体" panose="02010600030101010101" pitchFamily="2" charset="-122"/>
                          <a:ea typeface="宋体" panose="02010600030101010101" pitchFamily="2" charset="-122"/>
                        </a:rPr>
                        <a:t>Tier 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337471"/>
                  </a:ext>
                </a:extLst>
              </a:tr>
              <a:tr h="0">
                <a:tc vMerge="1">
                  <a:txBody>
                    <a:bodyPr/>
                    <a:lstStyle/>
                    <a:p>
                      <a:endParaRPr 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宋体" panose="02010600030101010101" pitchFamily="2" charset="-122"/>
                          <a:ea typeface="宋体" panose="02010600030101010101" pitchFamily="2" charset="-122"/>
                        </a:rPr>
                        <a:t>Tier 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50739714"/>
                  </a:ext>
                </a:extLst>
              </a:tr>
              <a:tr h="0">
                <a:tc vMerge="1">
                  <a:txBody>
                    <a:bodyPr/>
                    <a:lstStyle/>
                    <a:p>
                      <a:endParaRPr 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宋体" panose="02010600030101010101" pitchFamily="2" charset="-122"/>
                          <a:ea typeface="宋体" panose="02010600030101010101" pitchFamily="2" charset="-122"/>
                        </a:rPr>
                        <a:t>Others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3164791"/>
                  </a:ext>
                </a:extLst>
              </a:tr>
              <a:tr h="0">
                <a:tc rowSpan="2">
                  <a:txBody>
                    <a:bodyPr/>
                    <a:lstStyle/>
                    <a:p>
                      <a:pPr algn="ctr" fontAlgn="ctr"/>
                      <a:r>
                        <a:rPr lang="en-US" sz="1000" b="0" i="0" u="none" strike="noStrike" dirty="0" smtClean="0">
                          <a:solidFill>
                            <a:srgbClr val="000000"/>
                          </a:solidFill>
                          <a:effectLst/>
                          <a:latin typeface="宋体" panose="02010600030101010101" pitchFamily="2" charset="-122"/>
                          <a:ea typeface="宋体" panose="02010600030101010101" pitchFamily="2" charset="-122"/>
                        </a:rPr>
                        <a:t>13</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000" b="0" i="0" u="none" strike="noStrike" dirty="0">
                          <a:solidFill>
                            <a:srgbClr val="000000"/>
                          </a:solidFill>
                          <a:effectLst/>
                          <a:latin typeface="宋体" panose="02010600030101010101" pitchFamily="2" charset="-122"/>
                          <a:ea typeface="宋体" panose="02010600030101010101" pitchFamily="2" charset="-122"/>
                        </a:rPr>
                        <a:t>Age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宋体" panose="02010600030101010101" pitchFamily="2" charset="-122"/>
                          <a:ea typeface="宋体" panose="02010600030101010101" pitchFamily="2" charset="-122"/>
                        </a:rPr>
                        <a:t>&gt;40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46264815"/>
                  </a:ext>
                </a:extLst>
              </a:tr>
              <a:tr h="0">
                <a:tc vMerge="1">
                  <a:txBody>
                    <a:bodyPr/>
                    <a:lstStyle/>
                    <a:p>
                      <a:endParaRPr 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宋体" panose="02010600030101010101" pitchFamily="2" charset="-122"/>
                          <a:ea typeface="宋体" panose="02010600030101010101" pitchFamily="2" charset="-122"/>
                        </a:rPr>
                        <a:t>&lt;=40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宋体" panose="02010600030101010101" pitchFamily="2" charset="-122"/>
                          <a:ea typeface="宋体" panose="02010600030101010101" pitchFamily="2" charset="-122"/>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7042917"/>
                  </a:ext>
                </a:extLst>
              </a:tr>
            </a:tbl>
          </a:graphicData>
        </a:graphic>
      </p:graphicFrame>
      <p:sp>
        <p:nvSpPr>
          <p:cNvPr id="74" name="TextBox 73"/>
          <p:cNvSpPr txBox="1"/>
          <p:nvPr/>
        </p:nvSpPr>
        <p:spPr>
          <a:xfrm>
            <a:off x="7847150" y="1606963"/>
            <a:ext cx="1187303" cy="584775"/>
          </a:xfrm>
          <a:prstGeom prst="rect">
            <a:avLst/>
          </a:prstGeom>
          <a:noFill/>
        </p:spPr>
        <p:txBody>
          <a:bodyPr wrap="square" rtlCol="0">
            <a:spAutoFit/>
          </a:bodyPr>
          <a:lstStyle/>
          <a:p>
            <a:r>
              <a:rPr lang="en-US" sz="1600" dirty="0" smtClean="0">
                <a:latin typeface="Arial" panose="020B0604020202020204" pitchFamily="34" charset="0"/>
                <a:cs typeface="Arial" panose="020B0604020202020204" pitchFamily="34" charset="0"/>
              </a:rPr>
              <a:t>Maximum Score </a:t>
            </a:r>
            <a:r>
              <a:rPr lang="en-US" sz="1600" b="1" dirty="0" smtClean="0">
                <a:latin typeface="Arial" panose="020B0604020202020204" pitchFamily="34" charset="0"/>
                <a:cs typeface="Arial" panose="020B0604020202020204" pitchFamily="34" charset="0"/>
              </a:rPr>
              <a:t>695</a:t>
            </a:r>
          </a:p>
        </p:txBody>
      </p:sp>
      <p:sp>
        <p:nvSpPr>
          <p:cNvPr id="76" name="Rectangle 75"/>
          <p:cNvSpPr/>
          <p:nvPr/>
        </p:nvSpPr>
        <p:spPr>
          <a:xfrm>
            <a:off x="7629131" y="1684083"/>
            <a:ext cx="237573" cy="4724400"/>
          </a:xfrm>
          <a:prstGeom prst="rect">
            <a:avLst/>
          </a:prstGeom>
          <a:gradFill>
            <a:gsLst>
              <a:gs pos="0">
                <a:srgbClr val="002060"/>
              </a:gs>
              <a:gs pos="68000">
                <a:srgbClr val="F8B2A3"/>
              </a:gs>
              <a:gs pos="38000">
                <a:schemeClr val="accent1">
                  <a:lumMod val="60000"/>
                  <a:lumOff val="40000"/>
                </a:schemeClr>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7847150" y="5823708"/>
            <a:ext cx="1187303" cy="584775"/>
          </a:xfrm>
          <a:prstGeom prst="rect">
            <a:avLst/>
          </a:prstGeom>
          <a:noFill/>
        </p:spPr>
        <p:txBody>
          <a:bodyPr wrap="square" rtlCol="0">
            <a:spAutoFit/>
          </a:bodyPr>
          <a:lstStyle/>
          <a:p>
            <a:r>
              <a:rPr lang="en-US" sz="1600" dirty="0" smtClean="0">
                <a:latin typeface="Arial" panose="020B0604020202020204" pitchFamily="34" charset="0"/>
                <a:cs typeface="Arial" panose="020B0604020202020204" pitchFamily="34" charset="0"/>
              </a:rPr>
              <a:t>Minimum</a:t>
            </a:r>
            <a:br>
              <a:rPr lang="en-US" sz="1600" dirty="0" smtClean="0">
                <a:latin typeface="Arial" panose="020B0604020202020204" pitchFamily="34" charset="0"/>
                <a:cs typeface="Arial" panose="020B0604020202020204" pitchFamily="34" charset="0"/>
              </a:rPr>
            </a:br>
            <a:r>
              <a:rPr lang="en-US" sz="1600" dirty="0" smtClean="0">
                <a:latin typeface="Arial" panose="020B0604020202020204" pitchFamily="34" charset="0"/>
                <a:cs typeface="Arial" panose="020B0604020202020204" pitchFamily="34" charset="0"/>
              </a:rPr>
              <a:t>Score </a:t>
            </a:r>
            <a:r>
              <a:rPr lang="en-US" sz="1600" b="1" dirty="0" smtClean="0">
                <a:latin typeface="Arial" panose="020B0604020202020204" pitchFamily="34" charset="0"/>
                <a:cs typeface="Arial" panose="020B0604020202020204" pitchFamily="34" charset="0"/>
              </a:rPr>
              <a:t>495</a:t>
            </a:r>
          </a:p>
        </p:txBody>
      </p:sp>
      <p:sp>
        <p:nvSpPr>
          <p:cNvPr id="79" name="TextBox 78"/>
          <p:cNvSpPr txBox="1"/>
          <p:nvPr/>
        </p:nvSpPr>
        <p:spPr>
          <a:xfrm>
            <a:off x="7866704" y="2163415"/>
            <a:ext cx="1187303" cy="461665"/>
          </a:xfrm>
          <a:prstGeom prst="rect">
            <a:avLst/>
          </a:prstGeom>
          <a:noFill/>
        </p:spPr>
        <p:txBody>
          <a:bodyPr wrap="square" rtlCol="0">
            <a:spAutoFit/>
          </a:bodyPr>
          <a:lstStyle/>
          <a:p>
            <a:r>
              <a:rPr lang="en-US" sz="1200" b="1" dirty="0" smtClean="0">
                <a:latin typeface="Arial" panose="020B0604020202020204" pitchFamily="34" charset="0"/>
                <a:cs typeface="Arial" panose="020B0604020202020204" pitchFamily="34" charset="0"/>
              </a:rPr>
              <a:t>Clean Credit History</a:t>
            </a:r>
          </a:p>
        </p:txBody>
      </p:sp>
      <p:sp>
        <p:nvSpPr>
          <p:cNvPr id="80" name="TextBox 79"/>
          <p:cNvSpPr txBox="1"/>
          <p:nvPr/>
        </p:nvSpPr>
        <p:spPr>
          <a:xfrm>
            <a:off x="7847149" y="5362043"/>
            <a:ext cx="1187303" cy="461665"/>
          </a:xfrm>
          <a:prstGeom prst="rect">
            <a:avLst/>
          </a:prstGeom>
          <a:noFill/>
        </p:spPr>
        <p:txBody>
          <a:bodyPr wrap="square" rtlCol="0">
            <a:spAutoFit/>
          </a:bodyPr>
          <a:lstStyle/>
          <a:p>
            <a:r>
              <a:rPr lang="en-US" sz="1200" b="1" dirty="0" smtClean="0">
                <a:latin typeface="Arial" panose="020B0604020202020204" pitchFamily="34" charset="0"/>
                <a:cs typeface="Arial" panose="020B0604020202020204" pitchFamily="34" charset="0"/>
              </a:rPr>
              <a:t>Flawed Credit History</a:t>
            </a:r>
          </a:p>
        </p:txBody>
      </p:sp>
      <p:sp>
        <p:nvSpPr>
          <p:cNvPr id="81" name="Rectangle 80"/>
          <p:cNvSpPr/>
          <p:nvPr/>
        </p:nvSpPr>
        <p:spPr>
          <a:xfrm>
            <a:off x="1763688" y="2470275"/>
            <a:ext cx="1584177" cy="25429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smtClean="0">
                <a:solidFill>
                  <a:schemeClr val="tx1"/>
                </a:solidFill>
                <a:latin typeface="Arial" panose="020B0604020202020204" pitchFamily="34" charset="0"/>
                <a:cs typeface="Arial" panose="020B0604020202020204" pitchFamily="34" charset="0"/>
              </a:rPr>
              <a:t>Credit Risk Criteria</a:t>
            </a:r>
            <a:endParaRPr lang="en-US" sz="1200" b="1" dirty="0">
              <a:solidFill>
                <a:schemeClr val="tx1"/>
              </a:solidFill>
              <a:latin typeface="Arial" panose="020B0604020202020204" pitchFamily="34" charset="0"/>
              <a:cs typeface="Arial" panose="020B0604020202020204" pitchFamily="34" charset="0"/>
            </a:endParaRPr>
          </a:p>
        </p:txBody>
      </p:sp>
      <p:sp>
        <p:nvSpPr>
          <p:cNvPr id="82" name="Rectangle 81"/>
          <p:cNvSpPr/>
          <p:nvPr/>
        </p:nvSpPr>
        <p:spPr>
          <a:xfrm>
            <a:off x="1907705" y="3329325"/>
            <a:ext cx="1300480" cy="487680"/>
          </a:xfrm>
          <a:prstGeom prst="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rial" panose="020B0604020202020204" pitchFamily="34" charset="0"/>
                <a:cs typeface="Arial" panose="020B0604020202020204" pitchFamily="34" charset="0"/>
              </a:rPr>
              <a:t>Credit Score</a:t>
            </a:r>
          </a:p>
        </p:txBody>
      </p:sp>
      <p:sp>
        <p:nvSpPr>
          <p:cNvPr id="83" name="Rectangle 82"/>
          <p:cNvSpPr/>
          <p:nvPr/>
        </p:nvSpPr>
        <p:spPr>
          <a:xfrm>
            <a:off x="1907705" y="2780929"/>
            <a:ext cx="1300480" cy="4876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Risk Rules</a:t>
            </a:r>
          </a:p>
        </p:txBody>
      </p:sp>
      <p:sp>
        <p:nvSpPr>
          <p:cNvPr id="84" name="Rectangle 83"/>
          <p:cNvSpPr/>
          <p:nvPr/>
        </p:nvSpPr>
        <p:spPr>
          <a:xfrm>
            <a:off x="1907705" y="3877721"/>
            <a:ext cx="1300480" cy="48768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Pricing</a:t>
            </a:r>
          </a:p>
        </p:txBody>
      </p:sp>
      <p:sp>
        <p:nvSpPr>
          <p:cNvPr id="85" name="Rectangle 84"/>
          <p:cNvSpPr/>
          <p:nvPr/>
        </p:nvSpPr>
        <p:spPr>
          <a:xfrm>
            <a:off x="1907705" y="4436934"/>
            <a:ext cx="1300480" cy="4876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Limit</a:t>
            </a:r>
          </a:p>
        </p:txBody>
      </p:sp>
      <p:cxnSp>
        <p:nvCxnSpPr>
          <p:cNvPr id="86" name="Straight Arrow Connector 85"/>
          <p:cNvCxnSpPr>
            <a:stCxn id="56" idx="3"/>
          </p:cNvCxnSpPr>
          <p:nvPr/>
        </p:nvCxnSpPr>
        <p:spPr>
          <a:xfrm>
            <a:off x="1282656" y="3109511"/>
            <a:ext cx="4775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Line Callout 1 69"/>
          <p:cNvSpPr/>
          <p:nvPr/>
        </p:nvSpPr>
        <p:spPr>
          <a:xfrm>
            <a:off x="3491880" y="1340768"/>
            <a:ext cx="5486400" cy="5184576"/>
          </a:xfrm>
          <a:prstGeom prst="borderCallout1">
            <a:avLst>
              <a:gd name="adj1" fmla="val 20593"/>
              <a:gd name="adj2" fmla="val 125"/>
              <a:gd name="adj3" fmla="val 44058"/>
              <a:gd name="adj4" fmla="val -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smtClean="0">
                <a:solidFill>
                  <a:schemeClr val="tx1"/>
                </a:solidFill>
                <a:latin typeface="Arial" panose="020B0604020202020204" pitchFamily="34" charset="0"/>
                <a:cs typeface="Arial" panose="020B0604020202020204" pitchFamily="34" charset="0"/>
              </a:rPr>
              <a:t>Initial Stage: Expert Credit Model</a:t>
            </a:r>
            <a:endParaRPr lang="en-US" sz="1600" b="1" dirty="0">
              <a:solidFill>
                <a:schemeClr val="tx1"/>
              </a:solidFill>
              <a:latin typeface="Arial" panose="020B0604020202020204" pitchFamily="34" charset="0"/>
              <a:cs typeface="Arial" panose="020B0604020202020204" pitchFamily="34" charset="0"/>
            </a:endParaRPr>
          </a:p>
        </p:txBody>
      </p:sp>
      <p:cxnSp>
        <p:nvCxnSpPr>
          <p:cNvPr id="4" name="Straight Connector 3"/>
          <p:cNvCxnSpPr/>
          <p:nvPr/>
        </p:nvCxnSpPr>
        <p:spPr>
          <a:xfrm>
            <a:off x="7612320" y="4509120"/>
            <a:ext cx="128016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Rectangular Callout 1"/>
          <p:cNvSpPr/>
          <p:nvPr/>
        </p:nvSpPr>
        <p:spPr>
          <a:xfrm>
            <a:off x="1282656" y="5153644"/>
            <a:ext cx="2065209" cy="1254839"/>
          </a:xfrm>
          <a:prstGeom prst="wedgeRectCallout">
            <a:avLst>
              <a:gd name="adj1" fmla="val 85403"/>
              <a:gd name="adj2" fmla="val 4037"/>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r>
              <a:rPr lang="en-US" sz="1800" dirty="0" smtClean="0">
                <a:latin typeface="Arial" panose="020B0604020202020204" pitchFamily="34" charset="0"/>
                <a:cs typeface="Arial" panose="020B0604020202020204" pitchFamily="34" charset="0"/>
              </a:rPr>
              <a:t>Group of Factors</a:t>
            </a:r>
          </a:p>
          <a:p>
            <a:pPr marL="457200" indent="-457200">
              <a:buFont typeface="Arial" panose="020B0604020202020204" pitchFamily="34" charset="0"/>
              <a:buChar char="•"/>
            </a:pPr>
            <a:r>
              <a:rPr lang="en-US" sz="1400" dirty="0" smtClean="0">
                <a:latin typeface="Arial" panose="020B0604020202020204" pitchFamily="34" charset="0"/>
                <a:cs typeface="Arial" panose="020B0604020202020204" pitchFamily="34" charset="0"/>
              </a:rPr>
              <a:t>Delinquency</a:t>
            </a:r>
          </a:p>
          <a:p>
            <a:pPr marL="457200" indent="-457200">
              <a:buFont typeface="Arial" panose="020B0604020202020204" pitchFamily="34" charset="0"/>
              <a:buChar char="•"/>
            </a:pPr>
            <a:r>
              <a:rPr lang="en-US" sz="1400" dirty="0" smtClean="0">
                <a:latin typeface="Arial" panose="020B0604020202020204" pitchFamily="34" charset="0"/>
                <a:cs typeface="Arial" panose="020B0604020202020204" pitchFamily="34" charset="0"/>
              </a:rPr>
              <a:t>Credit Inquiries</a:t>
            </a:r>
          </a:p>
          <a:p>
            <a:pPr marL="457200" indent="-457200">
              <a:buFont typeface="Arial" panose="020B0604020202020204" pitchFamily="34" charset="0"/>
              <a:buChar char="•"/>
            </a:pPr>
            <a:r>
              <a:rPr lang="en-US" sz="1400" dirty="0" smtClean="0">
                <a:latin typeface="Arial" panose="020B0604020202020204" pitchFamily="34" charset="0"/>
                <a:cs typeface="Arial" panose="020B0604020202020204" pitchFamily="34" charset="0"/>
              </a:rPr>
              <a:t>Current Loans</a:t>
            </a:r>
          </a:p>
          <a:p>
            <a:pPr marL="457200" indent="-457200">
              <a:buFont typeface="Arial" panose="020B0604020202020204" pitchFamily="34" charset="0"/>
              <a:buChar char="•"/>
            </a:pPr>
            <a:r>
              <a:rPr lang="en-US" sz="1400" dirty="0" smtClean="0">
                <a:latin typeface="Arial" panose="020B0604020202020204" pitchFamily="34" charset="0"/>
                <a:cs typeface="Arial" panose="020B0604020202020204" pitchFamily="34" charset="0"/>
              </a:rPr>
              <a:t>Demographics</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22466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entagon 24"/>
          <p:cNvSpPr/>
          <p:nvPr/>
        </p:nvSpPr>
        <p:spPr>
          <a:xfrm>
            <a:off x="4216734" y="3955509"/>
            <a:ext cx="1828800" cy="324000"/>
          </a:xfrm>
          <a:prstGeom prst="homePlate">
            <a:avLst/>
          </a:prstGeom>
          <a:solidFill>
            <a:schemeClr val="accent6">
              <a:lumMod val="75000"/>
            </a:schemeClr>
          </a:solidFill>
          <a:ln>
            <a:solidFill>
              <a:schemeClr val="tx1"/>
            </a:solidFill>
          </a:ln>
        </p:spPr>
        <p:txBody>
          <a:bodyPr wrap="square" rtlCol="0" anchor="ctr">
            <a:noAutofit/>
          </a:bodyPr>
          <a:lstStyle/>
          <a:p>
            <a:pPr algn="ctr" defTabSz="812810" fontAlgn="auto">
              <a:spcBef>
                <a:spcPts val="0"/>
              </a:spcBef>
              <a:spcAft>
                <a:spcPts val="0"/>
              </a:spcAft>
              <a:defRPr/>
            </a:pPr>
            <a:r>
              <a:rPr lang="en-US" sz="1200" b="1" kern="0" dirty="0">
                <a:latin typeface="Arial"/>
              </a:rPr>
              <a:t>Stage III: Scale Up &amp; BAAS</a:t>
            </a:r>
            <a:endParaRPr lang="th-TH" sz="1200" b="1" kern="0" dirty="0">
              <a:latin typeface="Arial"/>
              <a:cs typeface="Cordia New" panose="020B0304020202020204" pitchFamily="34" charset="-34"/>
            </a:endParaRPr>
          </a:p>
        </p:txBody>
      </p:sp>
      <p:sp>
        <p:nvSpPr>
          <p:cNvPr id="26" name="Pentagon 25"/>
          <p:cNvSpPr/>
          <p:nvPr/>
        </p:nvSpPr>
        <p:spPr>
          <a:xfrm>
            <a:off x="2434818" y="3955509"/>
            <a:ext cx="1828800" cy="324000"/>
          </a:xfrm>
          <a:prstGeom prst="homePlate">
            <a:avLst/>
          </a:prstGeom>
          <a:solidFill>
            <a:schemeClr val="accent6">
              <a:lumMod val="60000"/>
              <a:lumOff val="40000"/>
            </a:schemeClr>
          </a:solidFill>
          <a:ln>
            <a:solidFill>
              <a:schemeClr val="tx1"/>
            </a:solidFill>
          </a:ln>
        </p:spPr>
        <p:txBody>
          <a:bodyPr wrap="square" rtlCol="0" anchor="ctr">
            <a:noAutofit/>
          </a:bodyPr>
          <a:lstStyle/>
          <a:p>
            <a:pPr lvl="0" algn="ctr" fontAlgn="auto">
              <a:spcBef>
                <a:spcPts val="0"/>
              </a:spcBef>
              <a:spcAft>
                <a:spcPts val="0"/>
              </a:spcAft>
              <a:defRPr/>
            </a:pPr>
            <a:r>
              <a:rPr lang="en-US" sz="1200" b="1" kern="0" dirty="0">
                <a:latin typeface="Arial"/>
              </a:rPr>
              <a:t>Stage II: Acquire &amp; Connect</a:t>
            </a:r>
            <a:endParaRPr lang="th-TH" sz="1200" b="1" kern="0" dirty="0">
              <a:latin typeface="Arial"/>
            </a:endParaRPr>
          </a:p>
        </p:txBody>
      </p:sp>
      <p:sp>
        <p:nvSpPr>
          <p:cNvPr id="27" name="Pentagon 26"/>
          <p:cNvSpPr/>
          <p:nvPr/>
        </p:nvSpPr>
        <p:spPr>
          <a:xfrm>
            <a:off x="539552" y="3955509"/>
            <a:ext cx="1920240" cy="324000"/>
          </a:xfrm>
          <a:prstGeom prst="homePlate">
            <a:avLst/>
          </a:prstGeom>
          <a:solidFill>
            <a:schemeClr val="accent6">
              <a:lumMod val="40000"/>
              <a:lumOff val="60000"/>
            </a:schemeClr>
          </a:solidFill>
          <a:ln>
            <a:solidFill>
              <a:schemeClr val="tx1"/>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a:latin typeface="Arial"/>
              </a:rPr>
              <a:t>Stage I: Build &amp; Learn</a:t>
            </a:r>
            <a:endParaRPr lang="th-TH" sz="1200" b="1" kern="0" dirty="0">
              <a:latin typeface="Arial"/>
            </a:endParaRPr>
          </a:p>
        </p:txBody>
      </p:sp>
      <p:sp>
        <p:nvSpPr>
          <p:cNvPr id="28" name="Chevron 27"/>
          <p:cNvSpPr/>
          <p:nvPr/>
        </p:nvSpPr>
        <p:spPr>
          <a:xfrm>
            <a:off x="2267744" y="3968718"/>
            <a:ext cx="297580" cy="297583"/>
          </a:xfrm>
          <a:prstGeom prst="chevron">
            <a:avLst/>
          </a:prstGeom>
          <a:solidFill>
            <a:srgbClr val="275116"/>
          </a:solidFill>
          <a:ln w="25400" cap="flat" cmpd="sng" algn="ctr">
            <a:solidFill>
              <a:srgbClr val="FFFFFF"/>
            </a:solidFill>
            <a:prstDash val="solid"/>
          </a:ln>
          <a:effectLst/>
        </p:spPr>
        <p:txBody>
          <a:bodyPr rtlCol="0" anchor="ctr"/>
          <a:lstStyle/>
          <a:p>
            <a:pPr algn="ctr" defTabSz="812810" fontAlgn="auto">
              <a:spcBef>
                <a:spcPts val="0"/>
              </a:spcBef>
              <a:spcAft>
                <a:spcPts val="0"/>
              </a:spcAft>
              <a:defRPr/>
            </a:pPr>
            <a:endParaRPr lang="th-TH" sz="1200" kern="0">
              <a:latin typeface="Arial"/>
              <a:cs typeface="Cordia New" panose="020B0304020202020204" pitchFamily="34" charset="-34"/>
            </a:endParaRPr>
          </a:p>
        </p:txBody>
      </p:sp>
      <p:sp>
        <p:nvSpPr>
          <p:cNvPr id="32" name="TextBox 31"/>
          <p:cNvSpPr txBox="1"/>
          <p:nvPr/>
        </p:nvSpPr>
        <p:spPr>
          <a:xfrm>
            <a:off x="811446" y="4297332"/>
            <a:ext cx="1376453" cy="283796"/>
          </a:xfrm>
          <a:prstGeom prst="rect">
            <a:avLst/>
          </a:prstGeom>
          <a:noFill/>
        </p:spPr>
        <p:txBody>
          <a:bodyPr wrap="square" rtlCol="0" anchor="ctr">
            <a:spAutoFit/>
          </a:bodyPr>
          <a:lstStyle>
            <a:defPPr>
              <a:defRPr lang="en-US"/>
            </a:defPPr>
            <a:lvl1pPr algn="ctr">
              <a:defRPr sz="1400" b="1">
                <a:solidFill>
                  <a:srgbClr val="006600"/>
                </a:solidFill>
              </a:defRPr>
            </a:lvl1pPr>
          </a:lstStyle>
          <a:p>
            <a:pPr defTabSz="812810" fontAlgn="auto">
              <a:spcBef>
                <a:spcPts val="0"/>
              </a:spcBef>
              <a:spcAft>
                <a:spcPts val="0"/>
              </a:spcAft>
              <a:defRPr/>
            </a:pPr>
            <a:r>
              <a:rPr lang="en-US" sz="1200" kern="0" dirty="0">
                <a:solidFill>
                  <a:schemeClr val="tx1"/>
                </a:solidFill>
                <a:latin typeface="Arial"/>
                <a:cs typeface="+mn-cs"/>
              </a:rPr>
              <a:t>2020-2021Y</a:t>
            </a:r>
            <a:endParaRPr lang="th-TH" sz="1200" kern="0" dirty="0">
              <a:solidFill>
                <a:schemeClr val="tx1"/>
              </a:solidFill>
              <a:latin typeface="Arial"/>
              <a:cs typeface="Cordia New" panose="020B0304020202020204" pitchFamily="34" charset="-34"/>
            </a:endParaRPr>
          </a:p>
        </p:txBody>
      </p:sp>
      <p:sp>
        <p:nvSpPr>
          <p:cNvPr id="33" name="TextBox 32"/>
          <p:cNvSpPr txBox="1"/>
          <p:nvPr/>
        </p:nvSpPr>
        <p:spPr>
          <a:xfrm>
            <a:off x="2620054" y="4297332"/>
            <a:ext cx="1458329" cy="283796"/>
          </a:xfrm>
          <a:prstGeom prst="rect">
            <a:avLst/>
          </a:prstGeom>
          <a:noFill/>
        </p:spPr>
        <p:txBody>
          <a:bodyPr wrap="square" rtlCol="0" anchor="ctr">
            <a:spAutoFit/>
          </a:bodyPr>
          <a:lstStyle>
            <a:defPPr>
              <a:defRPr lang="en-US"/>
            </a:defPPr>
            <a:lvl1pPr algn="ctr">
              <a:defRPr sz="1400" b="1">
                <a:solidFill>
                  <a:srgbClr val="006600"/>
                </a:solidFill>
              </a:defRPr>
            </a:lvl1pPr>
          </a:lstStyle>
          <a:p>
            <a:pPr defTabSz="812810" fontAlgn="auto">
              <a:spcBef>
                <a:spcPts val="0"/>
              </a:spcBef>
              <a:spcAft>
                <a:spcPts val="0"/>
              </a:spcAft>
              <a:defRPr/>
            </a:pPr>
            <a:r>
              <a:rPr lang="en-US" sz="1200" kern="0" dirty="0" smtClean="0">
                <a:solidFill>
                  <a:schemeClr val="tx1"/>
                </a:solidFill>
                <a:latin typeface="Arial"/>
                <a:cs typeface="+mn-cs"/>
              </a:rPr>
              <a:t>2022-2023Y</a:t>
            </a:r>
            <a:endParaRPr lang="th-TH" sz="1200" kern="0" dirty="0">
              <a:solidFill>
                <a:schemeClr val="tx1"/>
              </a:solidFill>
              <a:latin typeface="Arial"/>
              <a:cs typeface="Cordia New" panose="020B0304020202020204" pitchFamily="34" charset="-34"/>
            </a:endParaRPr>
          </a:p>
        </p:txBody>
      </p:sp>
      <p:sp>
        <p:nvSpPr>
          <p:cNvPr id="34" name="TextBox 33"/>
          <p:cNvSpPr txBox="1"/>
          <p:nvPr/>
        </p:nvSpPr>
        <p:spPr>
          <a:xfrm>
            <a:off x="4310824" y="4297332"/>
            <a:ext cx="1640620" cy="283796"/>
          </a:xfrm>
          <a:prstGeom prst="rect">
            <a:avLst/>
          </a:prstGeom>
          <a:noFill/>
        </p:spPr>
        <p:txBody>
          <a:bodyPr wrap="square" rtlCol="0" anchor="ctr">
            <a:spAutoFit/>
          </a:bodyPr>
          <a:lstStyle>
            <a:defPPr>
              <a:defRPr lang="zh-CN"/>
            </a:defPPr>
            <a:lvl1pPr algn="ctr" defTabSz="812810">
              <a:defRPr sz="1244" b="1" kern="0">
                <a:solidFill>
                  <a:schemeClr val="bg1"/>
                </a:solidFill>
              </a:defRPr>
            </a:lvl1pPr>
          </a:lstStyle>
          <a:p>
            <a:pPr fontAlgn="auto">
              <a:spcBef>
                <a:spcPts val="0"/>
              </a:spcBef>
              <a:spcAft>
                <a:spcPts val="0"/>
              </a:spcAft>
            </a:pPr>
            <a:r>
              <a:rPr lang="en-US" sz="1200" dirty="0" smtClean="0">
                <a:solidFill>
                  <a:schemeClr val="tx1"/>
                </a:solidFill>
                <a:latin typeface="Arial"/>
                <a:cs typeface="+mn-cs"/>
              </a:rPr>
              <a:t>2024Y </a:t>
            </a:r>
            <a:r>
              <a:rPr lang="en-US" sz="1200" dirty="0">
                <a:solidFill>
                  <a:schemeClr val="tx1"/>
                </a:solidFill>
                <a:latin typeface="Arial"/>
                <a:cs typeface="+mn-cs"/>
              </a:rPr>
              <a:t>Onwards</a:t>
            </a:r>
            <a:endParaRPr lang="th-TH" sz="1200" dirty="0">
              <a:solidFill>
                <a:schemeClr val="tx1"/>
              </a:solidFill>
              <a:latin typeface="Arial"/>
              <a:cs typeface="+mn-cs"/>
            </a:endParaRPr>
          </a:p>
        </p:txBody>
      </p:sp>
      <p:sp>
        <p:nvSpPr>
          <p:cNvPr id="35" name="Chevron 34"/>
          <p:cNvSpPr/>
          <p:nvPr/>
        </p:nvSpPr>
        <p:spPr>
          <a:xfrm>
            <a:off x="4067944" y="3968718"/>
            <a:ext cx="297580" cy="297583"/>
          </a:xfrm>
          <a:prstGeom prst="chevron">
            <a:avLst/>
          </a:prstGeom>
          <a:solidFill>
            <a:srgbClr val="275116"/>
          </a:solidFill>
          <a:ln w="25400" cap="flat" cmpd="sng" algn="ctr">
            <a:solidFill>
              <a:srgbClr val="FFFFFF"/>
            </a:solidFill>
            <a:prstDash val="solid"/>
          </a:ln>
          <a:effectLst/>
        </p:spPr>
        <p:txBody>
          <a:bodyPr rtlCol="0" anchor="ctr"/>
          <a:lstStyle/>
          <a:p>
            <a:pPr algn="ctr" defTabSz="812810" fontAlgn="auto">
              <a:spcBef>
                <a:spcPts val="0"/>
              </a:spcBef>
              <a:spcAft>
                <a:spcPts val="0"/>
              </a:spcAft>
              <a:defRPr/>
            </a:pPr>
            <a:endParaRPr lang="th-TH" sz="1200" kern="0">
              <a:latin typeface="Arial"/>
              <a:cs typeface="Cordia New" panose="020B0304020202020204" pitchFamily="34" charset="-34"/>
            </a:endParaRPr>
          </a:p>
        </p:txBody>
      </p:sp>
      <p:graphicFrame>
        <p:nvGraphicFramePr>
          <p:cNvPr id="42" name="Chart 41"/>
          <p:cNvGraphicFramePr>
            <a:graphicFrameLocks/>
          </p:cNvGraphicFramePr>
          <p:nvPr>
            <p:extLst>
              <p:ext uri="{D42A27DB-BD31-4B8C-83A1-F6EECF244321}">
                <p14:modId xmlns:p14="http://schemas.microsoft.com/office/powerpoint/2010/main" val="1723725125"/>
              </p:ext>
            </p:extLst>
          </p:nvPr>
        </p:nvGraphicFramePr>
        <p:xfrm>
          <a:off x="107505" y="1680993"/>
          <a:ext cx="6400800" cy="2286000"/>
        </p:xfrm>
        <a:graphic>
          <a:graphicData uri="http://schemas.openxmlformats.org/drawingml/2006/chart">
            <c:chart xmlns:c="http://schemas.openxmlformats.org/drawingml/2006/chart" xmlns:r="http://schemas.openxmlformats.org/officeDocument/2006/relationships" r:id="rId2"/>
          </a:graphicData>
        </a:graphic>
      </p:graphicFrame>
      <p:sp>
        <p:nvSpPr>
          <p:cNvPr id="44" name="TextBox 43"/>
          <p:cNvSpPr txBox="1"/>
          <p:nvPr/>
        </p:nvSpPr>
        <p:spPr>
          <a:xfrm>
            <a:off x="566205" y="3603968"/>
            <a:ext cx="1368152" cy="276999"/>
          </a:xfrm>
          <a:prstGeom prst="rect">
            <a:avLst/>
          </a:prstGeom>
          <a:noFill/>
        </p:spPr>
        <p:txBody>
          <a:bodyPr wrap="square" rtlCol="0">
            <a:spAutoFit/>
          </a:bodyPr>
          <a:lstStyle/>
          <a:p>
            <a:pPr algn="ctr"/>
            <a:r>
              <a:rPr lang="en-US" sz="1200" b="1" dirty="0" smtClean="0">
                <a:solidFill>
                  <a:srgbClr val="FF0000"/>
                </a:solidFill>
                <a:latin typeface="Arial" panose="020B0604020202020204" pitchFamily="34" charset="0"/>
                <a:cs typeface="Arial" panose="020B0604020202020204" pitchFamily="34" charset="0"/>
              </a:rPr>
              <a:t>We Are Here</a:t>
            </a:r>
            <a:endParaRPr lang="th-TH" sz="1200" b="1" i="1" dirty="0">
              <a:solidFill>
                <a:srgbClr val="FF0000"/>
              </a:solidFill>
              <a:latin typeface="Arial" panose="020B0604020202020204" pitchFamily="34" charset="0"/>
            </a:endParaRPr>
          </a:p>
        </p:txBody>
      </p:sp>
      <p:sp>
        <p:nvSpPr>
          <p:cNvPr id="45" name="Title 1">
            <a:extLst>
              <a:ext uri="{FF2B5EF4-FFF2-40B4-BE49-F238E27FC236}">
                <a16:creationId xmlns:a16="http://schemas.microsoft.com/office/drawing/2014/main" id="{EF4471C8-23FE-4CB6-9695-9635D0A60363}"/>
              </a:ext>
            </a:extLst>
          </p:cNvPr>
          <p:cNvSpPr txBox="1">
            <a:spLocks/>
          </p:cNvSpPr>
          <p:nvPr/>
        </p:nvSpPr>
        <p:spPr>
          <a:xfrm>
            <a:off x="606004" y="841444"/>
            <a:ext cx="8214468"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defTabSz="812769" fontAlgn="auto">
              <a:spcAft>
                <a:spcPts val="0"/>
              </a:spcAft>
            </a:pPr>
            <a:r>
              <a:rPr lang="en-US" sz="2400" b="1" dirty="0" smtClean="0">
                <a:latin typeface="Arial" panose="020B0604020202020204" pitchFamily="34" charset="0"/>
                <a:cs typeface="Arial" panose="020B0604020202020204" pitchFamily="34" charset="0"/>
              </a:rPr>
              <a:t>Background: </a:t>
            </a:r>
            <a:r>
              <a:rPr lang="en-US" sz="2400" b="1" dirty="0" smtClean="0">
                <a:solidFill>
                  <a:srgbClr val="00B050"/>
                </a:solidFill>
                <a:latin typeface="Arial" panose="020B0604020202020204" pitchFamily="34" charset="0"/>
                <a:cs typeface="Arial" panose="020B0604020202020204" pitchFamily="34" charset="0"/>
              </a:rPr>
              <a:t>K</a:t>
            </a:r>
            <a:r>
              <a:rPr lang="en-US" sz="2400" b="1" dirty="0" smtClean="0">
                <a:solidFill>
                  <a:prstClr val="black"/>
                </a:solidFill>
                <a:latin typeface="Arial" panose="020B0604020202020204" pitchFamily="34" charset="0"/>
                <a:cs typeface="Arial" panose="020B0604020202020204" pitchFamily="34" charset="0"/>
              </a:rPr>
              <a:t>BANK CN 5-Year Business Aspiration</a:t>
            </a:r>
            <a:endParaRPr lang="en-US" sz="2400" b="1" dirty="0">
              <a:solidFill>
                <a:srgbClr val="FFC000"/>
              </a:solidFill>
              <a:latin typeface="Arial" panose="020B0604020202020204" pitchFamily="34" charset="0"/>
              <a:cs typeface="Arial" panose="020B0604020202020204" pitchFamily="34" charset="0"/>
            </a:endParaRPr>
          </a:p>
        </p:txBody>
      </p:sp>
      <p:sp>
        <p:nvSpPr>
          <p:cNvPr id="46" name="5-Point Star 45"/>
          <p:cNvSpPr/>
          <p:nvPr/>
        </p:nvSpPr>
        <p:spPr>
          <a:xfrm>
            <a:off x="1077965" y="3802752"/>
            <a:ext cx="274320" cy="274320"/>
          </a:xfrm>
          <a:prstGeom prst="star5">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108439" y="1360767"/>
            <a:ext cx="4035472" cy="338554"/>
          </a:xfrm>
          <a:prstGeom prst="rect">
            <a:avLst/>
          </a:prstGeom>
          <a:noFill/>
        </p:spPr>
        <p:txBody>
          <a:bodyPr wrap="square" rtlCol="0">
            <a:spAutoFit/>
          </a:bodyPr>
          <a:lstStyle>
            <a:defPPr>
              <a:defRPr lang="zh-CN"/>
            </a:defPPr>
            <a:lvl1pPr algn="ctr" defTabSz="812810">
              <a:defRPr sz="1244" b="1" kern="0">
                <a:solidFill>
                  <a:schemeClr val="bg1"/>
                </a:solidFill>
              </a:defRPr>
            </a:lvl1pPr>
          </a:lstStyle>
          <a:p>
            <a:pPr algn="l" fontAlgn="auto">
              <a:spcBef>
                <a:spcPts val="0"/>
              </a:spcBef>
              <a:spcAft>
                <a:spcPts val="0"/>
              </a:spcAft>
            </a:pPr>
            <a:r>
              <a:rPr lang="en-US" sz="1600" dirty="0" smtClean="0">
                <a:solidFill>
                  <a:schemeClr val="tx1"/>
                </a:solidFill>
                <a:latin typeface="Arial"/>
                <a:cs typeface="+mn-cs"/>
              </a:rPr>
              <a:t>Retail Business Strategic Projection</a:t>
            </a:r>
            <a:endParaRPr lang="th-TH" sz="1600" dirty="0">
              <a:solidFill>
                <a:schemeClr val="tx1"/>
              </a:solidFill>
              <a:latin typeface="Arial"/>
              <a:cs typeface="+mn-cs"/>
            </a:endParaRPr>
          </a:p>
        </p:txBody>
      </p:sp>
      <p:graphicFrame>
        <p:nvGraphicFramePr>
          <p:cNvPr id="50" name="Chart 49"/>
          <p:cNvGraphicFramePr/>
          <p:nvPr>
            <p:extLst>
              <p:ext uri="{D42A27DB-BD31-4B8C-83A1-F6EECF244321}">
                <p14:modId xmlns:p14="http://schemas.microsoft.com/office/powerpoint/2010/main" val="2249503521"/>
              </p:ext>
            </p:extLst>
          </p:nvPr>
        </p:nvGraphicFramePr>
        <p:xfrm>
          <a:off x="6770253" y="1680993"/>
          <a:ext cx="2286000" cy="2286000"/>
        </p:xfrm>
        <a:graphic>
          <a:graphicData uri="http://schemas.openxmlformats.org/drawingml/2006/chart">
            <c:chart xmlns:c="http://schemas.openxmlformats.org/drawingml/2006/chart" xmlns:r="http://schemas.openxmlformats.org/officeDocument/2006/relationships" r:id="rId3"/>
          </a:graphicData>
        </a:graphic>
      </p:graphicFrame>
      <p:sp>
        <p:nvSpPr>
          <p:cNvPr id="51" name="Isosceles Triangle 50"/>
          <p:cNvSpPr/>
          <p:nvPr/>
        </p:nvSpPr>
        <p:spPr>
          <a:xfrm rot="5400000">
            <a:off x="6372199" y="2679977"/>
            <a:ext cx="576064" cy="288033"/>
          </a:xfrm>
          <a:prstGeom prst="triangl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1393233" y="4908024"/>
            <a:ext cx="642108" cy="365760"/>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WCD1</a:t>
            </a:r>
            <a:endParaRPr lang="en-US" sz="1200" dirty="0">
              <a:solidFill>
                <a:schemeClr val="tx1"/>
              </a:solidFill>
              <a:latin typeface="Arial" panose="020B0604020202020204" pitchFamily="34" charset="0"/>
              <a:cs typeface="Arial" panose="020B0604020202020204" pitchFamily="34" charset="0"/>
            </a:endParaRPr>
          </a:p>
        </p:txBody>
      </p:sp>
      <p:sp>
        <p:nvSpPr>
          <p:cNvPr id="53" name="Rectangle 52"/>
          <p:cNvSpPr/>
          <p:nvPr/>
        </p:nvSpPr>
        <p:spPr>
          <a:xfrm>
            <a:off x="2066268" y="5090904"/>
            <a:ext cx="1005840" cy="18288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With Fallback</a:t>
            </a:r>
            <a:endParaRPr lang="en-US" sz="1000" dirty="0">
              <a:solidFill>
                <a:schemeClr val="tx1"/>
              </a:solidFill>
              <a:latin typeface="Arial" panose="020B0604020202020204" pitchFamily="34" charset="0"/>
              <a:cs typeface="Arial" panose="020B0604020202020204" pitchFamily="34" charset="0"/>
            </a:endParaRPr>
          </a:p>
        </p:txBody>
      </p:sp>
      <p:sp>
        <p:nvSpPr>
          <p:cNvPr id="54" name="Rectangle 53"/>
          <p:cNvSpPr/>
          <p:nvPr/>
        </p:nvSpPr>
        <p:spPr>
          <a:xfrm>
            <a:off x="3099219" y="4908024"/>
            <a:ext cx="731520" cy="3657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500 MRMB</a:t>
            </a:r>
            <a:endParaRPr lang="en-US" sz="1200" dirty="0">
              <a:solidFill>
                <a:schemeClr val="tx1"/>
              </a:solidFill>
              <a:latin typeface="Arial" panose="020B0604020202020204" pitchFamily="34" charset="0"/>
              <a:cs typeface="Arial" panose="020B0604020202020204" pitchFamily="34" charset="0"/>
            </a:endParaRPr>
          </a:p>
        </p:txBody>
      </p:sp>
      <p:sp>
        <p:nvSpPr>
          <p:cNvPr id="56" name="Rectangle 55"/>
          <p:cNvSpPr/>
          <p:nvPr/>
        </p:nvSpPr>
        <p:spPr>
          <a:xfrm>
            <a:off x="2066268" y="4908024"/>
            <a:ext cx="1005840" cy="18288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Auto Loans</a:t>
            </a:r>
            <a:endParaRPr lang="en-US" sz="1000" dirty="0">
              <a:solidFill>
                <a:schemeClr val="tx1"/>
              </a:solidFill>
              <a:latin typeface="Arial" panose="020B0604020202020204" pitchFamily="34" charset="0"/>
              <a:cs typeface="Arial" panose="020B0604020202020204" pitchFamily="34" charset="0"/>
            </a:endParaRPr>
          </a:p>
        </p:txBody>
      </p:sp>
      <p:sp>
        <p:nvSpPr>
          <p:cNvPr id="68" name="Rectangle 67"/>
          <p:cNvSpPr/>
          <p:nvPr/>
        </p:nvSpPr>
        <p:spPr>
          <a:xfrm>
            <a:off x="1393233" y="5562845"/>
            <a:ext cx="642108" cy="365760"/>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WCD2</a:t>
            </a:r>
            <a:endParaRPr lang="en-US" sz="1200" dirty="0">
              <a:solidFill>
                <a:schemeClr val="tx1"/>
              </a:solidFill>
              <a:latin typeface="Arial" panose="020B0604020202020204" pitchFamily="34" charset="0"/>
              <a:cs typeface="Arial" panose="020B0604020202020204" pitchFamily="34" charset="0"/>
            </a:endParaRPr>
          </a:p>
        </p:txBody>
      </p:sp>
      <p:sp>
        <p:nvSpPr>
          <p:cNvPr id="69" name="Rectangle 68"/>
          <p:cNvSpPr/>
          <p:nvPr/>
        </p:nvSpPr>
        <p:spPr>
          <a:xfrm>
            <a:off x="2066268" y="5745725"/>
            <a:ext cx="1005840" cy="18288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No Fallback</a:t>
            </a:r>
            <a:endParaRPr lang="en-US" sz="1000" dirty="0">
              <a:solidFill>
                <a:schemeClr val="tx1"/>
              </a:solidFill>
              <a:latin typeface="Arial" panose="020B0604020202020204" pitchFamily="34" charset="0"/>
              <a:cs typeface="Arial" panose="020B0604020202020204" pitchFamily="34" charset="0"/>
            </a:endParaRPr>
          </a:p>
        </p:txBody>
      </p:sp>
      <p:sp>
        <p:nvSpPr>
          <p:cNvPr id="70" name="Rectangle 69"/>
          <p:cNvSpPr/>
          <p:nvPr/>
        </p:nvSpPr>
        <p:spPr>
          <a:xfrm>
            <a:off x="3094140" y="5562845"/>
            <a:ext cx="731520" cy="3657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100</a:t>
            </a:r>
            <a:r>
              <a:rPr lang="en-US" sz="1200" dirty="0">
                <a:solidFill>
                  <a:schemeClr val="tx1"/>
                </a:solidFill>
                <a:latin typeface="Arial" panose="020B0604020202020204" pitchFamily="34" charset="0"/>
                <a:cs typeface="Arial" panose="020B0604020202020204" pitchFamily="34" charset="0"/>
              </a:rPr>
              <a:t> </a:t>
            </a:r>
            <a:r>
              <a:rPr lang="en-US" sz="1200" dirty="0" smtClean="0">
                <a:solidFill>
                  <a:schemeClr val="tx1"/>
                </a:solidFill>
                <a:latin typeface="Arial" panose="020B0604020202020204" pitchFamily="34" charset="0"/>
                <a:cs typeface="Arial" panose="020B0604020202020204" pitchFamily="34" charset="0"/>
              </a:rPr>
              <a:t>(E) MRMB</a:t>
            </a:r>
            <a:endParaRPr lang="en-US" sz="1200" dirty="0">
              <a:solidFill>
                <a:schemeClr val="tx1"/>
              </a:solidFill>
              <a:latin typeface="Arial" panose="020B0604020202020204" pitchFamily="34" charset="0"/>
              <a:cs typeface="Arial" panose="020B0604020202020204" pitchFamily="34" charset="0"/>
            </a:endParaRPr>
          </a:p>
        </p:txBody>
      </p:sp>
      <p:sp>
        <p:nvSpPr>
          <p:cNvPr id="71" name="Rectangle 70"/>
          <p:cNvSpPr/>
          <p:nvPr/>
        </p:nvSpPr>
        <p:spPr>
          <a:xfrm>
            <a:off x="2066268" y="5562845"/>
            <a:ext cx="1005840" cy="18288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Auto Loans</a:t>
            </a:r>
            <a:endParaRPr lang="en-US" sz="1000" dirty="0">
              <a:solidFill>
                <a:schemeClr val="tx1"/>
              </a:solidFill>
              <a:latin typeface="Arial" panose="020B0604020202020204" pitchFamily="34" charset="0"/>
              <a:cs typeface="Arial" panose="020B0604020202020204" pitchFamily="34" charset="0"/>
            </a:endParaRPr>
          </a:p>
        </p:txBody>
      </p:sp>
      <p:sp>
        <p:nvSpPr>
          <p:cNvPr id="80" name="TextBox 79"/>
          <p:cNvSpPr txBox="1"/>
          <p:nvPr/>
        </p:nvSpPr>
        <p:spPr>
          <a:xfrm rot="16200000">
            <a:off x="-590772" y="5315118"/>
            <a:ext cx="1714201" cy="246221"/>
          </a:xfrm>
          <a:prstGeom prst="rect">
            <a:avLst/>
          </a:prstGeom>
          <a:noFill/>
          <a:ln>
            <a:solidFill>
              <a:schemeClr val="tx1"/>
            </a:solidFill>
          </a:ln>
        </p:spPr>
        <p:txBody>
          <a:bodyPr wrap="square" lIns="0" rIns="0" rtlCol="0">
            <a:spAutoFit/>
          </a:bodyPr>
          <a:lstStyle>
            <a:defPPr>
              <a:defRPr lang="zh-CN"/>
            </a:defPPr>
            <a:lvl1pPr algn="ctr" defTabSz="812810">
              <a:defRPr sz="1244" b="1" kern="0">
                <a:solidFill>
                  <a:schemeClr val="bg1"/>
                </a:solidFill>
              </a:defRPr>
            </a:lvl1pPr>
          </a:lstStyle>
          <a:p>
            <a:pPr fontAlgn="auto">
              <a:spcBef>
                <a:spcPts val="0"/>
              </a:spcBef>
              <a:spcAft>
                <a:spcPts val="0"/>
              </a:spcAft>
            </a:pPr>
            <a:r>
              <a:rPr lang="en-US" sz="1000" dirty="0" smtClean="0">
                <a:solidFill>
                  <a:schemeClr val="tx1"/>
                </a:solidFill>
                <a:latin typeface="Arial"/>
                <a:cs typeface="+mn-cs"/>
              </a:rPr>
              <a:t>Retail Lending Projects</a:t>
            </a:r>
            <a:endParaRPr lang="th-TH" sz="1000" dirty="0">
              <a:solidFill>
                <a:schemeClr val="tx1"/>
              </a:solidFill>
              <a:latin typeface="Arial"/>
              <a:cs typeface="+mn-cs"/>
            </a:endParaRPr>
          </a:p>
        </p:txBody>
      </p:sp>
      <p:sp>
        <p:nvSpPr>
          <p:cNvPr id="85" name="Rectangle 84"/>
          <p:cNvSpPr/>
          <p:nvPr/>
        </p:nvSpPr>
        <p:spPr>
          <a:xfrm>
            <a:off x="1393233" y="6015568"/>
            <a:ext cx="642108" cy="365760"/>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AI1</a:t>
            </a:r>
            <a:endParaRPr lang="en-US" sz="1200" dirty="0">
              <a:solidFill>
                <a:schemeClr val="tx1"/>
              </a:solidFill>
              <a:latin typeface="Arial" panose="020B0604020202020204" pitchFamily="34" charset="0"/>
              <a:cs typeface="Arial" panose="020B0604020202020204" pitchFamily="34" charset="0"/>
            </a:endParaRPr>
          </a:p>
        </p:txBody>
      </p:sp>
      <p:sp>
        <p:nvSpPr>
          <p:cNvPr id="86" name="Rectangle 85"/>
          <p:cNvSpPr/>
          <p:nvPr/>
        </p:nvSpPr>
        <p:spPr>
          <a:xfrm>
            <a:off x="2066268" y="6198448"/>
            <a:ext cx="1005840" cy="18288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With Fallback</a:t>
            </a:r>
            <a:endParaRPr lang="en-US" sz="1000" dirty="0">
              <a:solidFill>
                <a:schemeClr val="tx1"/>
              </a:solidFill>
              <a:latin typeface="Arial" panose="020B0604020202020204" pitchFamily="34" charset="0"/>
              <a:cs typeface="Arial" panose="020B0604020202020204" pitchFamily="34" charset="0"/>
            </a:endParaRPr>
          </a:p>
        </p:txBody>
      </p:sp>
      <p:sp>
        <p:nvSpPr>
          <p:cNvPr id="87" name="Rectangle 86"/>
          <p:cNvSpPr/>
          <p:nvPr/>
        </p:nvSpPr>
        <p:spPr>
          <a:xfrm>
            <a:off x="3092122" y="6011901"/>
            <a:ext cx="731520" cy="3657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300 (E) MRMB</a:t>
            </a:r>
            <a:endParaRPr lang="en-US" sz="1200" dirty="0">
              <a:solidFill>
                <a:schemeClr val="tx1"/>
              </a:solidFill>
              <a:latin typeface="Arial" panose="020B0604020202020204" pitchFamily="34" charset="0"/>
              <a:cs typeface="Arial" panose="020B0604020202020204" pitchFamily="34" charset="0"/>
            </a:endParaRPr>
          </a:p>
        </p:txBody>
      </p:sp>
      <p:sp>
        <p:nvSpPr>
          <p:cNvPr id="88" name="Rectangle 87"/>
          <p:cNvSpPr/>
          <p:nvPr/>
        </p:nvSpPr>
        <p:spPr>
          <a:xfrm>
            <a:off x="2066268" y="6015568"/>
            <a:ext cx="1005840" cy="18288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smtClean="0">
                <a:solidFill>
                  <a:schemeClr val="tx1"/>
                </a:solidFill>
                <a:latin typeface="Arial" panose="020B0604020202020204" pitchFamily="34" charset="0"/>
                <a:cs typeface="Arial" panose="020B0604020202020204" pitchFamily="34" charset="0"/>
              </a:rPr>
              <a:t>Personal Cons.</a:t>
            </a:r>
            <a:endParaRPr lang="en-US" sz="1000" dirty="0">
              <a:solidFill>
                <a:schemeClr val="tx1"/>
              </a:solidFill>
              <a:latin typeface="Arial" panose="020B0604020202020204" pitchFamily="34" charset="0"/>
              <a:cs typeface="Arial" panose="020B0604020202020204" pitchFamily="34" charset="0"/>
            </a:endParaRPr>
          </a:p>
        </p:txBody>
      </p:sp>
      <p:cxnSp>
        <p:nvCxnSpPr>
          <p:cNvPr id="91" name="Elbow Connector 90"/>
          <p:cNvCxnSpPr>
            <a:stCxn id="67" idx="2"/>
            <a:endCxn id="52" idx="1"/>
          </p:cNvCxnSpPr>
          <p:nvPr/>
        </p:nvCxnSpPr>
        <p:spPr>
          <a:xfrm rot="16200000" flipH="1">
            <a:off x="1156128" y="4853799"/>
            <a:ext cx="326896" cy="147313"/>
          </a:xfrm>
          <a:prstGeom prst="bentConnector2">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74" idx="2"/>
            <a:endCxn id="68" idx="1"/>
          </p:cNvCxnSpPr>
          <p:nvPr/>
        </p:nvCxnSpPr>
        <p:spPr>
          <a:xfrm rot="16200000" flipH="1">
            <a:off x="1224762" y="5577253"/>
            <a:ext cx="189629" cy="147313"/>
          </a:xfrm>
          <a:prstGeom prst="bentConnector2">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a:stCxn id="74" idx="2"/>
            <a:endCxn id="85" idx="1"/>
          </p:cNvCxnSpPr>
          <p:nvPr/>
        </p:nvCxnSpPr>
        <p:spPr>
          <a:xfrm rot="16200000" flipH="1">
            <a:off x="998400" y="5803615"/>
            <a:ext cx="642352" cy="147313"/>
          </a:xfrm>
          <a:prstGeom prst="bentConnector2">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8189956" y="4797911"/>
            <a:ext cx="642108" cy="36576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WCD3</a:t>
            </a:r>
            <a:endParaRPr lang="en-US" sz="1200" dirty="0">
              <a:solidFill>
                <a:schemeClr val="tx1"/>
              </a:solidFill>
              <a:latin typeface="Arial" panose="020B0604020202020204" pitchFamily="34" charset="0"/>
              <a:cs typeface="Arial" panose="020B0604020202020204" pitchFamily="34" charset="0"/>
            </a:endParaRPr>
          </a:p>
        </p:txBody>
      </p:sp>
      <p:sp>
        <p:nvSpPr>
          <p:cNvPr id="104" name="Rectangle 103"/>
          <p:cNvSpPr/>
          <p:nvPr/>
        </p:nvSpPr>
        <p:spPr>
          <a:xfrm>
            <a:off x="6775494" y="5622384"/>
            <a:ext cx="642108" cy="36576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AI2</a:t>
            </a:r>
            <a:endParaRPr lang="en-US" sz="1200" dirty="0">
              <a:solidFill>
                <a:schemeClr val="tx1"/>
              </a:solidFill>
              <a:latin typeface="Arial" panose="020B0604020202020204" pitchFamily="34" charset="0"/>
              <a:cs typeface="Arial" panose="020B0604020202020204" pitchFamily="34" charset="0"/>
            </a:endParaRPr>
          </a:p>
        </p:txBody>
      </p:sp>
      <p:cxnSp>
        <p:nvCxnSpPr>
          <p:cNvPr id="105" name="Elbow Connector 104"/>
          <p:cNvCxnSpPr/>
          <p:nvPr/>
        </p:nvCxnSpPr>
        <p:spPr>
          <a:xfrm rot="16200000" flipH="1">
            <a:off x="4377680" y="5507560"/>
            <a:ext cx="1828800" cy="0"/>
          </a:xfrm>
          <a:prstGeom prst="bentConnector2">
            <a:avLst/>
          </a:prstGeom>
          <a:ln>
            <a:prstDash val="solid"/>
          </a:ln>
        </p:spPr>
        <p:style>
          <a:lnRef idx="1">
            <a:schemeClr val="dk1"/>
          </a:lnRef>
          <a:fillRef idx="0">
            <a:schemeClr val="dk1"/>
          </a:fillRef>
          <a:effectRef idx="0">
            <a:schemeClr val="dk1"/>
          </a:effectRef>
          <a:fontRef idx="minor">
            <a:schemeClr val="tx1"/>
          </a:fontRef>
        </p:style>
      </p:cxnSp>
      <p:sp>
        <p:nvSpPr>
          <p:cNvPr id="108" name="Rectangle 107"/>
          <p:cNvSpPr/>
          <p:nvPr/>
        </p:nvSpPr>
        <p:spPr>
          <a:xfrm>
            <a:off x="6775494" y="4785864"/>
            <a:ext cx="642108" cy="36576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PAOC1</a:t>
            </a:r>
            <a:endParaRPr lang="en-US" sz="1200" dirty="0">
              <a:solidFill>
                <a:schemeClr val="tx1"/>
              </a:solidFill>
              <a:latin typeface="Arial" panose="020B0604020202020204" pitchFamily="34" charset="0"/>
              <a:cs typeface="Arial" panose="020B0604020202020204" pitchFamily="34" charset="0"/>
            </a:endParaRPr>
          </a:p>
        </p:txBody>
      </p:sp>
      <p:sp>
        <p:nvSpPr>
          <p:cNvPr id="109" name="Rectangle 108"/>
          <p:cNvSpPr/>
          <p:nvPr/>
        </p:nvSpPr>
        <p:spPr>
          <a:xfrm>
            <a:off x="5673220" y="4966170"/>
            <a:ext cx="1005840" cy="18288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With Fallback</a:t>
            </a:r>
            <a:endParaRPr lang="en-US" sz="1000" dirty="0">
              <a:solidFill>
                <a:schemeClr val="tx1"/>
              </a:solidFill>
              <a:latin typeface="Arial" panose="020B0604020202020204" pitchFamily="34" charset="0"/>
              <a:cs typeface="Arial" panose="020B0604020202020204" pitchFamily="34" charset="0"/>
            </a:endParaRPr>
          </a:p>
        </p:txBody>
      </p:sp>
      <p:sp>
        <p:nvSpPr>
          <p:cNvPr id="111" name="Rectangle 110"/>
          <p:cNvSpPr/>
          <p:nvPr/>
        </p:nvSpPr>
        <p:spPr>
          <a:xfrm>
            <a:off x="5673220" y="4785864"/>
            <a:ext cx="1005840" cy="18288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Auto Loans</a:t>
            </a:r>
            <a:endParaRPr lang="en-US" sz="1000" dirty="0">
              <a:solidFill>
                <a:schemeClr val="tx1"/>
              </a:solidFill>
              <a:latin typeface="Arial" panose="020B0604020202020204" pitchFamily="34" charset="0"/>
              <a:cs typeface="Arial" panose="020B0604020202020204" pitchFamily="34" charset="0"/>
            </a:endParaRPr>
          </a:p>
        </p:txBody>
      </p:sp>
      <p:sp>
        <p:nvSpPr>
          <p:cNvPr id="112" name="Rectangle 111"/>
          <p:cNvSpPr/>
          <p:nvPr/>
        </p:nvSpPr>
        <p:spPr>
          <a:xfrm>
            <a:off x="7483376" y="4797911"/>
            <a:ext cx="642108" cy="36576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CUP</a:t>
            </a:r>
            <a:endParaRPr lang="en-US" sz="1200" dirty="0">
              <a:solidFill>
                <a:schemeClr val="tx1"/>
              </a:solidFill>
              <a:latin typeface="Arial" panose="020B0604020202020204" pitchFamily="34" charset="0"/>
              <a:cs typeface="Arial" panose="020B0604020202020204" pitchFamily="34" charset="0"/>
            </a:endParaRPr>
          </a:p>
        </p:txBody>
      </p:sp>
      <p:sp>
        <p:nvSpPr>
          <p:cNvPr id="119" name="Rectangle 118"/>
          <p:cNvSpPr/>
          <p:nvPr/>
        </p:nvSpPr>
        <p:spPr>
          <a:xfrm>
            <a:off x="6775494" y="5212368"/>
            <a:ext cx="642108" cy="36576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PAOC2</a:t>
            </a:r>
            <a:endParaRPr lang="en-US" sz="1200" dirty="0">
              <a:solidFill>
                <a:schemeClr val="tx1"/>
              </a:solidFill>
              <a:latin typeface="Arial" panose="020B0604020202020204" pitchFamily="34" charset="0"/>
              <a:cs typeface="Arial" panose="020B0604020202020204" pitchFamily="34" charset="0"/>
            </a:endParaRPr>
          </a:p>
        </p:txBody>
      </p:sp>
      <p:sp>
        <p:nvSpPr>
          <p:cNvPr id="120" name="Rectangle 119"/>
          <p:cNvSpPr/>
          <p:nvPr/>
        </p:nvSpPr>
        <p:spPr>
          <a:xfrm>
            <a:off x="5673220" y="5393848"/>
            <a:ext cx="1005840" cy="18288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With Fallback</a:t>
            </a:r>
            <a:endParaRPr lang="en-US" sz="1000" dirty="0">
              <a:solidFill>
                <a:schemeClr val="tx1"/>
              </a:solidFill>
              <a:latin typeface="Arial" panose="020B0604020202020204" pitchFamily="34" charset="0"/>
              <a:cs typeface="Arial" panose="020B0604020202020204" pitchFamily="34" charset="0"/>
            </a:endParaRPr>
          </a:p>
        </p:txBody>
      </p:sp>
      <p:sp>
        <p:nvSpPr>
          <p:cNvPr id="121" name="Rectangle 120"/>
          <p:cNvSpPr/>
          <p:nvPr/>
        </p:nvSpPr>
        <p:spPr>
          <a:xfrm>
            <a:off x="5673220" y="5203662"/>
            <a:ext cx="1005840" cy="18288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Edu Loans</a:t>
            </a:r>
            <a:endParaRPr lang="en-US" sz="1000" dirty="0">
              <a:solidFill>
                <a:schemeClr val="tx1"/>
              </a:solidFill>
              <a:latin typeface="Arial" panose="020B0604020202020204" pitchFamily="34" charset="0"/>
              <a:cs typeface="Arial" panose="020B0604020202020204" pitchFamily="34" charset="0"/>
            </a:endParaRPr>
          </a:p>
        </p:txBody>
      </p:sp>
      <p:sp>
        <p:nvSpPr>
          <p:cNvPr id="123" name="TextBox 122"/>
          <p:cNvSpPr txBox="1"/>
          <p:nvPr/>
        </p:nvSpPr>
        <p:spPr>
          <a:xfrm>
            <a:off x="2165600" y="4509120"/>
            <a:ext cx="1570503" cy="276999"/>
          </a:xfrm>
          <a:prstGeom prst="rect">
            <a:avLst/>
          </a:prstGeom>
          <a:noFill/>
        </p:spPr>
        <p:txBody>
          <a:bodyPr wrap="square" rtlCol="0">
            <a:spAutoFit/>
          </a:bodyPr>
          <a:lstStyle>
            <a:defPPr>
              <a:defRPr lang="zh-CN"/>
            </a:defPPr>
            <a:lvl1pPr algn="ctr" defTabSz="812810">
              <a:defRPr sz="1244" b="1" kern="0">
                <a:solidFill>
                  <a:schemeClr val="bg1"/>
                </a:solidFill>
              </a:defRPr>
            </a:lvl1pPr>
          </a:lstStyle>
          <a:p>
            <a:pPr fontAlgn="auto">
              <a:spcBef>
                <a:spcPts val="0"/>
              </a:spcBef>
              <a:spcAft>
                <a:spcPts val="0"/>
              </a:spcAft>
            </a:pPr>
            <a:r>
              <a:rPr lang="en-US" sz="1200" u="sng" dirty="0" smtClean="0">
                <a:solidFill>
                  <a:schemeClr val="tx1"/>
                </a:solidFill>
                <a:latin typeface="Arial"/>
                <a:cs typeface="+mn-cs"/>
              </a:rPr>
              <a:t>Existing Projects</a:t>
            </a:r>
            <a:endParaRPr lang="th-TH" sz="1200" u="sng" dirty="0">
              <a:solidFill>
                <a:schemeClr val="tx1"/>
              </a:solidFill>
              <a:latin typeface="Arial"/>
              <a:cs typeface="+mn-cs"/>
            </a:endParaRPr>
          </a:p>
        </p:txBody>
      </p:sp>
      <p:sp>
        <p:nvSpPr>
          <p:cNvPr id="125" name="TextBox 124"/>
          <p:cNvSpPr txBox="1"/>
          <p:nvPr/>
        </p:nvSpPr>
        <p:spPr>
          <a:xfrm>
            <a:off x="6156176" y="4509120"/>
            <a:ext cx="2218575" cy="276999"/>
          </a:xfrm>
          <a:prstGeom prst="rect">
            <a:avLst/>
          </a:prstGeom>
          <a:noFill/>
        </p:spPr>
        <p:txBody>
          <a:bodyPr wrap="square" rtlCol="0">
            <a:spAutoFit/>
          </a:bodyPr>
          <a:lstStyle>
            <a:defPPr>
              <a:defRPr lang="zh-CN"/>
            </a:defPPr>
            <a:lvl1pPr algn="ctr" defTabSz="812810">
              <a:defRPr sz="1244" b="1" kern="0">
                <a:solidFill>
                  <a:schemeClr val="bg1"/>
                </a:solidFill>
              </a:defRPr>
            </a:lvl1pPr>
          </a:lstStyle>
          <a:p>
            <a:pPr fontAlgn="auto">
              <a:spcBef>
                <a:spcPts val="0"/>
              </a:spcBef>
              <a:spcAft>
                <a:spcPts val="0"/>
              </a:spcAft>
            </a:pPr>
            <a:r>
              <a:rPr lang="en-US" sz="1200" u="sng" dirty="0" smtClean="0">
                <a:solidFill>
                  <a:schemeClr val="tx1"/>
                </a:solidFill>
                <a:latin typeface="Arial"/>
                <a:cs typeface="+mn-cs"/>
              </a:rPr>
              <a:t>Project Pipeline 2020-2021</a:t>
            </a:r>
            <a:endParaRPr lang="th-TH" sz="1200" u="sng" dirty="0">
              <a:solidFill>
                <a:schemeClr val="tx1"/>
              </a:solidFill>
              <a:latin typeface="Arial"/>
              <a:cs typeface="+mn-cs"/>
            </a:endParaRPr>
          </a:p>
        </p:txBody>
      </p:sp>
      <p:sp>
        <p:nvSpPr>
          <p:cNvPr id="128" name="Rectangle 127"/>
          <p:cNvSpPr/>
          <p:nvPr/>
        </p:nvSpPr>
        <p:spPr>
          <a:xfrm>
            <a:off x="5673220" y="5811295"/>
            <a:ext cx="994851" cy="182881"/>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With Fallback</a:t>
            </a:r>
            <a:endParaRPr lang="en-US" sz="1000" dirty="0">
              <a:solidFill>
                <a:schemeClr val="tx1"/>
              </a:solidFill>
              <a:latin typeface="Arial" panose="020B0604020202020204" pitchFamily="34" charset="0"/>
              <a:cs typeface="Arial" panose="020B0604020202020204" pitchFamily="34" charset="0"/>
            </a:endParaRPr>
          </a:p>
        </p:txBody>
      </p:sp>
      <p:sp>
        <p:nvSpPr>
          <p:cNvPr id="129" name="Rectangle 128"/>
          <p:cNvSpPr/>
          <p:nvPr/>
        </p:nvSpPr>
        <p:spPr>
          <a:xfrm>
            <a:off x="5673220" y="5632640"/>
            <a:ext cx="994851" cy="178655"/>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smtClean="0">
                <a:solidFill>
                  <a:schemeClr val="tx1"/>
                </a:solidFill>
                <a:latin typeface="Arial" panose="020B0604020202020204" pitchFamily="34" charset="0"/>
                <a:cs typeface="Arial" panose="020B0604020202020204" pitchFamily="34" charset="0"/>
              </a:rPr>
              <a:t>Personal Cons.</a:t>
            </a:r>
            <a:endParaRPr lang="en-US" sz="1000" dirty="0">
              <a:solidFill>
                <a:schemeClr val="tx1"/>
              </a:solidFill>
              <a:latin typeface="Arial" panose="020B0604020202020204" pitchFamily="34" charset="0"/>
              <a:cs typeface="Arial" panose="020B0604020202020204" pitchFamily="34" charset="0"/>
            </a:endParaRPr>
          </a:p>
        </p:txBody>
      </p:sp>
      <p:sp>
        <p:nvSpPr>
          <p:cNvPr id="130" name="Rectangle 129"/>
          <p:cNvSpPr/>
          <p:nvPr/>
        </p:nvSpPr>
        <p:spPr>
          <a:xfrm>
            <a:off x="3505528" y="5782143"/>
            <a:ext cx="457200" cy="365760"/>
          </a:xfrm>
          <a:prstGeom prst="rect">
            <a:avLst/>
          </a:prstGeom>
          <a:solidFill>
            <a:schemeClr val="accent6">
              <a:lumMod val="60000"/>
              <a:lumOff val="40000"/>
            </a:schemeClr>
          </a:solidFill>
          <a:ln>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BM1</a:t>
            </a:r>
            <a:endParaRPr lang="en-US" sz="1200" dirty="0">
              <a:solidFill>
                <a:schemeClr val="tx1"/>
              </a:solidFill>
              <a:latin typeface="Arial" panose="020B0604020202020204" pitchFamily="34" charset="0"/>
              <a:cs typeface="Arial" panose="020B0604020202020204" pitchFamily="34" charset="0"/>
            </a:endParaRPr>
          </a:p>
        </p:txBody>
      </p:sp>
      <p:sp>
        <p:nvSpPr>
          <p:cNvPr id="131" name="Rectangle 130"/>
          <p:cNvSpPr/>
          <p:nvPr/>
        </p:nvSpPr>
        <p:spPr>
          <a:xfrm>
            <a:off x="3995936" y="5965023"/>
            <a:ext cx="1162532" cy="18288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No Fallback</a:t>
            </a:r>
            <a:endParaRPr lang="en-US" sz="1000" dirty="0">
              <a:solidFill>
                <a:schemeClr val="tx1"/>
              </a:solidFill>
              <a:latin typeface="Arial" panose="020B0604020202020204" pitchFamily="34" charset="0"/>
              <a:cs typeface="Arial" panose="020B0604020202020204" pitchFamily="34" charset="0"/>
            </a:endParaRPr>
          </a:p>
        </p:txBody>
      </p:sp>
      <p:sp>
        <p:nvSpPr>
          <p:cNvPr id="132" name="Rectangle 131"/>
          <p:cNvSpPr/>
          <p:nvPr/>
        </p:nvSpPr>
        <p:spPr>
          <a:xfrm>
            <a:off x="3995936" y="5782143"/>
            <a:ext cx="1162532" cy="18288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smtClean="0">
                <a:solidFill>
                  <a:schemeClr val="tx1"/>
                </a:solidFill>
                <a:latin typeface="Arial" panose="020B0604020202020204" pitchFamily="34" charset="0"/>
                <a:cs typeface="Arial" panose="020B0604020202020204" pitchFamily="34" charset="0"/>
              </a:rPr>
              <a:t>Better ME Edu POC</a:t>
            </a:r>
            <a:endParaRPr lang="en-US" sz="1000" dirty="0">
              <a:solidFill>
                <a:schemeClr val="tx1"/>
              </a:solidFill>
              <a:latin typeface="Arial" panose="020B0604020202020204" pitchFamily="34" charset="0"/>
              <a:cs typeface="Arial" panose="020B0604020202020204" pitchFamily="34" charset="0"/>
            </a:endParaRPr>
          </a:p>
        </p:txBody>
      </p:sp>
      <p:cxnSp>
        <p:nvCxnSpPr>
          <p:cNvPr id="133" name="Elbow Connector 132"/>
          <p:cNvCxnSpPr>
            <a:stCxn id="74" idx="2"/>
            <a:endCxn id="130" idx="1"/>
          </p:cNvCxnSpPr>
          <p:nvPr/>
        </p:nvCxnSpPr>
        <p:spPr>
          <a:xfrm rot="16200000" flipH="1">
            <a:off x="2171261" y="4630755"/>
            <a:ext cx="408927" cy="2259608"/>
          </a:xfrm>
          <a:prstGeom prst="bentConnector2">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7" name="Elbow Connector 136"/>
          <p:cNvCxnSpPr>
            <a:stCxn id="32" idx="1"/>
            <a:endCxn id="80" idx="3"/>
          </p:cNvCxnSpPr>
          <p:nvPr/>
        </p:nvCxnSpPr>
        <p:spPr>
          <a:xfrm rot="10800000" flipV="1">
            <a:off x="266330" y="4439230"/>
            <a:ext cx="545117" cy="141898"/>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8189956" y="5628829"/>
            <a:ext cx="642108" cy="36576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a:t>
            </a:r>
            <a:endParaRPr lang="en-US" sz="1200" dirty="0">
              <a:solidFill>
                <a:schemeClr val="tx1"/>
              </a:solidFill>
              <a:latin typeface="Arial" panose="020B0604020202020204" pitchFamily="34" charset="0"/>
              <a:cs typeface="Arial" panose="020B0604020202020204" pitchFamily="34" charset="0"/>
            </a:endParaRPr>
          </a:p>
        </p:txBody>
      </p:sp>
      <p:sp>
        <p:nvSpPr>
          <p:cNvPr id="59" name="Rectangle 58"/>
          <p:cNvSpPr/>
          <p:nvPr/>
        </p:nvSpPr>
        <p:spPr>
          <a:xfrm>
            <a:off x="7483376" y="5626502"/>
            <a:ext cx="642108" cy="36576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a:t>
            </a:r>
            <a:endParaRPr lang="en-US" sz="1200" dirty="0">
              <a:solidFill>
                <a:schemeClr val="tx1"/>
              </a:solidFill>
              <a:latin typeface="Arial" panose="020B0604020202020204" pitchFamily="34" charset="0"/>
              <a:cs typeface="Arial" panose="020B0604020202020204" pitchFamily="34" charset="0"/>
            </a:endParaRPr>
          </a:p>
        </p:txBody>
      </p:sp>
      <p:sp>
        <p:nvSpPr>
          <p:cNvPr id="60" name="Rectangle 59"/>
          <p:cNvSpPr/>
          <p:nvPr/>
        </p:nvSpPr>
        <p:spPr>
          <a:xfrm>
            <a:off x="6775494" y="6030910"/>
            <a:ext cx="642108" cy="36576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a:t>
            </a:r>
            <a:endParaRPr lang="en-US" sz="1200" dirty="0">
              <a:solidFill>
                <a:schemeClr val="tx1"/>
              </a:solidFill>
              <a:latin typeface="Arial" panose="020B0604020202020204" pitchFamily="34" charset="0"/>
              <a:cs typeface="Arial" panose="020B0604020202020204" pitchFamily="34" charset="0"/>
            </a:endParaRPr>
          </a:p>
        </p:txBody>
      </p:sp>
      <p:sp>
        <p:nvSpPr>
          <p:cNvPr id="3" name="Rectangle 2"/>
          <p:cNvSpPr/>
          <p:nvPr/>
        </p:nvSpPr>
        <p:spPr>
          <a:xfrm rot="16200000">
            <a:off x="-86910" y="5172961"/>
            <a:ext cx="1695056" cy="511388"/>
          </a:xfrm>
          <a:prstGeom prst="rect">
            <a:avLst/>
          </a:prstGeom>
          <a:solidFill>
            <a:srgbClr val="D0CE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Arial" panose="020B0604020202020204" pitchFamily="34" charset="0"/>
                <a:cs typeface="Arial" panose="020B0604020202020204" pitchFamily="34" charset="0"/>
              </a:rPr>
              <a:t>Internet Loans </a:t>
            </a:r>
            <a:r>
              <a:rPr lang="en-US" sz="1000" dirty="0" smtClean="0">
                <a:solidFill>
                  <a:schemeClr val="tx1"/>
                </a:solidFill>
                <a:latin typeface="Arial" panose="020B0604020202020204" pitchFamily="34" charset="0"/>
                <a:cs typeface="Arial" panose="020B0604020202020204" pitchFamily="34" charset="0"/>
              </a:rPr>
              <a:t/>
            </a:r>
            <a:br>
              <a:rPr lang="en-US" sz="1000" dirty="0" smtClean="0">
                <a:solidFill>
                  <a:schemeClr val="tx1"/>
                </a:solidFill>
                <a:latin typeface="Arial" panose="020B0604020202020204" pitchFamily="34" charset="0"/>
                <a:cs typeface="Arial" panose="020B0604020202020204" pitchFamily="34" charset="0"/>
              </a:rPr>
            </a:br>
            <a:r>
              <a:rPr lang="en-US" sz="1000" dirty="0" smtClean="0">
                <a:solidFill>
                  <a:schemeClr val="tx1"/>
                </a:solidFill>
                <a:latin typeface="Arial" panose="020B0604020202020204" pitchFamily="34" charset="0"/>
                <a:cs typeface="Arial" panose="020B0604020202020204" pitchFamily="34" charset="0"/>
              </a:rPr>
              <a:t>Co-Lending With Fallback/Wo Fallback</a:t>
            </a:r>
            <a:endParaRPr lang="en-US" sz="1000" dirty="0">
              <a:solidFill>
                <a:schemeClr val="tx1"/>
              </a:solidFill>
              <a:latin typeface="Arial" panose="020B0604020202020204" pitchFamily="34" charset="0"/>
              <a:cs typeface="Arial" panose="020B0604020202020204" pitchFamily="34" charset="0"/>
            </a:endParaRPr>
          </a:p>
        </p:txBody>
      </p:sp>
      <p:sp>
        <p:nvSpPr>
          <p:cNvPr id="63" name="Rectangle 62"/>
          <p:cNvSpPr/>
          <p:nvPr/>
        </p:nvSpPr>
        <p:spPr>
          <a:xfrm>
            <a:off x="8189956" y="5203662"/>
            <a:ext cx="642108" cy="36576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a:t>
            </a:r>
            <a:endParaRPr lang="en-US" sz="1200" dirty="0">
              <a:solidFill>
                <a:schemeClr val="tx1"/>
              </a:solidFill>
              <a:latin typeface="Arial" panose="020B0604020202020204" pitchFamily="34" charset="0"/>
              <a:cs typeface="Arial" panose="020B0604020202020204" pitchFamily="34" charset="0"/>
            </a:endParaRPr>
          </a:p>
        </p:txBody>
      </p:sp>
      <p:sp>
        <p:nvSpPr>
          <p:cNvPr id="64" name="Rectangle 63"/>
          <p:cNvSpPr/>
          <p:nvPr/>
        </p:nvSpPr>
        <p:spPr>
          <a:xfrm>
            <a:off x="7483376" y="5203662"/>
            <a:ext cx="642108" cy="36576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a:t>
            </a:r>
            <a:endParaRPr lang="en-US" sz="1200" dirty="0">
              <a:solidFill>
                <a:schemeClr val="tx1"/>
              </a:solidFill>
              <a:latin typeface="Arial" panose="020B0604020202020204" pitchFamily="34" charset="0"/>
              <a:cs typeface="Arial" panose="020B0604020202020204" pitchFamily="34" charset="0"/>
            </a:endParaRPr>
          </a:p>
        </p:txBody>
      </p:sp>
      <p:sp>
        <p:nvSpPr>
          <p:cNvPr id="65" name="Rectangle 64"/>
          <p:cNvSpPr/>
          <p:nvPr/>
        </p:nvSpPr>
        <p:spPr>
          <a:xfrm>
            <a:off x="8189956" y="6040395"/>
            <a:ext cx="642108" cy="36576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a:t>
            </a:r>
            <a:endParaRPr lang="en-US" sz="1200" dirty="0">
              <a:solidFill>
                <a:schemeClr val="tx1"/>
              </a:solidFill>
              <a:latin typeface="Arial" panose="020B0604020202020204" pitchFamily="34" charset="0"/>
              <a:cs typeface="Arial" panose="020B0604020202020204" pitchFamily="34" charset="0"/>
            </a:endParaRPr>
          </a:p>
        </p:txBody>
      </p:sp>
      <p:sp>
        <p:nvSpPr>
          <p:cNvPr id="66" name="Rectangle 65"/>
          <p:cNvSpPr/>
          <p:nvPr/>
        </p:nvSpPr>
        <p:spPr>
          <a:xfrm>
            <a:off x="7483376" y="6038068"/>
            <a:ext cx="642108" cy="36576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a:t>
            </a:r>
            <a:endParaRPr lang="en-US" sz="1200" dirty="0">
              <a:solidFill>
                <a:schemeClr val="tx1"/>
              </a:solidFill>
              <a:latin typeface="Arial" panose="020B0604020202020204" pitchFamily="34" charset="0"/>
              <a:cs typeface="Arial" panose="020B0604020202020204" pitchFamily="34" charset="0"/>
            </a:endParaRPr>
          </a:p>
        </p:txBody>
      </p:sp>
      <p:sp>
        <p:nvSpPr>
          <p:cNvPr id="72" name="Rectangle 71"/>
          <p:cNvSpPr/>
          <p:nvPr/>
        </p:nvSpPr>
        <p:spPr>
          <a:xfrm>
            <a:off x="5673220" y="6211588"/>
            <a:ext cx="994851" cy="182881"/>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a:t>
            </a:r>
            <a:endParaRPr lang="en-US" sz="1000" dirty="0">
              <a:solidFill>
                <a:schemeClr val="tx1"/>
              </a:solidFill>
              <a:latin typeface="Arial" panose="020B0604020202020204" pitchFamily="34" charset="0"/>
              <a:cs typeface="Arial" panose="020B0604020202020204" pitchFamily="34" charset="0"/>
            </a:endParaRPr>
          </a:p>
        </p:txBody>
      </p:sp>
      <p:sp>
        <p:nvSpPr>
          <p:cNvPr id="73" name="Rectangle 72"/>
          <p:cNvSpPr/>
          <p:nvPr/>
        </p:nvSpPr>
        <p:spPr>
          <a:xfrm>
            <a:off x="5673220" y="6032933"/>
            <a:ext cx="994851" cy="178655"/>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smtClean="0">
                <a:solidFill>
                  <a:schemeClr val="tx1"/>
                </a:solidFill>
                <a:latin typeface="Arial" panose="020B0604020202020204" pitchFamily="34" charset="0"/>
                <a:cs typeface="Arial" panose="020B0604020202020204" pitchFamily="34" charset="0"/>
              </a:rPr>
              <a:t>…</a:t>
            </a:r>
            <a:endParaRPr lang="en-US" sz="1000" dirty="0">
              <a:solidFill>
                <a:schemeClr val="tx1"/>
              </a:solidFill>
              <a:latin typeface="Arial" panose="020B0604020202020204" pitchFamily="34" charset="0"/>
              <a:cs typeface="Arial" panose="020B0604020202020204" pitchFamily="34" charset="0"/>
            </a:endParaRPr>
          </a:p>
        </p:txBody>
      </p:sp>
      <p:sp>
        <p:nvSpPr>
          <p:cNvPr id="67" name="TextBox 66"/>
          <p:cNvSpPr txBox="1"/>
          <p:nvPr/>
        </p:nvSpPr>
        <p:spPr>
          <a:xfrm>
            <a:off x="971600" y="4581128"/>
            <a:ext cx="548640" cy="182880"/>
          </a:xfrm>
          <a:prstGeom prst="rect">
            <a:avLst/>
          </a:prstGeom>
          <a:solidFill>
            <a:schemeClr val="bg1"/>
          </a:solidFill>
          <a:ln>
            <a:solidFill>
              <a:schemeClr val="tx1"/>
            </a:solidFill>
          </a:ln>
        </p:spPr>
        <p:txBody>
          <a:bodyPr wrap="square" rtlCol="0" anchor="ctr">
            <a:spAutoFit/>
          </a:bodyPr>
          <a:lstStyle>
            <a:defPPr>
              <a:defRPr lang="en-US"/>
            </a:defPPr>
            <a:lvl1pPr algn="ctr">
              <a:defRPr sz="1400" b="1">
                <a:solidFill>
                  <a:srgbClr val="006600"/>
                </a:solidFill>
              </a:defRPr>
            </a:lvl1pPr>
          </a:lstStyle>
          <a:p>
            <a:pPr defTabSz="812810" fontAlgn="auto">
              <a:spcBef>
                <a:spcPts val="0"/>
              </a:spcBef>
              <a:spcAft>
                <a:spcPts val="0"/>
              </a:spcAft>
              <a:defRPr/>
            </a:pPr>
            <a:r>
              <a:rPr lang="en-US" sz="1200" kern="0" dirty="0" smtClean="0">
                <a:solidFill>
                  <a:schemeClr val="tx1"/>
                </a:solidFill>
                <a:latin typeface="Arial"/>
                <a:cs typeface="+mn-cs"/>
              </a:rPr>
              <a:t>2019</a:t>
            </a:r>
            <a:endParaRPr lang="th-TH" sz="1200" kern="0" dirty="0">
              <a:solidFill>
                <a:schemeClr val="tx1"/>
              </a:solidFill>
              <a:latin typeface="Arial"/>
              <a:cs typeface="Cordia New" panose="020B0304020202020204" pitchFamily="34" charset="-34"/>
            </a:endParaRPr>
          </a:p>
        </p:txBody>
      </p:sp>
      <p:sp>
        <p:nvSpPr>
          <p:cNvPr id="74" name="TextBox 73"/>
          <p:cNvSpPr txBox="1"/>
          <p:nvPr/>
        </p:nvSpPr>
        <p:spPr>
          <a:xfrm>
            <a:off x="971600" y="5373216"/>
            <a:ext cx="548640" cy="182880"/>
          </a:xfrm>
          <a:prstGeom prst="rect">
            <a:avLst/>
          </a:prstGeom>
          <a:solidFill>
            <a:schemeClr val="bg1"/>
          </a:solidFill>
          <a:ln>
            <a:solidFill>
              <a:schemeClr val="tx1"/>
            </a:solidFill>
          </a:ln>
        </p:spPr>
        <p:txBody>
          <a:bodyPr wrap="square" rtlCol="0" anchor="ctr">
            <a:spAutoFit/>
          </a:bodyPr>
          <a:lstStyle>
            <a:defPPr>
              <a:defRPr lang="en-US"/>
            </a:defPPr>
            <a:lvl1pPr algn="ctr">
              <a:defRPr sz="1400" b="1">
                <a:solidFill>
                  <a:srgbClr val="006600"/>
                </a:solidFill>
              </a:defRPr>
            </a:lvl1pPr>
          </a:lstStyle>
          <a:p>
            <a:pPr defTabSz="812810" fontAlgn="auto">
              <a:spcBef>
                <a:spcPts val="0"/>
              </a:spcBef>
              <a:spcAft>
                <a:spcPts val="0"/>
              </a:spcAft>
              <a:defRPr/>
            </a:pPr>
            <a:r>
              <a:rPr lang="en-US" sz="1200" kern="0" dirty="0" smtClean="0">
                <a:solidFill>
                  <a:schemeClr val="tx1"/>
                </a:solidFill>
                <a:latin typeface="Arial"/>
                <a:cs typeface="+mn-cs"/>
              </a:rPr>
              <a:t>2020</a:t>
            </a:r>
            <a:endParaRPr lang="th-TH" sz="1200" kern="0" dirty="0">
              <a:solidFill>
                <a:schemeClr val="tx1"/>
              </a:solidFill>
              <a:latin typeface="Arial"/>
              <a:cs typeface="Cordia New" panose="020B0304020202020204" pitchFamily="34" charset="-34"/>
            </a:endParaRPr>
          </a:p>
        </p:txBody>
      </p:sp>
    </p:spTree>
    <p:extLst>
      <p:ext uri="{BB962C8B-B14F-4D97-AF65-F5344CB8AC3E}">
        <p14:creationId xmlns:p14="http://schemas.microsoft.com/office/powerpoint/2010/main" val="8569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fade">
                                      <p:cBhvr>
                                        <p:cTn id="30" dur="500"/>
                                        <p:tgtEl>
                                          <p:spTgt spid="6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fade">
                                      <p:cBhvr>
                                        <p:cTn id="33" dur="500"/>
                                        <p:tgtEl>
                                          <p:spTgt spid="6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0"/>
                                        </p:tgtEl>
                                        <p:attrNameLst>
                                          <p:attrName>style.visibility</p:attrName>
                                        </p:attrNameLst>
                                      </p:cBhvr>
                                      <p:to>
                                        <p:strVal val="visible"/>
                                      </p:to>
                                    </p:set>
                                    <p:animEffect transition="in" filter="fade">
                                      <p:cBhvr>
                                        <p:cTn id="36" dur="500"/>
                                        <p:tgtEl>
                                          <p:spTgt spid="7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500"/>
                                        <p:tgtEl>
                                          <p:spTgt spid="7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500"/>
                                        <p:tgtEl>
                                          <p:spTgt spid="8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5"/>
                                        </p:tgtEl>
                                        <p:attrNameLst>
                                          <p:attrName>style.visibility</p:attrName>
                                        </p:attrNameLst>
                                      </p:cBhvr>
                                      <p:to>
                                        <p:strVal val="visible"/>
                                      </p:to>
                                    </p:set>
                                    <p:animEffect transition="in" filter="fade">
                                      <p:cBhvr>
                                        <p:cTn id="48" dur="500"/>
                                        <p:tgtEl>
                                          <p:spTgt spid="8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fade">
                                      <p:cBhvr>
                                        <p:cTn id="51" dur="500"/>
                                        <p:tgtEl>
                                          <p:spTgt spid="8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8"/>
                                        </p:tgtEl>
                                        <p:attrNameLst>
                                          <p:attrName>style.visibility</p:attrName>
                                        </p:attrNameLst>
                                      </p:cBhvr>
                                      <p:to>
                                        <p:strVal val="visible"/>
                                      </p:to>
                                    </p:set>
                                    <p:animEffect transition="in" filter="fade">
                                      <p:cBhvr>
                                        <p:cTn id="57" dur="500"/>
                                        <p:tgtEl>
                                          <p:spTgt spid="88"/>
                                        </p:tgtEl>
                                      </p:cBhvr>
                                    </p:animEffect>
                                  </p:childTnLst>
                                </p:cTn>
                              </p:par>
                              <p:par>
                                <p:cTn id="58" presetID="10" presetClass="entr" presetSubtype="0" fill="hold" nodeType="with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fade">
                                      <p:cBhvr>
                                        <p:cTn id="63" dur="500"/>
                                        <p:tgtEl>
                                          <p:spTgt spid="93"/>
                                        </p:tgtEl>
                                      </p:cBhvr>
                                    </p:animEffect>
                                  </p:childTnLst>
                                </p:cTn>
                              </p:par>
                              <p:par>
                                <p:cTn id="64" presetID="10" presetClass="entr" presetSubtype="0" fill="hold" nodeType="with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fade">
                                      <p:cBhvr>
                                        <p:cTn id="66" dur="500"/>
                                        <p:tgtEl>
                                          <p:spTgt spid="9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99"/>
                                        </p:tgtEl>
                                        <p:attrNameLst>
                                          <p:attrName>style.visibility</p:attrName>
                                        </p:attrNameLst>
                                      </p:cBhvr>
                                      <p:to>
                                        <p:strVal val="visible"/>
                                      </p:to>
                                    </p:set>
                                    <p:animEffect transition="in" filter="fade">
                                      <p:cBhvr>
                                        <p:cTn id="69" dur="500"/>
                                        <p:tgtEl>
                                          <p:spTgt spid="9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04"/>
                                        </p:tgtEl>
                                        <p:attrNameLst>
                                          <p:attrName>style.visibility</p:attrName>
                                        </p:attrNameLst>
                                      </p:cBhvr>
                                      <p:to>
                                        <p:strVal val="visible"/>
                                      </p:to>
                                    </p:set>
                                    <p:animEffect transition="in" filter="fade">
                                      <p:cBhvr>
                                        <p:cTn id="72" dur="500"/>
                                        <p:tgtEl>
                                          <p:spTgt spid="104"/>
                                        </p:tgtEl>
                                      </p:cBhvr>
                                    </p:animEffect>
                                  </p:childTnLst>
                                </p:cTn>
                              </p:par>
                              <p:par>
                                <p:cTn id="73" presetID="10" presetClass="entr" presetSubtype="0" fill="hold" nodeType="withEffect">
                                  <p:stCondLst>
                                    <p:cond delay="0"/>
                                  </p:stCondLst>
                                  <p:childTnLst>
                                    <p:set>
                                      <p:cBhvr>
                                        <p:cTn id="74" dur="1" fill="hold">
                                          <p:stCondLst>
                                            <p:cond delay="0"/>
                                          </p:stCondLst>
                                        </p:cTn>
                                        <p:tgtEl>
                                          <p:spTgt spid="105"/>
                                        </p:tgtEl>
                                        <p:attrNameLst>
                                          <p:attrName>style.visibility</p:attrName>
                                        </p:attrNameLst>
                                      </p:cBhvr>
                                      <p:to>
                                        <p:strVal val="visible"/>
                                      </p:to>
                                    </p:set>
                                    <p:animEffect transition="in" filter="fade">
                                      <p:cBhvr>
                                        <p:cTn id="75" dur="500"/>
                                        <p:tgtEl>
                                          <p:spTgt spid="10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8"/>
                                        </p:tgtEl>
                                        <p:attrNameLst>
                                          <p:attrName>style.visibility</p:attrName>
                                        </p:attrNameLst>
                                      </p:cBhvr>
                                      <p:to>
                                        <p:strVal val="visible"/>
                                      </p:to>
                                    </p:set>
                                    <p:animEffect transition="in" filter="fade">
                                      <p:cBhvr>
                                        <p:cTn id="78" dur="500"/>
                                        <p:tgtEl>
                                          <p:spTgt spid="10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09"/>
                                        </p:tgtEl>
                                        <p:attrNameLst>
                                          <p:attrName>style.visibility</p:attrName>
                                        </p:attrNameLst>
                                      </p:cBhvr>
                                      <p:to>
                                        <p:strVal val="visible"/>
                                      </p:to>
                                    </p:set>
                                    <p:animEffect transition="in" filter="fade">
                                      <p:cBhvr>
                                        <p:cTn id="81" dur="500"/>
                                        <p:tgtEl>
                                          <p:spTgt spid="10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11"/>
                                        </p:tgtEl>
                                        <p:attrNameLst>
                                          <p:attrName>style.visibility</p:attrName>
                                        </p:attrNameLst>
                                      </p:cBhvr>
                                      <p:to>
                                        <p:strVal val="visible"/>
                                      </p:to>
                                    </p:set>
                                    <p:animEffect transition="in" filter="fade">
                                      <p:cBhvr>
                                        <p:cTn id="84" dur="500"/>
                                        <p:tgtEl>
                                          <p:spTgt spid="11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12"/>
                                        </p:tgtEl>
                                        <p:attrNameLst>
                                          <p:attrName>style.visibility</p:attrName>
                                        </p:attrNameLst>
                                      </p:cBhvr>
                                      <p:to>
                                        <p:strVal val="visible"/>
                                      </p:to>
                                    </p:set>
                                    <p:animEffect transition="in" filter="fade">
                                      <p:cBhvr>
                                        <p:cTn id="87" dur="500"/>
                                        <p:tgtEl>
                                          <p:spTgt spid="11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19"/>
                                        </p:tgtEl>
                                        <p:attrNameLst>
                                          <p:attrName>style.visibility</p:attrName>
                                        </p:attrNameLst>
                                      </p:cBhvr>
                                      <p:to>
                                        <p:strVal val="visible"/>
                                      </p:to>
                                    </p:set>
                                    <p:animEffect transition="in" filter="fade">
                                      <p:cBhvr>
                                        <p:cTn id="90" dur="500"/>
                                        <p:tgtEl>
                                          <p:spTgt spid="11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20"/>
                                        </p:tgtEl>
                                        <p:attrNameLst>
                                          <p:attrName>style.visibility</p:attrName>
                                        </p:attrNameLst>
                                      </p:cBhvr>
                                      <p:to>
                                        <p:strVal val="visible"/>
                                      </p:to>
                                    </p:set>
                                    <p:animEffect transition="in" filter="fade">
                                      <p:cBhvr>
                                        <p:cTn id="93" dur="500"/>
                                        <p:tgtEl>
                                          <p:spTgt spid="12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1"/>
                                        </p:tgtEl>
                                        <p:attrNameLst>
                                          <p:attrName>style.visibility</p:attrName>
                                        </p:attrNameLst>
                                      </p:cBhvr>
                                      <p:to>
                                        <p:strVal val="visible"/>
                                      </p:to>
                                    </p:set>
                                    <p:animEffect transition="in" filter="fade">
                                      <p:cBhvr>
                                        <p:cTn id="96" dur="500"/>
                                        <p:tgtEl>
                                          <p:spTgt spid="121"/>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23"/>
                                        </p:tgtEl>
                                        <p:attrNameLst>
                                          <p:attrName>style.visibility</p:attrName>
                                        </p:attrNameLst>
                                      </p:cBhvr>
                                      <p:to>
                                        <p:strVal val="visible"/>
                                      </p:to>
                                    </p:set>
                                    <p:animEffect transition="in" filter="fade">
                                      <p:cBhvr>
                                        <p:cTn id="99" dur="500"/>
                                        <p:tgtEl>
                                          <p:spTgt spid="12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25"/>
                                        </p:tgtEl>
                                        <p:attrNameLst>
                                          <p:attrName>style.visibility</p:attrName>
                                        </p:attrNameLst>
                                      </p:cBhvr>
                                      <p:to>
                                        <p:strVal val="visible"/>
                                      </p:to>
                                    </p:set>
                                    <p:animEffect transition="in" filter="fade">
                                      <p:cBhvr>
                                        <p:cTn id="102" dur="500"/>
                                        <p:tgtEl>
                                          <p:spTgt spid="125"/>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28"/>
                                        </p:tgtEl>
                                        <p:attrNameLst>
                                          <p:attrName>style.visibility</p:attrName>
                                        </p:attrNameLst>
                                      </p:cBhvr>
                                      <p:to>
                                        <p:strVal val="visible"/>
                                      </p:to>
                                    </p:set>
                                    <p:animEffect transition="in" filter="fade">
                                      <p:cBhvr>
                                        <p:cTn id="105" dur="500"/>
                                        <p:tgtEl>
                                          <p:spTgt spid="128"/>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29"/>
                                        </p:tgtEl>
                                        <p:attrNameLst>
                                          <p:attrName>style.visibility</p:attrName>
                                        </p:attrNameLst>
                                      </p:cBhvr>
                                      <p:to>
                                        <p:strVal val="visible"/>
                                      </p:to>
                                    </p:set>
                                    <p:animEffect transition="in" filter="fade">
                                      <p:cBhvr>
                                        <p:cTn id="108" dur="500"/>
                                        <p:tgtEl>
                                          <p:spTgt spid="12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30"/>
                                        </p:tgtEl>
                                        <p:attrNameLst>
                                          <p:attrName>style.visibility</p:attrName>
                                        </p:attrNameLst>
                                      </p:cBhvr>
                                      <p:to>
                                        <p:strVal val="visible"/>
                                      </p:to>
                                    </p:set>
                                    <p:animEffect transition="in" filter="fade">
                                      <p:cBhvr>
                                        <p:cTn id="111" dur="500"/>
                                        <p:tgtEl>
                                          <p:spTgt spid="130"/>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31"/>
                                        </p:tgtEl>
                                        <p:attrNameLst>
                                          <p:attrName>style.visibility</p:attrName>
                                        </p:attrNameLst>
                                      </p:cBhvr>
                                      <p:to>
                                        <p:strVal val="visible"/>
                                      </p:to>
                                    </p:set>
                                    <p:animEffect transition="in" filter="fade">
                                      <p:cBhvr>
                                        <p:cTn id="114" dur="500"/>
                                        <p:tgtEl>
                                          <p:spTgt spid="131"/>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32"/>
                                        </p:tgtEl>
                                        <p:attrNameLst>
                                          <p:attrName>style.visibility</p:attrName>
                                        </p:attrNameLst>
                                      </p:cBhvr>
                                      <p:to>
                                        <p:strVal val="visible"/>
                                      </p:to>
                                    </p:set>
                                    <p:animEffect transition="in" filter="fade">
                                      <p:cBhvr>
                                        <p:cTn id="117" dur="500"/>
                                        <p:tgtEl>
                                          <p:spTgt spid="132"/>
                                        </p:tgtEl>
                                      </p:cBhvr>
                                    </p:animEffect>
                                  </p:childTnLst>
                                </p:cTn>
                              </p:par>
                              <p:par>
                                <p:cTn id="118" presetID="10" presetClass="entr" presetSubtype="0" fill="hold" nodeType="withEffect">
                                  <p:stCondLst>
                                    <p:cond delay="0"/>
                                  </p:stCondLst>
                                  <p:childTnLst>
                                    <p:set>
                                      <p:cBhvr>
                                        <p:cTn id="119" dur="1" fill="hold">
                                          <p:stCondLst>
                                            <p:cond delay="0"/>
                                          </p:stCondLst>
                                        </p:cTn>
                                        <p:tgtEl>
                                          <p:spTgt spid="133"/>
                                        </p:tgtEl>
                                        <p:attrNameLst>
                                          <p:attrName>style.visibility</p:attrName>
                                        </p:attrNameLst>
                                      </p:cBhvr>
                                      <p:to>
                                        <p:strVal val="visible"/>
                                      </p:to>
                                    </p:set>
                                    <p:animEffect transition="in" filter="fade">
                                      <p:cBhvr>
                                        <p:cTn id="120" dur="500"/>
                                        <p:tgtEl>
                                          <p:spTgt spid="133"/>
                                        </p:tgtEl>
                                      </p:cBhvr>
                                    </p:animEffect>
                                  </p:childTnLst>
                                </p:cTn>
                              </p:par>
                              <p:par>
                                <p:cTn id="121" presetID="10" presetClass="entr" presetSubtype="0" fill="hold" nodeType="withEffect">
                                  <p:stCondLst>
                                    <p:cond delay="0"/>
                                  </p:stCondLst>
                                  <p:childTnLst>
                                    <p:set>
                                      <p:cBhvr>
                                        <p:cTn id="122" dur="1" fill="hold">
                                          <p:stCondLst>
                                            <p:cond delay="0"/>
                                          </p:stCondLst>
                                        </p:cTn>
                                        <p:tgtEl>
                                          <p:spTgt spid="137"/>
                                        </p:tgtEl>
                                        <p:attrNameLst>
                                          <p:attrName>style.visibility</p:attrName>
                                        </p:attrNameLst>
                                      </p:cBhvr>
                                      <p:to>
                                        <p:strVal val="visible"/>
                                      </p:to>
                                    </p:set>
                                    <p:animEffect transition="in" filter="fade">
                                      <p:cBhvr>
                                        <p:cTn id="123" dur="500"/>
                                        <p:tgtEl>
                                          <p:spTgt spid="137"/>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58"/>
                                        </p:tgtEl>
                                        <p:attrNameLst>
                                          <p:attrName>style.visibility</p:attrName>
                                        </p:attrNameLst>
                                      </p:cBhvr>
                                      <p:to>
                                        <p:strVal val="visible"/>
                                      </p:to>
                                    </p:set>
                                    <p:animEffect transition="in" filter="fade">
                                      <p:cBhvr>
                                        <p:cTn id="126" dur="500"/>
                                        <p:tgtEl>
                                          <p:spTgt spid="58"/>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59"/>
                                        </p:tgtEl>
                                        <p:attrNameLst>
                                          <p:attrName>style.visibility</p:attrName>
                                        </p:attrNameLst>
                                      </p:cBhvr>
                                      <p:to>
                                        <p:strVal val="visible"/>
                                      </p:to>
                                    </p:set>
                                    <p:animEffect transition="in" filter="fade">
                                      <p:cBhvr>
                                        <p:cTn id="129" dur="500"/>
                                        <p:tgtEl>
                                          <p:spTgt spid="59"/>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60"/>
                                        </p:tgtEl>
                                        <p:attrNameLst>
                                          <p:attrName>style.visibility</p:attrName>
                                        </p:attrNameLst>
                                      </p:cBhvr>
                                      <p:to>
                                        <p:strVal val="visible"/>
                                      </p:to>
                                    </p:set>
                                    <p:animEffect transition="in" filter="fade">
                                      <p:cBhvr>
                                        <p:cTn id="132" dur="500"/>
                                        <p:tgtEl>
                                          <p:spTgt spid="60"/>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63"/>
                                        </p:tgtEl>
                                        <p:attrNameLst>
                                          <p:attrName>style.visibility</p:attrName>
                                        </p:attrNameLst>
                                      </p:cBhvr>
                                      <p:to>
                                        <p:strVal val="visible"/>
                                      </p:to>
                                    </p:set>
                                    <p:animEffect transition="in" filter="fade">
                                      <p:cBhvr>
                                        <p:cTn id="135" dur="500"/>
                                        <p:tgtEl>
                                          <p:spTgt spid="63"/>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64"/>
                                        </p:tgtEl>
                                        <p:attrNameLst>
                                          <p:attrName>style.visibility</p:attrName>
                                        </p:attrNameLst>
                                      </p:cBhvr>
                                      <p:to>
                                        <p:strVal val="visible"/>
                                      </p:to>
                                    </p:set>
                                    <p:animEffect transition="in" filter="fade">
                                      <p:cBhvr>
                                        <p:cTn id="138" dur="500"/>
                                        <p:tgtEl>
                                          <p:spTgt spid="64"/>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3"/>
                                        </p:tgtEl>
                                        <p:attrNameLst>
                                          <p:attrName>style.visibility</p:attrName>
                                        </p:attrNameLst>
                                      </p:cBhvr>
                                      <p:to>
                                        <p:strVal val="visible"/>
                                      </p:to>
                                    </p:set>
                                    <p:animEffect transition="in" filter="fade">
                                      <p:cBhvr>
                                        <p:cTn id="141" dur="500"/>
                                        <p:tgtEl>
                                          <p:spTgt spid="3"/>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65"/>
                                        </p:tgtEl>
                                        <p:attrNameLst>
                                          <p:attrName>style.visibility</p:attrName>
                                        </p:attrNameLst>
                                      </p:cBhvr>
                                      <p:to>
                                        <p:strVal val="visible"/>
                                      </p:to>
                                    </p:set>
                                    <p:animEffect transition="in" filter="fade">
                                      <p:cBhvr>
                                        <p:cTn id="144" dur="500"/>
                                        <p:tgtEl>
                                          <p:spTgt spid="6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66"/>
                                        </p:tgtEl>
                                        <p:attrNameLst>
                                          <p:attrName>style.visibility</p:attrName>
                                        </p:attrNameLst>
                                      </p:cBhvr>
                                      <p:to>
                                        <p:strVal val="visible"/>
                                      </p:to>
                                    </p:set>
                                    <p:animEffect transition="in" filter="fade">
                                      <p:cBhvr>
                                        <p:cTn id="147" dur="500"/>
                                        <p:tgtEl>
                                          <p:spTgt spid="66"/>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72"/>
                                        </p:tgtEl>
                                        <p:attrNameLst>
                                          <p:attrName>style.visibility</p:attrName>
                                        </p:attrNameLst>
                                      </p:cBhvr>
                                      <p:to>
                                        <p:strVal val="visible"/>
                                      </p:to>
                                    </p:set>
                                    <p:animEffect transition="in" filter="fade">
                                      <p:cBhvr>
                                        <p:cTn id="150" dur="500"/>
                                        <p:tgtEl>
                                          <p:spTgt spid="72"/>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73"/>
                                        </p:tgtEl>
                                        <p:attrNameLst>
                                          <p:attrName>style.visibility</p:attrName>
                                        </p:attrNameLst>
                                      </p:cBhvr>
                                      <p:to>
                                        <p:strVal val="visible"/>
                                      </p:to>
                                    </p:set>
                                    <p:animEffect transition="in" filter="fade">
                                      <p:cBhvr>
                                        <p:cTn id="153"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0" grpId="0">
        <p:bldAsOne/>
      </p:bldGraphic>
      <p:bldP spid="51" grpId="0" animBg="1"/>
      <p:bldP spid="52" grpId="0" animBg="1"/>
      <p:bldP spid="53" grpId="0" animBg="1"/>
      <p:bldP spid="54" grpId="0" animBg="1"/>
      <p:bldP spid="56" grpId="0" animBg="1"/>
      <p:bldP spid="68" grpId="0" animBg="1"/>
      <p:bldP spid="69" grpId="0" animBg="1"/>
      <p:bldP spid="70" grpId="0" animBg="1"/>
      <p:bldP spid="71" grpId="0" animBg="1"/>
      <p:bldP spid="80" grpId="0" animBg="1"/>
      <p:bldP spid="85" grpId="0" animBg="1"/>
      <p:bldP spid="86" grpId="0" animBg="1"/>
      <p:bldP spid="87" grpId="0" animBg="1"/>
      <p:bldP spid="88" grpId="0" animBg="1"/>
      <p:bldP spid="99" grpId="0" animBg="1"/>
      <p:bldP spid="104" grpId="0" animBg="1"/>
      <p:bldP spid="108" grpId="0" animBg="1"/>
      <p:bldP spid="109" grpId="0" animBg="1"/>
      <p:bldP spid="111" grpId="0" animBg="1"/>
      <p:bldP spid="112" grpId="0" animBg="1"/>
      <p:bldP spid="119" grpId="0" animBg="1"/>
      <p:bldP spid="120" grpId="0" animBg="1"/>
      <p:bldP spid="121" grpId="0" animBg="1"/>
      <p:bldP spid="123" grpId="0"/>
      <p:bldP spid="125" grpId="0"/>
      <p:bldP spid="128" grpId="0" animBg="1"/>
      <p:bldP spid="129" grpId="0" animBg="1"/>
      <p:bldP spid="130" grpId="0" animBg="1"/>
      <p:bldP spid="131" grpId="0" animBg="1"/>
      <p:bldP spid="132" grpId="0" animBg="1"/>
      <p:bldP spid="58" grpId="0" animBg="1"/>
      <p:bldP spid="59" grpId="0" animBg="1"/>
      <p:bldP spid="60" grpId="0" animBg="1"/>
      <p:bldP spid="3" grpId="0" animBg="1"/>
      <p:bldP spid="63" grpId="0" animBg="1"/>
      <p:bldP spid="64" grpId="0" animBg="1"/>
      <p:bldP spid="65" grpId="0" animBg="1"/>
      <p:bldP spid="66" grpId="0" animBg="1"/>
      <p:bldP spid="72" grpId="0" animBg="1"/>
      <p:bldP spid="73" grpId="0" animBg="1"/>
      <p:bldP spid="67" grpId="0" animBg="1"/>
      <p:bldP spid="7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EF4471C8-23FE-4CB6-9695-9635D0A60363}"/>
              </a:ext>
            </a:extLst>
          </p:cNvPr>
          <p:cNvSpPr txBox="1">
            <a:spLocks/>
          </p:cNvSpPr>
          <p:nvPr/>
        </p:nvSpPr>
        <p:spPr>
          <a:xfrm>
            <a:off x="606004" y="841444"/>
            <a:ext cx="8214468"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fontAlgn="auto">
              <a:spcAft>
                <a:spcPts val="0"/>
              </a:spcAft>
            </a:pPr>
            <a:r>
              <a:rPr lang="en-US" sz="2400" b="1"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AiBank</a:t>
            </a:r>
            <a:r>
              <a:rPr lang="en-US" sz="24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Co-Lending Project:</a:t>
            </a: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4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Credit Risk Criteria</a:t>
            </a:r>
            <a:endParaRPr lang="en-US" sz="1800" dirty="0">
              <a:latin typeface="Arial" panose="020B0604020202020204" pitchFamily="34" charset="0"/>
              <a:cs typeface="Arial" panose="020B0604020202020204" pitchFamily="34" charset="0"/>
            </a:endParaRPr>
          </a:p>
        </p:txBody>
      </p:sp>
      <p:pic>
        <p:nvPicPr>
          <p:cNvPr id="25" name="图片 21"/>
          <p:cNvPicPr>
            <a:picLocks noChangeAspect="1"/>
          </p:cNvPicPr>
          <p:nvPr/>
        </p:nvPicPr>
        <p:blipFill>
          <a:blip r:embed="rId2"/>
          <a:stretch>
            <a:fillRect/>
          </a:stretch>
        </p:blipFill>
        <p:spPr>
          <a:xfrm>
            <a:off x="310469" y="2507879"/>
            <a:ext cx="847093" cy="489073"/>
          </a:xfrm>
          <a:prstGeom prst="rect">
            <a:avLst/>
          </a:prstGeom>
          <a:ln>
            <a:noFill/>
          </a:ln>
        </p:spPr>
      </p:pic>
      <p:sp>
        <p:nvSpPr>
          <p:cNvPr id="26" name="Rectangle 25"/>
          <p:cNvSpPr/>
          <p:nvPr/>
        </p:nvSpPr>
        <p:spPr>
          <a:xfrm>
            <a:off x="185376" y="3006046"/>
            <a:ext cx="1097280" cy="206930"/>
          </a:xfrm>
          <a:prstGeom prst="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Arial" panose="020B0604020202020204" pitchFamily="34" charset="0"/>
                <a:cs typeface="Arial" panose="020B0604020202020204" pitchFamily="34" charset="0"/>
              </a:rPr>
              <a:t>Borrowers Data</a:t>
            </a:r>
            <a:endParaRPr lang="en-US" sz="1000" dirty="0">
              <a:latin typeface="Arial" panose="020B0604020202020204" pitchFamily="34" charset="0"/>
              <a:cs typeface="Arial" panose="020B0604020202020204" pitchFamily="34" charset="0"/>
            </a:endParaRPr>
          </a:p>
        </p:txBody>
      </p:sp>
      <p:sp>
        <p:nvSpPr>
          <p:cNvPr id="27" name="Rectangle 26"/>
          <p:cNvSpPr/>
          <p:nvPr/>
        </p:nvSpPr>
        <p:spPr>
          <a:xfrm>
            <a:off x="185376" y="3249062"/>
            <a:ext cx="1097280" cy="582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Demographic</a:t>
            </a:r>
            <a:endParaRPr lang="en-US" sz="1000" dirty="0">
              <a:solidFill>
                <a:schemeClr val="tx1"/>
              </a:solidFill>
              <a:latin typeface="Arial" panose="020B0604020202020204" pitchFamily="34" charset="0"/>
              <a:cs typeface="Arial" panose="020B0604020202020204" pitchFamily="34" charset="0"/>
            </a:endParaRPr>
          </a:p>
        </p:txBody>
      </p:sp>
      <p:sp>
        <p:nvSpPr>
          <p:cNvPr id="28" name="Rectangle 27"/>
          <p:cNvSpPr/>
          <p:nvPr/>
        </p:nvSpPr>
        <p:spPr>
          <a:xfrm>
            <a:off x="185376" y="3876344"/>
            <a:ext cx="1097280" cy="11182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PBOC Data</a:t>
            </a:r>
            <a:br>
              <a:rPr lang="en-US" sz="1000" dirty="0" smtClean="0">
                <a:solidFill>
                  <a:schemeClr val="tx1"/>
                </a:solidFill>
                <a:latin typeface="Arial" panose="020B0604020202020204" pitchFamily="34" charset="0"/>
                <a:cs typeface="Arial" panose="020B0604020202020204" pitchFamily="34" charset="0"/>
              </a:rPr>
            </a:br>
            <a:r>
              <a:rPr lang="en-US" sz="1000" dirty="0" smtClean="0">
                <a:solidFill>
                  <a:schemeClr val="tx1"/>
                </a:solidFill>
                <a:latin typeface="Arial" panose="020B0604020202020204" pitchFamily="34" charset="0"/>
                <a:cs typeface="Arial" panose="020B0604020202020204" pitchFamily="34" charset="0"/>
              </a:rPr>
              <a:t>(Credit Bureau)</a:t>
            </a:r>
            <a:endParaRPr lang="en-US" sz="1000" dirty="0">
              <a:solidFill>
                <a:schemeClr val="tx1"/>
              </a:solidFill>
              <a:latin typeface="Arial" panose="020B0604020202020204" pitchFamily="34" charset="0"/>
              <a:cs typeface="Arial" panose="020B0604020202020204" pitchFamily="34" charset="0"/>
            </a:endParaRPr>
          </a:p>
        </p:txBody>
      </p:sp>
      <p:graphicFrame>
        <p:nvGraphicFramePr>
          <p:cNvPr id="31" name="Table 30"/>
          <p:cNvGraphicFramePr>
            <a:graphicFrameLocks noGrp="1"/>
          </p:cNvGraphicFramePr>
          <p:nvPr>
            <p:extLst>
              <p:ext uri="{D42A27DB-BD31-4B8C-83A1-F6EECF244321}">
                <p14:modId xmlns:p14="http://schemas.microsoft.com/office/powerpoint/2010/main" val="335662407"/>
              </p:ext>
            </p:extLst>
          </p:nvPr>
        </p:nvGraphicFramePr>
        <p:xfrm>
          <a:off x="3538504" y="2053801"/>
          <a:ext cx="5398688" cy="2285854"/>
        </p:xfrm>
        <a:graphic>
          <a:graphicData uri="http://schemas.openxmlformats.org/drawingml/2006/table">
            <a:tbl>
              <a:tblPr>
                <a:tableStyleId>{2D5ABB26-0587-4C30-8999-92F81FD0307C}</a:tableStyleId>
              </a:tblPr>
              <a:tblGrid>
                <a:gridCol w="409283">
                  <a:extLst>
                    <a:ext uri="{9D8B030D-6E8A-4147-A177-3AD203B41FA5}">
                      <a16:colId xmlns:a16="http://schemas.microsoft.com/office/drawing/2014/main" val="3045177441"/>
                    </a:ext>
                  </a:extLst>
                </a:gridCol>
                <a:gridCol w="468020">
                  <a:extLst>
                    <a:ext uri="{9D8B030D-6E8A-4147-A177-3AD203B41FA5}">
                      <a16:colId xmlns:a16="http://schemas.microsoft.com/office/drawing/2014/main" val="901599900"/>
                    </a:ext>
                  </a:extLst>
                </a:gridCol>
                <a:gridCol w="515938">
                  <a:extLst>
                    <a:ext uri="{9D8B030D-6E8A-4147-A177-3AD203B41FA5}">
                      <a16:colId xmlns:a16="http://schemas.microsoft.com/office/drawing/2014/main" val="2488650805"/>
                    </a:ext>
                  </a:extLst>
                </a:gridCol>
                <a:gridCol w="433734">
                  <a:extLst>
                    <a:ext uri="{9D8B030D-6E8A-4147-A177-3AD203B41FA5}">
                      <a16:colId xmlns:a16="http://schemas.microsoft.com/office/drawing/2014/main" val="3345835154"/>
                    </a:ext>
                  </a:extLst>
                </a:gridCol>
                <a:gridCol w="433734">
                  <a:extLst>
                    <a:ext uri="{9D8B030D-6E8A-4147-A177-3AD203B41FA5}">
                      <a16:colId xmlns:a16="http://schemas.microsoft.com/office/drawing/2014/main" val="2833735038"/>
                    </a:ext>
                  </a:extLst>
                </a:gridCol>
                <a:gridCol w="387058">
                  <a:extLst>
                    <a:ext uri="{9D8B030D-6E8A-4147-A177-3AD203B41FA5}">
                      <a16:colId xmlns:a16="http://schemas.microsoft.com/office/drawing/2014/main" val="4138069190"/>
                    </a:ext>
                  </a:extLst>
                </a:gridCol>
                <a:gridCol w="595020">
                  <a:extLst>
                    <a:ext uri="{9D8B030D-6E8A-4147-A177-3AD203B41FA5}">
                      <a16:colId xmlns:a16="http://schemas.microsoft.com/office/drawing/2014/main" val="3524337627"/>
                    </a:ext>
                  </a:extLst>
                </a:gridCol>
                <a:gridCol w="377533">
                  <a:extLst>
                    <a:ext uri="{9D8B030D-6E8A-4147-A177-3AD203B41FA5}">
                      <a16:colId xmlns:a16="http://schemas.microsoft.com/office/drawing/2014/main" val="3875444621"/>
                    </a:ext>
                  </a:extLst>
                </a:gridCol>
                <a:gridCol w="702970">
                  <a:extLst>
                    <a:ext uri="{9D8B030D-6E8A-4147-A177-3AD203B41FA5}">
                      <a16:colId xmlns:a16="http://schemas.microsoft.com/office/drawing/2014/main" val="4005005243"/>
                    </a:ext>
                  </a:extLst>
                </a:gridCol>
                <a:gridCol w="526758">
                  <a:extLst>
                    <a:ext uri="{9D8B030D-6E8A-4147-A177-3AD203B41FA5}">
                      <a16:colId xmlns:a16="http://schemas.microsoft.com/office/drawing/2014/main" val="418271055"/>
                    </a:ext>
                  </a:extLst>
                </a:gridCol>
                <a:gridCol w="548640">
                  <a:extLst>
                    <a:ext uri="{9D8B030D-6E8A-4147-A177-3AD203B41FA5}">
                      <a16:colId xmlns:a16="http://schemas.microsoft.com/office/drawing/2014/main" val="3475816939"/>
                    </a:ext>
                  </a:extLst>
                </a:gridCol>
              </a:tblGrid>
              <a:tr h="109638">
                <a:tc>
                  <a:txBody>
                    <a:bodyPr/>
                    <a:lstStyle/>
                    <a:p>
                      <a:pPr algn="ctr" fontAlgn="ctr"/>
                      <a:r>
                        <a:rPr lang="en-US" sz="1000" u="none" strike="noStrike">
                          <a:effectLst/>
                          <a:latin typeface="Arial" panose="020B0604020202020204" pitchFamily="34" charset="0"/>
                          <a:cs typeface="Arial" panose="020B0604020202020204" pitchFamily="34" charset="0"/>
                        </a:rPr>
                        <a:t>RCCR</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smtClean="0">
                          <a:effectLst/>
                          <a:latin typeface="Arial" panose="020B0604020202020204" pitchFamily="34" charset="0"/>
                          <a:cs typeface="Arial" panose="020B0604020202020204" pitchFamily="34" charset="0"/>
                        </a:rPr>
                        <a:t>PD</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smtClean="0">
                          <a:effectLst/>
                          <a:latin typeface="Arial" panose="020B0604020202020204" pitchFamily="34" charset="0"/>
                          <a:cs typeface="Arial" panose="020B0604020202020204" pitchFamily="34" charset="0"/>
                        </a:rPr>
                        <a:t>Score</a:t>
                      </a:r>
                      <a:br>
                        <a:rPr lang="en-US" sz="1000" u="none" strike="noStrike" dirty="0" smtClean="0">
                          <a:effectLst/>
                          <a:latin typeface="Arial" panose="020B0604020202020204" pitchFamily="34" charset="0"/>
                          <a:cs typeface="Arial" panose="020B0604020202020204" pitchFamily="34" charset="0"/>
                        </a:rPr>
                      </a:br>
                      <a:r>
                        <a:rPr lang="en-US" sz="1000" u="none" strike="noStrike" dirty="0" smtClean="0">
                          <a:effectLst/>
                          <a:latin typeface="Arial" panose="020B0604020202020204" pitchFamily="34" charset="0"/>
                          <a:cs typeface="Arial" panose="020B0604020202020204" pitchFamily="34" charset="0"/>
                        </a:rPr>
                        <a:t>Range</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Arial" panose="020B0604020202020204" pitchFamily="34" charset="0"/>
                          <a:cs typeface="Arial" panose="020B0604020202020204" pitchFamily="34" charset="0"/>
                        </a:rPr>
                        <a:t>Implied EL</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latin typeface="Arial" panose="020B0604020202020204" pitchFamily="34" charset="0"/>
                          <a:cs typeface="Arial" panose="020B0604020202020204" pitchFamily="34" charset="0"/>
                        </a:rPr>
                        <a:t>EL Buffer</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latin typeface="Arial" panose="020B0604020202020204" pitchFamily="34" charset="0"/>
                          <a:cs typeface="Arial" panose="020B0604020202020204" pitchFamily="34" charset="0"/>
                        </a:rPr>
                        <a:t>MFTP</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smtClean="0">
                          <a:effectLst/>
                          <a:latin typeface="Arial" panose="020B0604020202020204" pitchFamily="34" charset="0"/>
                          <a:cs typeface="Arial" panose="020B0604020202020204" pitchFamily="34" charset="0"/>
                        </a:rPr>
                        <a:t>Operating</a:t>
                      </a:r>
                      <a:br>
                        <a:rPr lang="en-US" sz="1000" u="none" strike="noStrike" dirty="0" smtClean="0">
                          <a:effectLst/>
                          <a:latin typeface="Arial" panose="020B0604020202020204" pitchFamily="34" charset="0"/>
                          <a:cs typeface="Arial" panose="020B0604020202020204" pitchFamily="34" charset="0"/>
                        </a:rPr>
                      </a:br>
                      <a:r>
                        <a:rPr lang="en-US" sz="1000" u="none" strike="noStrike" dirty="0" smtClean="0">
                          <a:effectLst/>
                          <a:latin typeface="Arial" panose="020B0604020202020204" pitchFamily="34" charset="0"/>
                          <a:cs typeface="Arial" panose="020B0604020202020204" pitchFamily="34" charset="0"/>
                        </a:rPr>
                        <a:t>Cost</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smtClean="0">
                          <a:effectLst/>
                          <a:latin typeface="Arial" panose="020B0604020202020204" pitchFamily="34" charset="0"/>
                          <a:cs typeface="Arial" panose="020B0604020202020204" pitchFamily="34" charset="0"/>
                        </a:rPr>
                        <a:t>Other</a:t>
                      </a:r>
                      <a:br>
                        <a:rPr lang="en-US" sz="1000" u="none" strike="noStrike" dirty="0" smtClean="0">
                          <a:effectLst/>
                          <a:latin typeface="Arial" panose="020B0604020202020204" pitchFamily="34" charset="0"/>
                          <a:cs typeface="Arial" panose="020B0604020202020204" pitchFamily="34" charset="0"/>
                        </a:rPr>
                      </a:br>
                      <a:r>
                        <a:rPr lang="en-US" sz="1000" u="none" strike="noStrike" dirty="0" smtClean="0">
                          <a:effectLst/>
                          <a:latin typeface="Arial" panose="020B0604020202020204" pitchFamily="34" charset="0"/>
                          <a:cs typeface="Arial" panose="020B0604020202020204" pitchFamily="34" charset="0"/>
                        </a:rPr>
                        <a:t>Buffer</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smtClean="0">
                          <a:effectLst/>
                          <a:latin typeface="Arial" panose="020B0604020202020204" pitchFamily="34" charset="0"/>
                          <a:cs typeface="Arial" panose="020B0604020202020204" pitchFamily="34" charset="0"/>
                        </a:rPr>
                        <a:t>Min.</a:t>
                      </a:r>
                      <a:r>
                        <a:rPr lang="en-US" sz="1000" u="none" strike="noStrike" baseline="0" dirty="0" smtClean="0">
                          <a:effectLst/>
                          <a:latin typeface="Arial" panose="020B0604020202020204" pitchFamily="34" charset="0"/>
                          <a:cs typeface="Arial" panose="020B0604020202020204" pitchFamily="34" charset="0"/>
                        </a:rPr>
                        <a:t> </a:t>
                      </a:r>
                      <a:r>
                        <a:rPr lang="en-US" sz="1000" u="none" strike="noStrike" dirty="0" smtClean="0">
                          <a:effectLst/>
                          <a:latin typeface="Arial" panose="020B0604020202020204" pitchFamily="34" charset="0"/>
                          <a:cs typeface="Arial" panose="020B0604020202020204" pitchFamily="34" charset="0"/>
                        </a:rPr>
                        <a:t>Pricing</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smtClean="0">
                          <a:effectLst/>
                          <a:latin typeface="Arial" panose="020B0604020202020204" pitchFamily="34" charset="0"/>
                          <a:cs typeface="Arial" panose="020B0604020202020204" pitchFamily="34" charset="0"/>
                        </a:rPr>
                        <a:t>Program</a:t>
                      </a:r>
                      <a:br>
                        <a:rPr lang="en-US" sz="1000" u="none" strike="noStrike" dirty="0" smtClean="0">
                          <a:effectLst/>
                          <a:latin typeface="Arial" panose="020B0604020202020204" pitchFamily="34" charset="0"/>
                          <a:cs typeface="Arial" panose="020B0604020202020204" pitchFamily="34" charset="0"/>
                        </a:rPr>
                      </a:br>
                      <a:r>
                        <a:rPr lang="en-US" sz="1000" u="none" strike="noStrike" dirty="0" smtClean="0">
                          <a:effectLst/>
                          <a:latin typeface="Arial" panose="020B0604020202020204" pitchFamily="34" charset="0"/>
                          <a:cs typeface="Arial" panose="020B0604020202020204" pitchFamily="34" charset="0"/>
                        </a:rPr>
                        <a:t>Pricing</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smtClean="0">
                          <a:effectLst/>
                          <a:latin typeface="Arial" panose="020B0604020202020204" pitchFamily="34" charset="0"/>
                          <a:cs typeface="Arial" panose="020B0604020202020204" pitchFamily="34" charset="0"/>
                        </a:rPr>
                        <a:t>Credit</a:t>
                      </a:r>
                      <a:br>
                        <a:rPr lang="en-US" sz="1000" u="none" strike="noStrike" dirty="0" smtClean="0">
                          <a:effectLst/>
                          <a:latin typeface="Arial" panose="020B0604020202020204" pitchFamily="34" charset="0"/>
                          <a:cs typeface="Arial" panose="020B0604020202020204" pitchFamily="34" charset="0"/>
                        </a:rPr>
                      </a:br>
                      <a:r>
                        <a:rPr lang="en-US" sz="1000" u="none" strike="noStrike" dirty="0" smtClean="0">
                          <a:effectLst/>
                          <a:latin typeface="Arial" panose="020B0604020202020204" pitchFamily="34" charset="0"/>
                          <a:cs typeface="Arial" panose="020B0604020202020204" pitchFamily="34" charset="0"/>
                        </a:rPr>
                        <a:t>Decision</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5885943"/>
                  </a:ext>
                </a:extLst>
              </a:tr>
              <a:tr h="52762">
                <a:tc>
                  <a:txBody>
                    <a:bodyPr/>
                    <a:lstStyle/>
                    <a:p>
                      <a:pPr algn="ctr" fontAlgn="ctr"/>
                      <a:r>
                        <a:rPr lang="en-US" sz="1000" u="none" strike="noStrike" dirty="0">
                          <a:effectLst/>
                          <a:latin typeface="Arial" panose="020B0604020202020204" pitchFamily="34" charset="0"/>
                          <a:cs typeface="Arial" panose="020B0604020202020204" pitchFamily="34" charset="0"/>
                        </a:rPr>
                        <a:t>1</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T w="12700" cap="flat" cmpd="sng" algn="ctr">
                      <a:solidFill>
                        <a:schemeClr val="tx1"/>
                      </a:solidFill>
                      <a:prstDash val="solid"/>
                      <a:round/>
                      <a:headEnd type="none" w="med" len="med"/>
                      <a:tailEnd type="none" w="med" len="med"/>
                    </a:lnT>
                    <a:solidFill>
                      <a:schemeClr val="accent6">
                        <a:lumMod val="60000"/>
                        <a:lumOff val="40000"/>
                      </a:schemeClr>
                    </a:solidFill>
                  </a:tcPr>
                </a:tc>
                <a:tc>
                  <a:txBody>
                    <a:bodyPr/>
                    <a:lstStyle/>
                    <a:p>
                      <a:pPr algn="ctr" fontAlgn="ctr"/>
                      <a:r>
                        <a:rPr lang="en-US" sz="1000" u="none" strike="noStrike">
                          <a:effectLst/>
                          <a:latin typeface="Arial" panose="020B0604020202020204" pitchFamily="34" charset="0"/>
                          <a:cs typeface="Arial" panose="020B0604020202020204" pitchFamily="34" charset="0"/>
                        </a:rPr>
                        <a:t>0.20%</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T w="12700" cap="flat" cmpd="sng" algn="ctr">
                      <a:solidFill>
                        <a:schemeClr val="tx1"/>
                      </a:solidFill>
                      <a:prstDash val="solid"/>
                      <a:round/>
                      <a:headEnd type="none" w="med" len="med"/>
                      <a:tailEnd type="none" w="med" len="med"/>
                    </a:lnT>
                  </a:tcPr>
                </a:tc>
                <a:tc>
                  <a:txBody>
                    <a:bodyPr/>
                    <a:lstStyle/>
                    <a:p>
                      <a:pPr algn="ctr" fontAlgn="ctr"/>
                      <a:r>
                        <a:rPr lang="en-US" sz="1000" u="none" strike="noStrike">
                          <a:effectLst/>
                          <a:latin typeface="Arial" panose="020B0604020202020204" pitchFamily="34" charset="0"/>
                          <a:cs typeface="Arial" panose="020B0604020202020204" pitchFamily="34" charset="0"/>
                        </a:rPr>
                        <a:t>&gt;=725</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000" u="none" strike="noStrike">
                          <a:effectLst/>
                          <a:latin typeface="Arial" panose="020B0604020202020204" pitchFamily="34" charset="0"/>
                          <a:cs typeface="Arial" panose="020B0604020202020204" pitchFamily="34" charset="0"/>
                        </a:rPr>
                        <a:t>0.18%</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T w="12700" cap="flat" cmpd="sng" algn="ctr">
                      <a:solidFill>
                        <a:schemeClr val="tx1"/>
                      </a:solidFill>
                      <a:prstDash val="solid"/>
                      <a:round/>
                      <a:headEnd type="none" w="med" len="med"/>
                      <a:tailEnd type="none" w="med" len="med"/>
                    </a:lnT>
                  </a:tcPr>
                </a:tc>
                <a:tc rowSpan="6">
                  <a:txBody>
                    <a:bodyPr/>
                    <a:lstStyle/>
                    <a:p>
                      <a:pPr algn="ctr" fontAlgn="ctr"/>
                      <a:r>
                        <a:rPr lang="en-US" sz="1000" u="none" strike="noStrike" dirty="0">
                          <a:effectLst/>
                          <a:latin typeface="Arial" panose="020B0604020202020204" pitchFamily="34" charset="0"/>
                          <a:cs typeface="Arial" panose="020B0604020202020204" pitchFamily="34" charset="0"/>
                        </a:rPr>
                        <a:t>0.50</a:t>
                      </a:r>
                      <a:r>
                        <a:rPr lang="en-US" sz="1000" u="none" strike="noStrike" dirty="0" smtClean="0">
                          <a:effectLst/>
                          <a:latin typeface="Arial" panose="020B0604020202020204" pitchFamily="34" charset="0"/>
                          <a:cs typeface="Arial" panose="020B0604020202020204" pitchFamily="34" charset="0"/>
                        </a:rPr>
                        <a:t>%</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T w="12700" cap="flat" cmpd="sng" algn="ctr">
                      <a:solidFill>
                        <a:schemeClr val="tx1"/>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rowSpan="13">
                  <a:txBody>
                    <a:bodyPr/>
                    <a:lstStyle/>
                    <a:p>
                      <a:pPr algn="ctr" fontAlgn="ctr"/>
                      <a:r>
                        <a:rPr lang="en-US" sz="1000" u="none" strike="noStrike" dirty="0" smtClean="0">
                          <a:effectLst/>
                          <a:latin typeface="Arial" panose="020B0604020202020204" pitchFamily="34" charset="0"/>
                          <a:cs typeface="Arial" panose="020B0604020202020204" pitchFamily="34" charset="0"/>
                        </a:rPr>
                        <a:t>3%</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T w="12700" cap="flat" cmpd="sng" algn="ctr">
                      <a:solidFill>
                        <a:schemeClr val="tx1"/>
                      </a:solidFill>
                      <a:prstDash val="solid"/>
                      <a:round/>
                      <a:headEnd type="none" w="med" len="med"/>
                      <a:tailEnd type="none" w="med" len="med"/>
                    </a:lnT>
                  </a:tcPr>
                </a:tc>
                <a:tc rowSpan="13">
                  <a:txBody>
                    <a:bodyPr/>
                    <a:lstStyle/>
                    <a:p>
                      <a:pPr algn="ctr" fontAlgn="ctr"/>
                      <a:r>
                        <a:rPr lang="en-US" sz="1000" u="none" strike="noStrike" dirty="0" smtClean="0">
                          <a:effectLst/>
                          <a:latin typeface="Arial" panose="020B0604020202020204" pitchFamily="34" charset="0"/>
                          <a:cs typeface="Arial" panose="020B0604020202020204" pitchFamily="34" charset="0"/>
                        </a:rPr>
                        <a:t>1.00%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T w="12700" cap="flat" cmpd="sng" algn="ctr">
                      <a:solidFill>
                        <a:schemeClr val="tx1"/>
                      </a:solidFill>
                      <a:prstDash val="solid"/>
                      <a:round/>
                      <a:headEnd type="none" w="med" len="med"/>
                      <a:tailEnd type="none" w="med" len="med"/>
                    </a:lnT>
                  </a:tcPr>
                </a:tc>
                <a:tc rowSpan="13">
                  <a:txBody>
                    <a:bodyPr/>
                    <a:lstStyle/>
                    <a:p>
                      <a:pPr algn="ctr" fontAlgn="ctr"/>
                      <a:r>
                        <a:rPr lang="en-US" sz="1000" u="none" strike="noStrike" dirty="0" smtClean="0">
                          <a:effectLst/>
                          <a:latin typeface="Arial" panose="020B0604020202020204" pitchFamily="34" charset="0"/>
                          <a:cs typeface="Arial" panose="020B0604020202020204" pitchFamily="34" charset="0"/>
                        </a:rPr>
                        <a:t>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T w="12700" cap="flat" cmpd="sng" algn="ctr">
                      <a:solidFill>
                        <a:schemeClr val="tx1"/>
                      </a:solidFill>
                      <a:prstDash val="solid"/>
                      <a:round/>
                      <a:headEnd type="none" w="med" len="med"/>
                      <a:tailEnd type="none" w="med" len="med"/>
                    </a:lnT>
                  </a:tcPr>
                </a:tc>
                <a:tc rowSpan="2">
                  <a:txBody>
                    <a:bodyPr/>
                    <a:lstStyle/>
                    <a:p>
                      <a:pPr algn="ctr" fontAlgn="ctr"/>
                      <a:r>
                        <a:rPr lang="en-US" sz="1000" u="none" strike="noStrike" dirty="0">
                          <a:effectLst/>
                          <a:latin typeface="Arial" panose="020B0604020202020204" pitchFamily="34" charset="0"/>
                          <a:cs typeface="Arial" panose="020B0604020202020204" pitchFamily="34" charset="0"/>
                        </a:rPr>
                        <a:t>4.68%</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T w="12700" cap="flat" cmpd="sng" algn="ctr">
                      <a:solidFill>
                        <a:schemeClr val="tx1"/>
                      </a:solidFill>
                      <a:prstDash val="solid"/>
                      <a:round/>
                      <a:headEnd type="none" w="med" len="med"/>
                      <a:tailEnd type="none" w="med" len="med"/>
                    </a:lnT>
                  </a:tcPr>
                </a:tc>
                <a:tc rowSpan="13">
                  <a:txBody>
                    <a:bodyPr/>
                    <a:lstStyle/>
                    <a:p>
                      <a:pPr algn="ctr" fontAlgn="ctr"/>
                      <a:r>
                        <a:rPr lang="en-US" sz="10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6.00%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T w="12700" cap="flat" cmpd="sng" algn="ctr">
                      <a:solidFill>
                        <a:schemeClr val="tx1"/>
                      </a:solidFill>
                      <a:prstDash val="solid"/>
                      <a:round/>
                      <a:headEnd type="none" w="med" len="med"/>
                      <a:tailEnd type="none" w="med" len="med"/>
                    </a:lnT>
                  </a:tcPr>
                </a:tc>
                <a:tc rowSpan="2">
                  <a:txBody>
                    <a:bodyPr/>
                    <a:lstStyle/>
                    <a:p>
                      <a:pPr algn="ctr" fontAlgn="ctr"/>
                      <a:r>
                        <a:rPr lang="en-US" sz="1000" u="none" strike="noStrike" dirty="0">
                          <a:effectLst/>
                          <a:latin typeface="Arial" panose="020B0604020202020204" pitchFamily="34" charset="0"/>
                          <a:cs typeface="Arial" panose="020B0604020202020204" pitchFamily="34" charset="0"/>
                        </a:rPr>
                        <a:t>Accept</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T w="12700" cap="flat" cmpd="sng" algn="ctr">
                      <a:solidFill>
                        <a:schemeClr val="tx1"/>
                      </a:solidFill>
                      <a:prstDash val="solid"/>
                      <a:round/>
                      <a:headEnd type="none" w="med" len="med"/>
                      <a:tailEnd type="none" w="med" len="med"/>
                    </a:lnT>
                    <a:solidFill>
                      <a:schemeClr val="accent6">
                        <a:lumMod val="60000"/>
                        <a:lumOff val="40000"/>
                      </a:schemeClr>
                    </a:solidFill>
                  </a:tcPr>
                </a:tc>
                <a:extLst>
                  <a:ext uri="{0D108BD9-81ED-4DB2-BD59-A6C34878D82A}">
                    <a16:rowId xmlns:a16="http://schemas.microsoft.com/office/drawing/2014/main" val="3708673743"/>
                  </a:ext>
                </a:extLst>
              </a:tr>
              <a:tr h="0">
                <a:tc rowSpan="2">
                  <a:txBody>
                    <a:bodyPr/>
                    <a:lstStyle/>
                    <a:p>
                      <a:pPr algn="ctr" fontAlgn="ctr"/>
                      <a:r>
                        <a:rPr lang="en-US" sz="1000" u="none" strike="noStrike">
                          <a:effectLst/>
                          <a:latin typeface="Arial" panose="020B0604020202020204" pitchFamily="34" charset="0"/>
                          <a:cs typeface="Arial" panose="020B0604020202020204" pitchFamily="34" charset="0"/>
                        </a:rPr>
                        <a:t>2</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solidFill>
                      <a:schemeClr val="accent6">
                        <a:lumMod val="60000"/>
                        <a:lumOff val="40000"/>
                      </a:schemeClr>
                    </a:solidFill>
                  </a:tcPr>
                </a:tc>
                <a:tc rowSpan="2">
                  <a:txBody>
                    <a:bodyPr/>
                    <a:lstStyle/>
                    <a:p>
                      <a:pPr algn="ctr" fontAlgn="ctr"/>
                      <a:r>
                        <a:rPr lang="en-US" sz="1000" u="none" strike="noStrike">
                          <a:effectLst/>
                          <a:latin typeface="Arial" panose="020B0604020202020204" pitchFamily="34" charset="0"/>
                          <a:cs typeface="Arial" panose="020B0604020202020204" pitchFamily="34" charset="0"/>
                        </a:rPr>
                        <a:t>0.40%</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rowSpan="2">
                  <a:txBody>
                    <a:bodyPr/>
                    <a:lstStyle/>
                    <a:p>
                      <a:pPr algn="ctr" fontAlgn="ctr"/>
                      <a:r>
                        <a:rPr lang="en-US" sz="1000" u="none" strike="noStrike">
                          <a:effectLst/>
                          <a:latin typeface="Arial" panose="020B0604020202020204" pitchFamily="34" charset="0"/>
                          <a:cs typeface="Arial" panose="020B0604020202020204" pitchFamily="34" charset="0"/>
                        </a:rPr>
                        <a:t>705-724</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tc>
                <a:tc rowSpan="2">
                  <a:txBody>
                    <a:bodyPr/>
                    <a:lstStyle/>
                    <a:p>
                      <a:pPr algn="ctr" fontAlgn="ctr"/>
                      <a:r>
                        <a:rPr lang="en-US" sz="1000" u="none" strike="noStrike">
                          <a:effectLst/>
                          <a:latin typeface="Arial" panose="020B0604020202020204" pitchFamily="34" charset="0"/>
                          <a:cs typeface="Arial" panose="020B0604020202020204" pitchFamily="34" charset="0"/>
                        </a:rPr>
                        <a:t>0.35%</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100854714"/>
                  </a:ext>
                </a:extLst>
              </a:tr>
              <a:tr h="56334">
                <a:tc vMerge="1">
                  <a:txBody>
                    <a:bodyPr/>
                    <a:lstStyle/>
                    <a:p>
                      <a:pPr algn="ctr" fontAlgn="ct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solidFill>
                      <a:schemeClr val="accent6">
                        <a:lumMod val="60000"/>
                        <a:lumOff val="40000"/>
                      </a:schemeClr>
                    </a:solidFill>
                  </a:tcPr>
                </a:tc>
                <a:tc vMerge="1">
                  <a:txBody>
                    <a:bodyPr/>
                    <a:lstStyle/>
                    <a:p>
                      <a:pPr algn="ctr" fontAlgn="ct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tc>
                <a:tc vMerge="1">
                  <a:txBody>
                    <a:bodyPr/>
                    <a:lstStyle/>
                    <a:p>
                      <a:pPr algn="ctr" fontAlgn="ct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a:txBody>
                    <a:bodyPr/>
                    <a:lstStyle/>
                    <a:p>
                      <a:pPr algn="ctr" fontAlgn="ctr"/>
                      <a:r>
                        <a:rPr lang="en-US" sz="1000" u="none" strike="noStrike">
                          <a:effectLst/>
                          <a:latin typeface="Arial" panose="020B0604020202020204" pitchFamily="34" charset="0"/>
                          <a:cs typeface="Arial" panose="020B0604020202020204" pitchFamily="34" charset="0"/>
                        </a:rPr>
                        <a:t>4.85%</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a:txBody>
                    <a:bodyPr/>
                    <a:lstStyle/>
                    <a:p>
                      <a:pPr algn="ctr" fontAlgn="ctr"/>
                      <a:r>
                        <a:rPr lang="en-US" sz="1000" u="none" strike="noStrike">
                          <a:effectLst/>
                          <a:latin typeface="Arial" panose="020B0604020202020204" pitchFamily="34" charset="0"/>
                          <a:cs typeface="Arial" panose="020B0604020202020204" pitchFamily="34" charset="0"/>
                        </a:rPr>
                        <a:t>Accept</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solidFill>
                      <a:schemeClr val="accent6">
                        <a:lumMod val="60000"/>
                        <a:lumOff val="40000"/>
                      </a:schemeClr>
                    </a:solidFill>
                  </a:tcPr>
                </a:tc>
                <a:extLst>
                  <a:ext uri="{0D108BD9-81ED-4DB2-BD59-A6C34878D82A}">
                    <a16:rowId xmlns:a16="http://schemas.microsoft.com/office/drawing/2014/main" val="4085238034"/>
                  </a:ext>
                </a:extLst>
              </a:tr>
              <a:tr h="56334">
                <a:tc>
                  <a:txBody>
                    <a:bodyPr/>
                    <a:lstStyle/>
                    <a:p>
                      <a:pPr algn="ctr" fontAlgn="ctr"/>
                      <a:r>
                        <a:rPr lang="en-US" sz="1000" u="none" strike="noStrike">
                          <a:effectLst/>
                          <a:latin typeface="Arial" panose="020B0604020202020204" pitchFamily="34" charset="0"/>
                          <a:cs typeface="Arial" panose="020B0604020202020204" pitchFamily="34" charset="0"/>
                        </a:rPr>
                        <a:t>3</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solidFill>
                      <a:schemeClr val="accent6">
                        <a:lumMod val="60000"/>
                        <a:lumOff val="40000"/>
                      </a:schemeClr>
                    </a:solidFill>
                  </a:tcPr>
                </a:tc>
                <a:tc>
                  <a:txBody>
                    <a:bodyPr/>
                    <a:lstStyle/>
                    <a:p>
                      <a:pPr algn="ctr" fontAlgn="ctr"/>
                      <a:r>
                        <a:rPr lang="en-US" sz="1000" u="none" strike="noStrike">
                          <a:effectLst/>
                          <a:latin typeface="Arial" panose="020B0604020202020204" pitchFamily="34" charset="0"/>
                          <a:cs typeface="Arial" panose="020B0604020202020204" pitchFamily="34" charset="0"/>
                        </a:rPr>
                        <a:t>0.79%</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a:txBody>
                    <a:bodyPr/>
                    <a:lstStyle/>
                    <a:p>
                      <a:pPr algn="ctr" fontAlgn="ctr"/>
                      <a:r>
                        <a:rPr lang="en-US" sz="1000" u="none" strike="noStrike">
                          <a:effectLst/>
                          <a:latin typeface="Arial" panose="020B0604020202020204" pitchFamily="34" charset="0"/>
                          <a:cs typeface="Arial" panose="020B0604020202020204" pitchFamily="34" charset="0"/>
                        </a:rPr>
                        <a:t>650-704</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tc>
                <a:tc>
                  <a:txBody>
                    <a:bodyPr/>
                    <a:lstStyle/>
                    <a:p>
                      <a:pPr algn="ctr" fontAlgn="ctr"/>
                      <a:r>
                        <a:rPr lang="en-US" sz="1000" u="none" strike="noStrike">
                          <a:effectLst/>
                          <a:latin typeface="Arial" panose="020B0604020202020204" pitchFamily="34" charset="0"/>
                          <a:cs typeface="Arial" panose="020B0604020202020204" pitchFamily="34" charset="0"/>
                        </a:rPr>
                        <a:t>0.69%</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a:txBody>
                    <a:bodyPr/>
                    <a:lstStyle/>
                    <a:p>
                      <a:pPr algn="ctr" fontAlgn="ctr"/>
                      <a:r>
                        <a:rPr lang="en-US" sz="1000" u="none" strike="noStrike">
                          <a:effectLst/>
                          <a:latin typeface="Arial" panose="020B0604020202020204" pitchFamily="34" charset="0"/>
                          <a:cs typeface="Arial" panose="020B0604020202020204" pitchFamily="34" charset="0"/>
                        </a:rPr>
                        <a:t>5.19%</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a:txBody>
                    <a:bodyPr/>
                    <a:lstStyle/>
                    <a:p>
                      <a:pPr algn="ctr" fontAlgn="ctr"/>
                      <a:r>
                        <a:rPr lang="en-US" sz="1000" u="none" strike="noStrike">
                          <a:effectLst/>
                          <a:latin typeface="Arial" panose="020B0604020202020204" pitchFamily="34" charset="0"/>
                          <a:cs typeface="Arial" panose="020B0604020202020204" pitchFamily="34" charset="0"/>
                        </a:rPr>
                        <a:t>Accept</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solidFill>
                      <a:schemeClr val="accent6">
                        <a:lumMod val="60000"/>
                        <a:lumOff val="40000"/>
                      </a:schemeClr>
                    </a:solidFill>
                  </a:tcPr>
                </a:tc>
                <a:extLst>
                  <a:ext uri="{0D108BD9-81ED-4DB2-BD59-A6C34878D82A}">
                    <a16:rowId xmlns:a16="http://schemas.microsoft.com/office/drawing/2014/main" val="4064951508"/>
                  </a:ext>
                </a:extLst>
              </a:tr>
              <a:tr h="56334">
                <a:tc>
                  <a:txBody>
                    <a:bodyPr/>
                    <a:lstStyle/>
                    <a:p>
                      <a:pPr algn="ctr" fontAlgn="ctr"/>
                      <a:r>
                        <a:rPr lang="en-US" sz="1000" u="none" strike="noStrike" dirty="0">
                          <a:effectLst/>
                          <a:latin typeface="Arial" panose="020B0604020202020204" pitchFamily="34" charset="0"/>
                          <a:cs typeface="Arial" panose="020B0604020202020204" pitchFamily="34" charset="0"/>
                        </a:rPr>
                        <a:t>4</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solidFill>
                      <a:schemeClr val="accent6">
                        <a:lumMod val="60000"/>
                        <a:lumOff val="40000"/>
                      </a:schemeClr>
                    </a:solidFill>
                  </a:tcPr>
                </a:tc>
                <a:tc>
                  <a:txBody>
                    <a:bodyPr/>
                    <a:lstStyle/>
                    <a:p>
                      <a:pPr algn="ctr" fontAlgn="ctr"/>
                      <a:r>
                        <a:rPr lang="en-US" sz="1000" u="none" strike="noStrike">
                          <a:effectLst/>
                          <a:latin typeface="Arial" panose="020B0604020202020204" pitchFamily="34" charset="0"/>
                          <a:cs typeface="Arial" panose="020B0604020202020204" pitchFamily="34" charset="0"/>
                        </a:rPr>
                        <a:t>1.57%</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a:txBody>
                    <a:bodyPr/>
                    <a:lstStyle/>
                    <a:p>
                      <a:pPr algn="ctr" fontAlgn="ctr"/>
                      <a:r>
                        <a:rPr lang="en-US" sz="1000" u="none" strike="noStrike">
                          <a:effectLst/>
                          <a:latin typeface="Arial" panose="020B0604020202020204" pitchFamily="34" charset="0"/>
                          <a:cs typeface="Arial" panose="020B0604020202020204" pitchFamily="34" charset="0"/>
                        </a:rPr>
                        <a:t>615-649</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tc>
                <a:tc>
                  <a:txBody>
                    <a:bodyPr/>
                    <a:lstStyle/>
                    <a:p>
                      <a:pPr algn="ctr" fontAlgn="ctr"/>
                      <a:r>
                        <a:rPr lang="en-US" sz="1000" u="none" strike="noStrike">
                          <a:effectLst/>
                          <a:latin typeface="Arial" panose="020B0604020202020204" pitchFamily="34" charset="0"/>
                          <a:cs typeface="Arial" panose="020B0604020202020204" pitchFamily="34" charset="0"/>
                        </a:rPr>
                        <a:t>1.37%</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a:txBody>
                    <a:bodyPr/>
                    <a:lstStyle/>
                    <a:p>
                      <a:pPr algn="ctr" fontAlgn="ctr"/>
                      <a:r>
                        <a:rPr lang="en-US" sz="1000" u="none" strike="noStrike">
                          <a:effectLst/>
                          <a:latin typeface="Arial" panose="020B0604020202020204" pitchFamily="34" charset="0"/>
                          <a:cs typeface="Arial" panose="020B0604020202020204" pitchFamily="34" charset="0"/>
                        </a:rPr>
                        <a:t>5.87%</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a:txBody>
                    <a:bodyPr/>
                    <a:lstStyle/>
                    <a:p>
                      <a:pPr algn="ctr" fontAlgn="ctr"/>
                      <a:r>
                        <a:rPr lang="en-US" sz="1000" u="none" strike="noStrike" dirty="0">
                          <a:effectLst/>
                          <a:latin typeface="Arial" panose="020B0604020202020204" pitchFamily="34" charset="0"/>
                          <a:cs typeface="Arial" panose="020B0604020202020204" pitchFamily="34" charset="0"/>
                        </a:rPr>
                        <a:t>Accept</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solidFill>
                      <a:schemeClr val="accent6">
                        <a:lumMod val="60000"/>
                        <a:lumOff val="40000"/>
                      </a:schemeClr>
                    </a:solidFill>
                  </a:tcPr>
                </a:tc>
                <a:extLst>
                  <a:ext uri="{0D108BD9-81ED-4DB2-BD59-A6C34878D82A}">
                    <a16:rowId xmlns:a16="http://schemas.microsoft.com/office/drawing/2014/main" val="1086010075"/>
                  </a:ext>
                </a:extLst>
              </a:tr>
              <a:tr h="56334">
                <a:tc>
                  <a:txBody>
                    <a:bodyPr/>
                    <a:lstStyle/>
                    <a:p>
                      <a:pPr algn="ctr" fontAlgn="ctr"/>
                      <a:r>
                        <a:rPr lang="en-US" sz="1000" u="none" strike="noStrike" dirty="0">
                          <a:effectLst/>
                          <a:latin typeface="Arial" panose="020B0604020202020204" pitchFamily="34" charset="0"/>
                          <a:cs typeface="Arial" panose="020B0604020202020204" pitchFamily="34" charset="0"/>
                        </a:rPr>
                        <a:t>5</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B w="28575" cap="flat" cmpd="sng" algn="ctr">
                      <a:solidFill>
                        <a:srgbClr val="FF0000"/>
                      </a:solidFill>
                      <a:prstDash val="solid"/>
                      <a:round/>
                      <a:headEnd type="none" w="med" len="med"/>
                      <a:tailEnd type="none" w="med" len="med"/>
                    </a:lnB>
                    <a:solidFill>
                      <a:schemeClr val="accent6">
                        <a:lumMod val="60000"/>
                        <a:lumOff val="40000"/>
                      </a:schemeClr>
                    </a:solidFill>
                  </a:tcPr>
                </a:tc>
                <a:tc>
                  <a:txBody>
                    <a:bodyPr/>
                    <a:lstStyle/>
                    <a:p>
                      <a:pPr algn="ctr" fontAlgn="ctr"/>
                      <a:r>
                        <a:rPr lang="en-US" sz="1000" u="none" strike="noStrike">
                          <a:effectLst/>
                          <a:latin typeface="Arial" panose="020B0604020202020204" pitchFamily="34" charset="0"/>
                          <a:cs typeface="Arial" panose="020B0604020202020204" pitchFamily="34" charset="0"/>
                        </a:rPr>
                        <a:t>3.10%</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B w="28575" cap="flat" cmpd="sng" algn="ctr">
                      <a:solidFill>
                        <a:srgbClr val="FF0000"/>
                      </a:solidFill>
                      <a:prstDash val="solid"/>
                      <a:round/>
                      <a:headEnd type="none" w="med" len="med"/>
                      <a:tailEnd type="none" w="med" len="med"/>
                    </a:lnB>
                  </a:tcPr>
                </a:tc>
                <a:tc>
                  <a:txBody>
                    <a:bodyPr/>
                    <a:lstStyle/>
                    <a:p>
                      <a:pPr algn="ctr" fontAlgn="ctr"/>
                      <a:r>
                        <a:rPr lang="en-US" sz="1000" u="none" strike="noStrike" dirty="0">
                          <a:effectLst/>
                          <a:latin typeface="Arial" panose="020B0604020202020204" pitchFamily="34" charset="0"/>
                          <a:cs typeface="Arial" panose="020B0604020202020204" pitchFamily="34" charset="0"/>
                        </a:rPr>
                        <a:t>580-614</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B w="28575" cap="flat" cmpd="sng" algn="ctr">
                      <a:solidFill>
                        <a:srgbClr val="FF0000"/>
                      </a:solidFill>
                      <a:prstDash val="solid"/>
                      <a:round/>
                      <a:headEnd type="none" w="med" len="med"/>
                      <a:tailEnd type="none" w="med" len="med"/>
                    </a:lnB>
                  </a:tcPr>
                </a:tc>
                <a:tc>
                  <a:txBody>
                    <a:bodyPr/>
                    <a:lstStyle/>
                    <a:p>
                      <a:pPr algn="ctr" fontAlgn="ctr"/>
                      <a:r>
                        <a:rPr lang="en-US" sz="1000" u="none" strike="noStrike">
                          <a:effectLst/>
                          <a:latin typeface="Arial" panose="020B0604020202020204" pitchFamily="34" charset="0"/>
                          <a:cs typeface="Arial" panose="020B0604020202020204" pitchFamily="34" charset="0"/>
                        </a:rPr>
                        <a:t>2.71%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B w="28575" cap="flat" cmpd="sng" algn="ctr">
                      <a:solidFill>
                        <a:srgbClr val="FF0000"/>
                      </a:solidFill>
                      <a:prstDash val="solid"/>
                      <a:round/>
                      <a:headEnd type="none" w="med" len="med"/>
                      <a:tailEnd type="none" w="med" len="med"/>
                    </a:lnB>
                  </a:tcP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B w="28575" cap="flat" cmpd="sng" algn="ctr">
                      <a:solidFill>
                        <a:srgbClr val="FF0000"/>
                      </a:solidFill>
                      <a:prstDash val="solid"/>
                      <a:round/>
                      <a:headEnd type="none" w="med" len="med"/>
                      <a:tailEnd type="none" w="med" len="med"/>
                    </a:lnB>
                  </a:tcPr>
                </a:tc>
                <a:tc vMerge="1">
                  <a:txBody>
                    <a:bodyPr/>
                    <a:lstStyle/>
                    <a:p>
                      <a:pPr algn="ctr" fontAlgn="ct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a:txBody>
                    <a:bodyPr/>
                    <a:lstStyle/>
                    <a:p>
                      <a:pPr algn="ctr" fontAlgn="ctr"/>
                      <a:r>
                        <a:rPr lang="en-US" sz="1000" u="none" strike="noStrike">
                          <a:effectLst/>
                          <a:latin typeface="Arial" panose="020B0604020202020204" pitchFamily="34" charset="0"/>
                          <a:cs typeface="Arial" panose="020B0604020202020204" pitchFamily="34" charset="0"/>
                        </a:rPr>
                        <a:t>7.21%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B w="28575" cap="flat" cmpd="sng" algn="ctr">
                      <a:solidFill>
                        <a:srgbClr val="FF0000"/>
                      </a:solidFill>
                      <a:prstDash val="solid"/>
                      <a:round/>
                      <a:headEnd type="none" w="med" len="med"/>
                      <a:tailEnd type="none" w="med" len="med"/>
                    </a:lnB>
                  </a:tcP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B w="28575" cap="flat" cmpd="sng" algn="ctr">
                      <a:solidFill>
                        <a:srgbClr val="FF0000"/>
                      </a:solidFill>
                      <a:prstDash val="solid"/>
                      <a:round/>
                      <a:headEnd type="none" w="med" len="med"/>
                      <a:tailEnd type="none" w="med" len="med"/>
                    </a:lnB>
                  </a:tcPr>
                </a:tc>
                <a:tc>
                  <a:txBody>
                    <a:bodyPr/>
                    <a:lstStyle/>
                    <a:p>
                      <a:pPr algn="ctr" fontAlgn="ctr"/>
                      <a:r>
                        <a:rPr lang="en-US" sz="1000" u="none" strike="noStrike" dirty="0">
                          <a:effectLst/>
                          <a:latin typeface="Arial" panose="020B0604020202020204" pitchFamily="34" charset="0"/>
                          <a:cs typeface="Arial" panose="020B0604020202020204" pitchFamily="34" charset="0"/>
                        </a:rPr>
                        <a:t>Accept</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B w="28575" cap="flat" cmpd="sng" algn="ctr">
                      <a:solidFill>
                        <a:srgbClr val="FF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537078916"/>
                  </a:ext>
                </a:extLst>
              </a:tr>
              <a:tr h="56334">
                <a:tc>
                  <a:txBody>
                    <a:bodyPr/>
                    <a:lstStyle/>
                    <a:p>
                      <a:pPr algn="ctr" fontAlgn="ctr"/>
                      <a:r>
                        <a:rPr lang="en-US" sz="1000" u="none" strike="noStrike" dirty="0">
                          <a:effectLst/>
                          <a:latin typeface="Arial" panose="020B0604020202020204" pitchFamily="34" charset="0"/>
                          <a:cs typeface="Arial" panose="020B0604020202020204" pitchFamily="34" charset="0"/>
                        </a:rPr>
                        <a:t>6</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T w="28575" cap="flat" cmpd="sng" algn="ctr">
                      <a:solidFill>
                        <a:srgbClr val="FF0000"/>
                      </a:solidFill>
                      <a:prstDash val="solid"/>
                      <a:round/>
                      <a:headEnd type="none" w="med" len="med"/>
                      <a:tailEnd type="none" w="med" len="med"/>
                    </a:lnT>
                    <a:solidFill>
                      <a:srgbClr val="F8B2A3"/>
                    </a:solidFill>
                  </a:tcPr>
                </a:tc>
                <a:tc>
                  <a:txBody>
                    <a:bodyPr/>
                    <a:lstStyle/>
                    <a:p>
                      <a:pPr algn="ctr" fontAlgn="ctr"/>
                      <a:r>
                        <a:rPr lang="en-US" sz="1000" u="none" strike="noStrike">
                          <a:effectLst/>
                          <a:latin typeface="Arial" panose="020B0604020202020204" pitchFamily="34" charset="0"/>
                          <a:cs typeface="Arial" panose="020B0604020202020204" pitchFamily="34" charset="0"/>
                        </a:rPr>
                        <a:t>6.02%</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T w="28575" cap="flat" cmpd="sng" algn="ctr">
                      <a:solidFill>
                        <a:srgbClr val="FF0000"/>
                      </a:solidFill>
                      <a:prstDash val="solid"/>
                      <a:round/>
                      <a:headEnd type="none" w="med" len="med"/>
                      <a:tailEnd type="none" w="med" len="med"/>
                    </a:lnT>
                  </a:tcPr>
                </a:tc>
                <a:tc>
                  <a:txBody>
                    <a:bodyPr/>
                    <a:lstStyle/>
                    <a:p>
                      <a:pPr algn="ctr" fontAlgn="ctr"/>
                      <a:r>
                        <a:rPr lang="en-US" sz="1000" u="none" strike="noStrike" dirty="0">
                          <a:effectLst/>
                          <a:latin typeface="Arial" panose="020B0604020202020204" pitchFamily="34" charset="0"/>
                          <a:cs typeface="Arial" panose="020B0604020202020204" pitchFamily="34" charset="0"/>
                        </a:rPr>
                        <a:t>500-579</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T w="28575" cap="flat" cmpd="sng" algn="ctr">
                      <a:solidFill>
                        <a:srgbClr val="FF0000"/>
                      </a:solidFill>
                      <a:prstDash val="solid"/>
                      <a:round/>
                      <a:headEnd type="none" w="med" len="med"/>
                      <a:tailEnd type="none" w="med" len="med"/>
                    </a:lnT>
                  </a:tcPr>
                </a:tc>
                <a:tc>
                  <a:txBody>
                    <a:bodyPr/>
                    <a:lstStyle/>
                    <a:p>
                      <a:pPr algn="ctr" fontAlgn="ctr"/>
                      <a:r>
                        <a:rPr lang="en-US" sz="1000" u="none" strike="noStrike">
                          <a:effectLst/>
                          <a:latin typeface="Arial" panose="020B0604020202020204" pitchFamily="34" charset="0"/>
                          <a:cs typeface="Arial" panose="020B0604020202020204" pitchFamily="34" charset="0"/>
                        </a:rPr>
                        <a:t>5.27%</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T w="28575" cap="flat" cmpd="sng" algn="ctr">
                      <a:solidFill>
                        <a:srgbClr val="FF0000"/>
                      </a:solidFill>
                      <a:prstDash val="solid"/>
                      <a:round/>
                      <a:headEnd type="none" w="med" len="med"/>
                      <a:tailEnd type="none" w="med" len="med"/>
                    </a:lnT>
                  </a:tcPr>
                </a:tc>
                <a:tc rowSpan="2">
                  <a:txBody>
                    <a:bodyPr/>
                    <a:lstStyle/>
                    <a:p>
                      <a:pPr algn="ctr" fontAlgn="ctr"/>
                      <a:r>
                        <a:rPr lang="en-US" sz="1000" u="none" strike="noStrike" dirty="0">
                          <a:effectLst/>
                          <a:latin typeface="Arial" panose="020B0604020202020204" pitchFamily="34" charset="0"/>
                          <a:cs typeface="Arial" panose="020B0604020202020204" pitchFamily="34" charset="0"/>
                        </a:rPr>
                        <a:t>1.00</a:t>
                      </a:r>
                      <a:r>
                        <a:rPr lang="en-US" sz="1000" u="none" strike="noStrike" dirty="0" smtClean="0">
                          <a:effectLst/>
                          <a:latin typeface="Arial" panose="020B0604020202020204" pitchFamily="34" charset="0"/>
                          <a:cs typeface="Arial" panose="020B0604020202020204" pitchFamily="34" charset="0"/>
                        </a:rPr>
                        <a:t>%</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T w="28575" cap="flat" cmpd="sng" algn="ctr">
                      <a:solidFill>
                        <a:srgbClr val="FF0000"/>
                      </a:solidFill>
                      <a:prstDash val="solid"/>
                      <a:round/>
                      <a:headEnd type="none" w="med" len="med"/>
                      <a:tailEnd type="none" w="med" len="med"/>
                    </a:lnT>
                  </a:tcPr>
                </a:tc>
                <a:tc vMerge="1">
                  <a:txBody>
                    <a:bodyPr/>
                    <a:lstStyle/>
                    <a:p>
                      <a:pPr algn="ctr" fontAlgn="ct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a:txBody>
                    <a:bodyPr/>
                    <a:lstStyle/>
                    <a:p>
                      <a:pPr algn="ctr" fontAlgn="ctr"/>
                      <a:r>
                        <a:rPr lang="en-US" sz="1000" u="none" strike="noStrike">
                          <a:effectLst/>
                          <a:latin typeface="Arial" panose="020B0604020202020204" pitchFamily="34" charset="0"/>
                          <a:cs typeface="Arial" panose="020B0604020202020204" pitchFamily="34" charset="0"/>
                        </a:rPr>
                        <a:t>10.27%</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T w="28575" cap="flat" cmpd="sng" algn="ctr">
                      <a:solidFill>
                        <a:srgbClr val="FF0000"/>
                      </a:solidFill>
                      <a:prstDash val="solid"/>
                      <a:round/>
                      <a:headEnd type="none" w="med" len="med"/>
                      <a:tailEnd type="none" w="med" len="med"/>
                    </a:lnT>
                  </a:tcP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T w="28575" cap="flat" cmpd="sng" algn="ctr">
                      <a:solidFill>
                        <a:srgbClr val="FF0000"/>
                      </a:solidFill>
                      <a:prstDash val="solid"/>
                      <a:round/>
                      <a:headEnd type="none" w="med" len="med"/>
                      <a:tailEnd type="none" w="med" len="med"/>
                    </a:lnT>
                  </a:tcPr>
                </a:tc>
                <a:tc>
                  <a:txBody>
                    <a:bodyPr/>
                    <a:lstStyle/>
                    <a:p>
                      <a:pPr algn="ctr" fontAlgn="ctr"/>
                      <a:r>
                        <a:rPr lang="en-US" sz="1000" u="none" strike="noStrike" dirty="0">
                          <a:effectLst/>
                          <a:latin typeface="Arial" panose="020B0604020202020204" pitchFamily="34" charset="0"/>
                          <a:cs typeface="Arial" panose="020B0604020202020204" pitchFamily="34" charset="0"/>
                        </a:rPr>
                        <a:t>Reject</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lnT w="28575" cap="flat" cmpd="sng" algn="ctr">
                      <a:solidFill>
                        <a:srgbClr val="FF0000"/>
                      </a:solidFill>
                      <a:prstDash val="solid"/>
                      <a:round/>
                      <a:headEnd type="none" w="med" len="med"/>
                      <a:tailEnd type="none" w="med" len="med"/>
                    </a:lnT>
                    <a:solidFill>
                      <a:srgbClr val="F8B2A3"/>
                    </a:solidFill>
                  </a:tcPr>
                </a:tc>
                <a:extLst>
                  <a:ext uri="{0D108BD9-81ED-4DB2-BD59-A6C34878D82A}">
                    <a16:rowId xmlns:a16="http://schemas.microsoft.com/office/drawing/2014/main" val="1098524283"/>
                  </a:ext>
                </a:extLst>
              </a:tr>
              <a:tr h="56334">
                <a:tc>
                  <a:txBody>
                    <a:bodyPr/>
                    <a:lstStyle/>
                    <a:p>
                      <a:pPr algn="ctr" fontAlgn="ctr"/>
                      <a:r>
                        <a:rPr lang="en-US" sz="1000" u="none" strike="noStrike" dirty="0">
                          <a:effectLst/>
                          <a:latin typeface="Arial" panose="020B0604020202020204" pitchFamily="34" charset="0"/>
                          <a:cs typeface="Arial" panose="020B0604020202020204" pitchFamily="34" charset="0"/>
                        </a:rPr>
                        <a:t>7</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solidFill>
                      <a:srgbClr val="F8B2A3"/>
                    </a:solidFill>
                  </a:tcPr>
                </a:tc>
                <a:tc>
                  <a:txBody>
                    <a:bodyPr/>
                    <a:lstStyle/>
                    <a:p>
                      <a:pPr algn="ctr" fontAlgn="ctr"/>
                      <a:r>
                        <a:rPr lang="en-US" sz="1000" u="none" strike="noStrike">
                          <a:effectLst/>
                          <a:latin typeface="Arial" panose="020B0604020202020204" pitchFamily="34" charset="0"/>
                          <a:cs typeface="Arial" panose="020B0604020202020204" pitchFamily="34" charset="0"/>
                        </a:rPr>
                        <a:t>11.35%</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a:txBody>
                    <a:bodyPr/>
                    <a:lstStyle/>
                    <a:p>
                      <a:pPr algn="ctr" fontAlgn="ctr"/>
                      <a:r>
                        <a:rPr lang="en-US" sz="1000" u="none" strike="noStrike">
                          <a:effectLst/>
                          <a:latin typeface="Arial" panose="020B0604020202020204" pitchFamily="34" charset="0"/>
                          <a:cs typeface="Arial" panose="020B0604020202020204" pitchFamily="34" charset="0"/>
                        </a:rPr>
                        <a:t>400-500</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tc>
                <a:tc>
                  <a:txBody>
                    <a:bodyPr/>
                    <a:lstStyle/>
                    <a:p>
                      <a:pPr algn="ctr" fontAlgn="ctr"/>
                      <a:r>
                        <a:rPr lang="en-US" sz="1000" u="none" strike="noStrike">
                          <a:effectLst/>
                          <a:latin typeface="Arial" panose="020B0604020202020204" pitchFamily="34" charset="0"/>
                          <a:cs typeface="Arial" panose="020B0604020202020204" pitchFamily="34" charset="0"/>
                        </a:rPr>
                        <a:t>9.94%</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a:txBody>
                    <a:bodyPr/>
                    <a:lstStyle/>
                    <a:p>
                      <a:pPr algn="ctr" fontAlgn="ctr"/>
                      <a:r>
                        <a:rPr lang="en-US" sz="1000" u="none" strike="noStrike">
                          <a:effectLst/>
                          <a:latin typeface="Arial" panose="020B0604020202020204" pitchFamily="34" charset="0"/>
                          <a:cs typeface="Arial" panose="020B0604020202020204" pitchFamily="34" charset="0"/>
                        </a:rPr>
                        <a:t>14.94%</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a:txBody>
                    <a:bodyPr/>
                    <a:lstStyle/>
                    <a:p>
                      <a:pPr algn="ctr" fontAlgn="ctr"/>
                      <a:r>
                        <a:rPr lang="en-US" sz="1000" u="none" strike="noStrike" dirty="0">
                          <a:effectLst/>
                          <a:latin typeface="Arial" panose="020B0604020202020204" pitchFamily="34" charset="0"/>
                          <a:cs typeface="Arial" panose="020B0604020202020204" pitchFamily="34" charset="0"/>
                        </a:rPr>
                        <a:t>Reject</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solidFill>
                      <a:srgbClr val="F8B2A3"/>
                    </a:solidFill>
                  </a:tcPr>
                </a:tc>
                <a:extLst>
                  <a:ext uri="{0D108BD9-81ED-4DB2-BD59-A6C34878D82A}">
                    <a16:rowId xmlns:a16="http://schemas.microsoft.com/office/drawing/2014/main" val="4251158025"/>
                  </a:ext>
                </a:extLst>
              </a:tr>
              <a:tr h="56334">
                <a:tc>
                  <a:txBody>
                    <a:bodyPr/>
                    <a:lstStyle/>
                    <a:p>
                      <a:pPr algn="ctr" fontAlgn="ctr"/>
                      <a:r>
                        <a:rPr lang="en-US" sz="1000" u="none" strike="noStrike">
                          <a:effectLst/>
                          <a:latin typeface="Arial" panose="020B0604020202020204" pitchFamily="34" charset="0"/>
                          <a:cs typeface="Arial" panose="020B0604020202020204" pitchFamily="34" charset="0"/>
                        </a:rPr>
                        <a:t>8</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solidFill>
                      <a:srgbClr val="F8B2A3"/>
                    </a:solidFill>
                  </a:tcPr>
                </a:tc>
                <a:tc>
                  <a:txBody>
                    <a:bodyPr/>
                    <a:lstStyle/>
                    <a:p>
                      <a:pPr algn="ctr" fontAlgn="ctr"/>
                      <a:r>
                        <a:rPr lang="en-US" sz="1000" u="none" strike="noStrike">
                          <a:effectLst/>
                          <a:latin typeface="Arial" panose="020B0604020202020204" pitchFamily="34" charset="0"/>
                          <a:cs typeface="Arial" panose="020B0604020202020204" pitchFamily="34" charset="0"/>
                        </a:rPr>
                        <a:t>20.38%</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a:txBody>
                    <a:bodyPr/>
                    <a:lstStyle/>
                    <a:p>
                      <a:pPr algn="ctr" fontAlgn="ctr"/>
                      <a:r>
                        <a:rPr lang="en-US" sz="1000" u="none" strike="noStrike">
                          <a:effectLst/>
                          <a:latin typeface="Arial" panose="020B0604020202020204" pitchFamily="34" charset="0"/>
                          <a:cs typeface="Arial" panose="020B0604020202020204" pitchFamily="34" charset="0"/>
                        </a:rPr>
                        <a:t>0-400</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tc>
                <a:tc>
                  <a:txBody>
                    <a:bodyPr/>
                    <a:lstStyle/>
                    <a:p>
                      <a:pPr algn="ctr" fontAlgn="ctr"/>
                      <a:r>
                        <a:rPr lang="en-US" sz="1000" u="none" strike="noStrike">
                          <a:effectLst/>
                          <a:latin typeface="Arial" panose="020B0604020202020204" pitchFamily="34" charset="0"/>
                          <a:cs typeface="Arial" panose="020B0604020202020204" pitchFamily="34" charset="0"/>
                        </a:rPr>
                        <a:t>17.84%</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rowSpan="5">
                  <a:txBody>
                    <a:bodyPr/>
                    <a:lstStyle/>
                    <a:p>
                      <a:pPr algn="ctr" fontAlgn="ctr"/>
                      <a:r>
                        <a:rPr lang="en-US" sz="1000" u="none" strike="noStrike" dirty="0">
                          <a:effectLst/>
                          <a:latin typeface="Arial" panose="020B0604020202020204" pitchFamily="34" charset="0"/>
                          <a:cs typeface="Arial" panose="020B0604020202020204" pitchFamily="34" charset="0"/>
                        </a:rPr>
                        <a:t>2.00</a:t>
                      </a:r>
                      <a:r>
                        <a:rPr lang="en-US" sz="1000" u="none" strike="noStrike" dirty="0" smtClean="0">
                          <a:effectLst/>
                          <a:latin typeface="Arial" panose="020B0604020202020204" pitchFamily="34" charset="0"/>
                          <a:cs typeface="Arial" panose="020B0604020202020204" pitchFamily="34" charset="0"/>
                        </a:rPr>
                        <a:t>%</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a:txBody>
                    <a:bodyPr/>
                    <a:lstStyle/>
                    <a:p>
                      <a:pPr algn="ctr" fontAlgn="ctr"/>
                      <a:r>
                        <a:rPr lang="en-US" sz="1000" u="none" strike="noStrike">
                          <a:effectLst/>
                          <a:latin typeface="Arial" panose="020B0604020202020204" pitchFamily="34" charset="0"/>
                          <a:cs typeface="Arial" panose="020B0604020202020204" pitchFamily="34" charset="0"/>
                        </a:rPr>
                        <a:t>23.84%</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a:txBody>
                    <a:bodyPr/>
                    <a:lstStyle/>
                    <a:p>
                      <a:pPr algn="ctr" fontAlgn="ctr"/>
                      <a:r>
                        <a:rPr lang="en-US" sz="1000" u="none" strike="noStrike" dirty="0">
                          <a:effectLst/>
                          <a:latin typeface="Arial" panose="020B0604020202020204" pitchFamily="34" charset="0"/>
                          <a:cs typeface="Arial" panose="020B0604020202020204" pitchFamily="34" charset="0"/>
                        </a:rPr>
                        <a:t>Reject</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solidFill>
                      <a:srgbClr val="F8B2A3"/>
                    </a:solidFill>
                  </a:tcPr>
                </a:tc>
                <a:extLst>
                  <a:ext uri="{0D108BD9-81ED-4DB2-BD59-A6C34878D82A}">
                    <a16:rowId xmlns:a16="http://schemas.microsoft.com/office/drawing/2014/main" val="3980898540"/>
                  </a:ext>
                </a:extLst>
              </a:tr>
              <a:tr h="56334">
                <a:tc>
                  <a:txBody>
                    <a:bodyPr/>
                    <a:lstStyle/>
                    <a:p>
                      <a:pPr algn="ctr" fontAlgn="ctr"/>
                      <a:r>
                        <a:rPr lang="en-US" sz="1000" u="none" strike="noStrike" dirty="0">
                          <a:effectLst/>
                          <a:latin typeface="Arial" panose="020B0604020202020204" pitchFamily="34" charset="0"/>
                          <a:cs typeface="Arial" panose="020B0604020202020204" pitchFamily="34" charset="0"/>
                        </a:rPr>
                        <a:t>9</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solidFill>
                      <a:srgbClr val="F8B2A3"/>
                    </a:solidFill>
                  </a:tcPr>
                </a:tc>
                <a:tc>
                  <a:txBody>
                    <a:bodyPr/>
                    <a:lstStyle/>
                    <a:p>
                      <a:pPr algn="ctr" fontAlgn="ctr"/>
                      <a:r>
                        <a:rPr lang="en-US" sz="1000" u="none" strike="noStrike">
                          <a:effectLst/>
                          <a:latin typeface="Arial" panose="020B0604020202020204" pitchFamily="34" charset="0"/>
                          <a:cs typeface="Arial" panose="020B0604020202020204" pitchFamily="34" charset="0"/>
                        </a:rPr>
                        <a:t>33.86%</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a:txBody>
                    <a:bodyPr/>
                    <a:lstStyle/>
                    <a:p>
                      <a:pPr algn="ctr" fontAlgn="ctr"/>
                      <a:r>
                        <a:rPr lang="en-US" sz="1000" u="none" strike="noStrike">
                          <a:effectLst/>
                          <a:latin typeface="Arial" panose="020B0604020202020204" pitchFamily="34" charset="0"/>
                          <a:cs typeface="Arial" panose="020B0604020202020204" pitchFamily="34" charset="0"/>
                        </a:rPr>
                        <a:t> </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tc>
                <a:tc>
                  <a:txBody>
                    <a:bodyPr/>
                    <a:lstStyle/>
                    <a:p>
                      <a:pPr algn="ctr" fontAlgn="ctr"/>
                      <a:r>
                        <a:rPr lang="en-US" sz="1000" u="none" strike="noStrike">
                          <a:effectLst/>
                          <a:latin typeface="Arial" panose="020B0604020202020204" pitchFamily="34" charset="0"/>
                          <a:cs typeface="Arial" panose="020B0604020202020204" pitchFamily="34" charset="0"/>
                        </a:rPr>
                        <a:t>29.64%</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a:txBody>
                    <a:bodyPr/>
                    <a:lstStyle/>
                    <a:p>
                      <a:pPr algn="ctr" fontAlgn="ctr"/>
                      <a:r>
                        <a:rPr lang="en-US" sz="1000" u="none" strike="noStrike">
                          <a:effectLst/>
                          <a:latin typeface="Arial" panose="020B0604020202020204" pitchFamily="34" charset="0"/>
                          <a:cs typeface="Arial" panose="020B0604020202020204" pitchFamily="34" charset="0"/>
                        </a:rPr>
                        <a:t>35.64%</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a:txBody>
                    <a:bodyPr/>
                    <a:lstStyle/>
                    <a:p>
                      <a:pPr algn="ctr" fontAlgn="ctr"/>
                      <a:r>
                        <a:rPr lang="en-US" sz="1000" u="none" strike="noStrike" dirty="0">
                          <a:effectLst/>
                          <a:latin typeface="Arial" panose="020B0604020202020204" pitchFamily="34" charset="0"/>
                          <a:cs typeface="Arial" panose="020B0604020202020204" pitchFamily="34" charset="0"/>
                        </a:rPr>
                        <a:t>Reject</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solidFill>
                      <a:srgbClr val="F8B2A3"/>
                    </a:solidFill>
                  </a:tcPr>
                </a:tc>
                <a:extLst>
                  <a:ext uri="{0D108BD9-81ED-4DB2-BD59-A6C34878D82A}">
                    <a16:rowId xmlns:a16="http://schemas.microsoft.com/office/drawing/2014/main" val="2549655373"/>
                  </a:ext>
                </a:extLst>
              </a:tr>
              <a:tr h="56334">
                <a:tc>
                  <a:txBody>
                    <a:bodyPr/>
                    <a:lstStyle/>
                    <a:p>
                      <a:pPr algn="ctr" fontAlgn="ctr"/>
                      <a:r>
                        <a:rPr lang="en-US" sz="1000" u="none" strike="noStrike" dirty="0">
                          <a:effectLst/>
                          <a:latin typeface="Arial" panose="020B0604020202020204" pitchFamily="34" charset="0"/>
                          <a:cs typeface="Arial" panose="020B0604020202020204" pitchFamily="34" charset="0"/>
                        </a:rPr>
                        <a:t>10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solidFill>
                      <a:srgbClr val="F8B2A3"/>
                    </a:solidFill>
                  </a:tcPr>
                </a:tc>
                <a:tc>
                  <a:txBody>
                    <a:bodyPr/>
                    <a:lstStyle/>
                    <a:p>
                      <a:pPr algn="ctr" fontAlgn="ctr"/>
                      <a:r>
                        <a:rPr lang="en-US" sz="1000" u="none" strike="noStrike">
                          <a:effectLst/>
                          <a:latin typeface="Arial" panose="020B0604020202020204" pitchFamily="34" charset="0"/>
                          <a:cs typeface="Arial" panose="020B0604020202020204" pitchFamily="34" charset="0"/>
                        </a:rPr>
                        <a:t>50.59%</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a:txBody>
                    <a:bodyPr/>
                    <a:lstStyle/>
                    <a:p>
                      <a:pPr algn="ctr" fontAlgn="ctr"/>
                      <a:r>
                        <a:rPr lang="en-US" sz="1000" u="none" strike="noStrike">
                          <a:effectLst/>
                          <a:latin typeface="Arial" panose="020B0604020202020204" pitchFamily="34" charset="0"/>
                          <a:cs typeface="Arial" panose="020B0604020202020204" pitchFamily="34" charset="0"/>
                        </a:rPr>
                        <a:t> </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tc>
                <a:tc>
                  <a:txBody>
                    <a:bodyPr/>
                    <a:lstStyle/>
                    <a:p>
                      <a:pPr algn="ctr" fontAlgn="ctr"/>
                      <a:r>
                        <a:rPr lang="en-US" sz="1000" u="none" strike="noStrike">
                          <a:effectLst/>
                          <a:latin typeface="Arial" panose="020B0604020202020204" pitchFamily="34" charset="0"/>
                          <a:cs typeface="Arial" panose="020B0604020202020204" pitchFamily="34" charset="0"/>
                        </a:rPr>
                        <a:t>44.29%</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a:txBody>
                    <a:bodyPr/>
                    <a:lstStyle/>
                    <a:p>
                      <a:pPr algn="ctr" fontAlgn="ctr"/>
                      <a:r>
                        <a:rPr lang="en-US" sz="1000" u="none" strike="noStrike">
                          <a:effectLst/>
                          <a:latin typeface="Arial" panose="020B0604020202020204" pitchFamily="34" charset="0"/>
                          <a:cs typeface="Arial" panose="020B0604020202020204" pitchFamily="34" charset="0"/>
                        </a:rPr>
                        <a:t>50.29%</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a:txBody>
                    <a:bodyPr/>
                    <a:lstStyle/>
                    <a:p>
                      <a:pPr algn="ctr" fontAlgn="ctr"/>
                      <a:r>
                        <a:rPr lang="en-US" sz="1000" u="none" strike="noStrike" dirty="0">
                          <a:effectLst/>
                          <a:latin typeface="Arial" panose="020B0604020202020204" pitchFamily="34" charset="0"/>
                          <a:cs typeface="Arial" panose="020B0604020202020204" pitchFamily="34" charset="0"/>
                        </a:rPr>
                        <a:t>Reject</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solidFill>
                      <a:srgbClr val="F8B2A3"/>
                    </a:solidFill>
                  </a:tcPr>
                </a:tc>
                <a:extLst>
                  <a:ext uri="{0D108BD9-81ED-4DB2-BD59-A6C34878D82A}">
                    <a16:rowId xmlns:a16="http://schemas.microsoft.com/office/drawing/2014/main" val="1037089521"/>
                  </a:ext>
                </a:extLst>
              </a:tr>
              <a:tr h="56334">
                <a:tc>
                  <a:txBody>
                    <a:bodyPr/>
                    <a:lstStyle/>
                    <a:p>
                      <a:pPr algn="ctr" fontAlgn="ctr"/>
                      <a:r>
                        <a:rPr lang="en-US" sz="1000" u="none" strike="noStrike">
                          <a:effectLst/>
                          <a:latin typeface="Arial" panose="020B0604020202020204" pitchFamily="34" charset="0"/>
                          <a:cs typeface="Arial" panose="020B0604020202020204" pitchFamily="34" charset="0"/>
                        </a:rPr>
                        <a:t>11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solidFill>
                      <a:srgbClr val="F8B2A3"/>
                    </a:solidFill>
                  </a:tcPr>
                </a:tc>
                <a:tc>
                  <a:txBody>
                    <a:bodyPr/>
                    <a:lstStyle/>
                    <a:p>
                      <a:pPr algn="ctr" fontAlgn="ctr"/>
                      <a:r>
                        <a:rPr lang="en-US" sz="1000" u="none" strike="noStrike">
                          <a:effectLst/>
                          <a:latin typeface="Arial" panose="020B0604020202020204" pitchFamily="34" charset="0"/>
                          <a:cs typeface="Arial" panose="020B0604020202020204" pitchFamily="34" charset="0"/>
                        </a:rPr>
                        <a:t>67.91%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a:txBody>
                    <a:bodyPr/>
                    <a:lstStyle/>
                    <a:p>
                      <a:pPr algn="ctr" fontAlgn="ctr"/>
                      <a:r>
                        <a:rPr lang="en-US" sz="1000" u="none" strike="noStrike">
                          <a:effectLst/>
                          <a:latin typeface="Arial" panose="020B0604020202020204" pitchFamily="34" charset="0"/>
                          <a:cs typeface="Arial" panose="020B0604020202020204" pitchFamily="34" charset="0"/>
                        </a:rPr>
                        <a:t> </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tc>
                <a:tc>
                  <a:txBody>
                    <a:bodyPr/>
                    <a:lstStyle/>
                    <a:p>
                      <a:pPr algn="ctr" fontAlgn="ctr"/>
                      <a:r>
                        <a:rPr lang="en-US" sz="1000" u="none" strike="noStrike">
                          <a:effectLst/>
                          <a:latin typeface="Arial" panose="020B0604020202020204" pitchFamily="34" charset="0"/>
                          <a:cs typeface="Arial" panose="020B0604020202020204" pitchFamily="34" charset="0"/>
                        </a:rPr>
                        <a:t>59.46%</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a:txBody>
                    <a:bodyPr/>
                    <a:lstStyle/>
                    <a:p>
                      <a:pPr algn="ctr" fontAlgn="ctr"/>
                      <a:r>
                        <a:rPr lang="en-US" sz="1000" u="none" strike="noStrike">
                          <a:effectLst/>
                          <a:latin typeface="Arial" panose="020B0604020202020204" pitchFamily="34" charset="0"/>
                          <a:cs typeface="Arial" panose="020B0604020202020204" pitchFamily="34" charset="0"/>
                        </a:rPr>
                        <a:t>65.46%</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a:txBody>
                    <a:bodyPr/>
                    <a:lstStyle/>
                    <a:p>
                      <a:pPr algn="ctr" fontAlgn="ctr"/>
                      <a:r>
                        <a:rPr lang="en-US" sz="1000" u="none" strike="noStrike" dirty="0">
                          <a:effectLst/>
                          <a:latin typeface="Arial" panose="020B0604020202020204" pitchFamily="34" charset="0"/>
                          <a:cs typeface="Arial" panose="020B0604020202020204" pitchFamily="34" charset="0"/>
                        </a:rPr>
                        <a:t>Reject</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solidFill>
                      <a:srgbClr val="F8B2A3"/>
                    </a:solidFill>
                  </a:tcPr>
                </a:tc>
                <a:extLst>
                  <a:ext uri="{0D108BD9-81ED-4DB2-BD59-A6C34878D82A}">
                    <a16:rowId xmlns:a16="http://schemas.microsoft.com/office/drawing/2014/main" val="1280528008"/>
                  </a:ext>
                </a:extLst>
              </a:tr>
              <a:tr h="56334">
                <a:tc>
                  <a:txBody>
                    <a:bodyPr/>
                    <a:lstStyle/>
                    <a:p>
                      <a:pPr algn="ctr" fontAlgn="ctr"/>
                      <a:r>
                        <a:rPr lang="en-US" sz="1000" u="none" strike="noStrike" dirty="0">
                          <a:effectLst/>
                          <a:latin typeface="Arial" panose="020B0604020202020204" pitchFamily="34" charset="0"/>
                          <a:cs typeface="Arial" panose="020B0604020202020204" pitchFamily="34" charset="0"/>
                        </a:rPr>
                        <a:t>12</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solidFill>
                      <a:srgbClr val="F8B2A3"/>
                    </a:solidFill>
                  </a:tcPr>
                </a:tc>
                <a:tc>
                  <a:txBody>
                    <a:bodyPr/>
                    <a:lstStyle/>
                    <a:p>
                      <a:pPr algn="ctr" fontAlgn="ctr"/>
                      <a:r>
                        <a:rPr lang="en-US" sz="1000" u="none" strike="noStrike">
                          <a:effectLst/>
                          <a:latin typeface="Arial" panose="020B0604020202020204" pitchFamily="34" charset="0"/>
                          <a:cs typeface="Arial" panose="020B0604020202020204" pitchFamily="34" charset="0"/>
                        </a:rPr>
                        <a:t>80.38%</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a:txBody>
                    <a:bodyPr/>
                    <a:lstStyle/>
                    <a:p>
                      <a:pPr algn="ctr" fontAlgn="ctr"/>
                      <a:r>
                        <a:rPr lang="en-US" sz="1000" u="none" strike="noStrike" dirty="0">
                          <a:effectLst/>
                          <a:latin typeface="Arial" panose="020B0604020202020204" pitchFamily="34" charset="0"/>
                          <a:cs typeface="Arial" panose="020B0604020202020204" pitchFamily="34" charset="0"/>
                        </a:rPr>
                        <a:t> </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tc>
                <a:tc>
                  <a:txBody>
                    <a:bodyPr/>
                    <a:lstStyle/>
                    <a:p>
                      <a:pPr algn="ctr" fontAlgn="ctr"/>
                      <a:r>
                        <a:rPr lang="en-US" sz="1000" u="none" strike="noStrike">
                          <a:effectLst/>
                          <a:latin typeface="Arial" panose="020B0604020202020204" pitchFamily="34" charset="0"/>
                          <a:cs typeface="Arial" panose="020B0604020202020204" pitchFamily="34" charset="0"/>
                        </a:rPr>
                        <a:t>70.37%</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a:txBody>
                    <a:bodyPr/>
                    <a:lstStyle/>
                    <a:p>
                      <a:pPr algn="ctr" fontAlgn="ctr"/>
                      <a:r>
                        <a:rPr lang="en-US" sz="1000" u="none" strike="noStrike">
                          <a:effectLst/>
                          <a:latin typeface="Arial" panose="020B0604020202020204" pitchFamily="34" charset="0"/>
                          <a:cs typeface="Arial" panose="020B0604020202020204" pitchFamily="34" charset="0"/>
                        </a:rPr>
                        <a:t>76.37%</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vMerge="1">
                  <a:txBody>
                    <a:bodyPr/>
                    <a:lstStyle/>
                    <a:p>
                      <a:pPr algn="ctr" fontAlgn="ct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tc>
                <a:tc>
                  <a:txBody>
                    <a:bodyPr/>
                    <a:lstStyle/>
                    <a:p>
                      <a:pPr algn="ctr" fontAlgn="ctr"/>
                      <a:r>
                        <a:rPr lang="en-US" sz="1000" u="none" strike="noStrike" dirty="0">
                          <a:effectLst/>
                          <a:latin typeface="Arial" panose="020B0604020202020204" pitchFamily="34" charset="0"/>
                          <a:cs typeface="Arial" panose="020B0604020202020204" pitchFamily="34" charset="0"/>
                        </a:rPr>
                        <a:t>Reject</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3029" marR="3029" marT="3029" marB="0" anchor="ctr">
                    <a:solidFill>
                      <a:srgbClr val="F8B2A3"/>
                    </a:solidFill>
                  </a:tcPr>
                </a:tc>
                <a:extLst>
                  <a:ext uri="{0D108BD9-81ED-4DB2-BD59-A6C34878D82A}">
                    <a16:rowId xmlns:a16="http://schemas.microsoft.com/office/drawing/2014/main" val="2523840157"/>
                  </a:ext>
                </a:extLst>
              </a:tr>
            </a:tbl>
          </a:graphicData>
        </a:graphic>
      </p:graphicFrame>
      <p:sp>
        <p:nvSpPr>
          <p:cNvPr id="32" name="Rectangle 31"/>
          <p:cNvSpPr/>
          <p:nvPr/>
        </p:nvSpPr>
        <p:spPr>
          <a:xfrm>
            <a:off x="3902956" y="4680774"/>
            <a:ext cx="4524512" cy="15730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smtClean="0">
                <a:solidFill>
                  <a:schemeClr val="tx1"/>
                </a:solidFill>
                <a:latin typeface="Arial" panose="020B0604020202020204" pitchFamily="34" charset="0"/>
                <a:cs typeface="Arial" panose="020B0604020202020204" pitchFamily="34" charset="0"/>
              </a:rPr>
              <a:t>Delinquent customers but never cross the 90+ DPD line</a:t>
            </a:r>
          </a:p>
          <a:p>
            <a:pPr marL="285750" indent="-285750">
              <a:buFont typeface="Arial" panose="020B0604020202020204" pitchFamily="34" charset="0"/>
              <a:buChar char="•"/>
            </a:pPr>
            <a:r>
              <a:rPr lang="en-US" sz="1600" dirty="0" smtClean="0">
                <a:solidFill>
                  <a:schemeClr val="tx1"/>
                </a:solidFill>
                <a:latin typeface="Arial" panose="020B0604020202020204" pitchFamily="34" charset="0"/>
                <a:cs typeface="Arial" panose="020B0604020202020204" pitchFamily="34" charset="0"/>
              </a:rPr>
              <a:t>High credit utilization (more than 3 unsettled loans) and </a:t>
            </a:r>
          </a:p>
          <a:p>
            <a:pPr marL="285750" indent="-285750">
              <a:buFont typeface="Arial" panose="020B0604020202020204" pitchFamily="34" charset="0"/>
              <a:buChar char="•"/>
            </a:pPr>
            <a:r>
              <a:rPr lang="en-US" sz="1600" dirty="0" smtClean="0">
                <a:solidFill>
                  <a:schemeClr val="tx1"/>
                </a:solidFill>
                <a:latin typeface="Arial" panose="020B0604020202020204" pitchFamily="34" charset="0"/>
                <a:cs typeface="Arial" panose="020B0604020202020204" pitchFamily="34" charset="0"/>
              </a:rPr>
              <a:t>High number of credit data inquiry</a:t>
            </a:r>
          </a:p>
        </p:txBody>
      </p:sp>
      <p:sp>
        <p:nvSpPr>
          <p:cNvPr id="34" name="Rectangle 33"/>
          <p:cNvSpPr/>
          <p:nvPr/>
        </p:nvSpPr>
        <p:spPr>
          <a:xfrm>
            <a:off x="1763688" y="2470275"/>
            <a:ext cx="1584177" cy="25429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smtClean="0">
                <a:solidFill>
                  <a:schemeClr val="tx1"/>
                </a:solidFill>
                <a:latin typeface="Arial" panose="020B0604020202020204" pitchFamily="34" charset="0"/>
                <a:cs typeface="Arial" panose="020B0604020202020204" pitchFamily="34" charset="0"/>
              </a:rPr>
              <a:t>Credit Risk Criteria</a:t>
            </a:r>
            <a:endParaRPr lang="en-US" sz="1200" b="1" dirty="0">
              <a:solidFill>
                <a:schemeClr val="tx1"/>
              </a:solidFill>
              <a:latin typeface="Arial" panose="020B0604020202020204" pitchFamily="34" charset="0"/>
              <a:cs typeface="Arial" panose="020B0604020202020204" pitchFamily="34" charset="0"/>
            </a:endParaRPr>
          </a:p>
        </p:txBody>
      </p:sp>
      <p:sp>
        <p:nvSpPr>
          <p:cNvPr id="35" name="Rectangle 34"/>
          <p:cNvSpPr/>
          <p:nvPr/>
        </p:nvSpPr>
        <p:spPr>
          <a:xfrm>
            <a:off x="1907705" y="3329325"/>
            <a:ext cx="1300480" cy="487680"/>
          </a:xfrm>
          <a:prstGeom prst="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rial" panose="020B0604020202020204" pitchFamily="34" charset="0"/>
                <a:cs typeface="Arial" panose="020B0604020202020204" pitchFamily="34" charset="0"/>
              </a:rPr>
              <a:t>Credit Score</a:t>
            </a:r>
          </a:p>
        </p:txBody>
      </p:sp>
      <p:sp>
        <p:nvSpPr>
          <p:cNvPr id="36" name="Rectangle 35"/>
          <p:cNvSpPr/>
          <p:nvPr/>
        </p:nvSpPr>
        <p:spPr>
          <a:xfrm>
            <a:off x="1907705" y="2780929"/>
            <a:ext cx="1300480" cy="4876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Risk Rules</a:t>
            </a:r>
          </a:p>
        </p:txBody>
      </p:sp>
      <p:sp>
        <p:nvSpPr>
          <p:cNvPr id="37" name="Rectangle 36"/>
          <p:cNvSpPr/>
          <p:nvPr/>
        </p:nvSpPr>
        <p:spPr>
          <a:xfrm>
            <a:off x="1907705" y="3877721"/>
            <a:ext cx="1300480" cy="48768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Pricing</a:t>
            </a:r>
          </a:p>
        </p:txBody>
      </p:sp>
      <p:sp>
        <p:nvSpPr>
          <p:cNvPr id="38" name="Rectangle 37"/>
          <p:cNvSpPr/>
          <p:nvPr/>
        </p:nvSpPr>
        <p:spPr>
          <a:xfrm>
            <a:off x="1907705" y="4436934"/>
            <a:ext cx="1300480" cy="4876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Limit</a:t>
            </a:r>
          </a:p>
        </p:txBody>
      </p:sp>
      <p:cxnSp>
        <p:nvCxnSpPr>
          <p:cNvPr id="39" name="Straight Arrow Connector 38"/>
          <p:cNvCxnSpPr>
            <a:stCxn id="26" idx="3"/>
          </p:cNvCxnSpPr>
          <p:nvPr/>
        </p:nvCxnSpPr>
        <p:spPr>
          <a:xfrm>
            <a:off x="1282656" y="3109511"/>
            <a:ext cx="4775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Line Callout 1 28"/>
          <p:cNvSpPr/>
          <p:nvPr/>
        </p:nvSpPr>
        <p:spPr>
          <a:xfrm>
            <a:off x="3491880" y="1340768"/>
            <a:ext cx="5486400" cy="5184576"/>
          </a:xfrm>
          <a:prstGeom prst="borderCallout1">
            <a:avLst>
              <a:gd name="adj1" fmla="val 17171"/>
              <a:gd name="adj2" fmla="val 125"/>
              <a:gd name="adj3" fmla="val 43268"/>
              <a:gd name="adj4" fmla="val -524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smtClean="0">
                <a:solidFill>
                  <a:schemeClr val="tx1"/>
                </a:solidFill>
                <a:latin typeface="Arial" panose="020B0604020202020204" pitchFamily="34" charset="0"/>
                <a:cs typeface="Arial" panose="020B0604020202020204" pitchFamily="34" charset="0"/>
              </a:rPr>
              <a:t>RCCR Assignment &amp; Cutoff</a:t>
            </a:r>
            <a:endParaRPr lang="en-US" sz="1600" b="1" dirty="0">
              <a:solidFill>
                <a:schemeClr val="tx1"/>
              </a:solidFill>
              <a:latin typeface="Arial" panose="020B0604020202020204" pitchFamily="34" charset="0"/>
              <a:cs typeface="Arial" panose="020B0604020202020204" pitchFamily="34" charset="0"/>
            </a:endParaRPr>
          </a:p>
        </p:txBody>
      </p:sp>
      <p:sp>
        <p:nvSpPr>
          <p:cNvPr id="18" name="Rectangle 17"/>
          <p:cNvSpPr/>
          <p:nvPr/>
        </p:nvSpPr>
        <p:spPr>
          <a:xfrm>
            <a:off x="4932040" y="2085420"/>
            <a:ext cx="4005152" cy="2254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076056" y="2636912"/>
            <a:ext cx="2026600" cy="1657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rial" panose="020B0604020202020204" pitchFamily="34" charset="0"/>
                <a:cs typeface="Arial" panose="020B0604020202020204" pitchFamily="34" charset="0"/>
              </a:rPr>
              <a:t>Clean Credit History</a:t>
            </a:r>
            <a:endParaRPr lang="en-US" sz="1400" dirty="0">
              <a:solidFill>
                <a:schemeClr val="tx1"/>
              </a:solidFill>
              <a:latin typeface="Arial" panose="020B0604020202020204" pitchFamily="34" charset="0"/>
              <a:cs typeface="Arial" panose="020B0604020202020204" pitchFamily="34" charset="0"/>
            </a:endParaRPr>
          </a:p>
        </p:txBody>
      </p:sp>
      <p:sp>
        <p:nvSpPr>
          <p:cNvPr id="20" name="Rectangle 19"/>
          <p:cNvSpPr/>
          <p:nvPr/>
        </p:nvSpPr>
        <p:spPr>
          <a:xfrm>
            <a:off x="5076056" y="2889606"/>
            <a:ext cx="2026600" cy="27927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rial" panose="020B0604020202020204" pitchFamily="34" charset="0"/>
                <a:cs typeface="Arial" panose="020B0604020202020204" pitchFamily="34" charset="0"/>
              </a:rPr>
              <a:t>Some Credit History</a:t>
            </a:r>
            <a:endParaRPr lang="en-US" sz="1400" dirty="0">
              <a:solidFill>
                <a:schemeClr val="tx1"/>
              </a:solidFill>
              <a:latin typeface="Arial" panose="020B0604020202020204" pitchFamily="34" charset="0"/>
              <a:cs typeface="Arial" panose="020B0604020202020204" pitchFamily="34" charset="0"/>
            </a:endParaRPr>
          </a:p>
        </p:txBody>
      </p:sp>
      <p:sp>
        <p:nvSpPr>
          <p:cNvPr id="21" name="Rectangle 20"/>
          <p:cNvSpPr/>
          <p:nvPr/>
        </p:nvSpPr>
        <p:spPr>
          <a:xfrm>
            <a:off x="5076056" y="3239104"/>
            <a:ext cx="2026600" cy="1657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rial" panose="020B0604020202020204" pitchFamily="34" charset="0"/>
                <a:cs typeface="Arial" panose="020B0604020202020204" pitchFamily="34" charset="0"/>
              </a:rPr>
              <a:t>Deep Credit History</a:t>
            </a:r>
            <a:endParaRPr lang="en-US" sz="1400" dirty="0">
              <a:solidFill>
                <a:schemeClr val="tx1"/>
              </a:solidFill>
              <a:latin typeface="Arial" panose="020B0604020202020204" pitchFamily="34" charset="0"/>
              <a:cs typeface="Arial" panose="020B0604020202020204" pitchFamily="34" charset="0"/>
            </a:endParaRPr>
          </a:p>
        </p:txBody>
      </p:sp>
      <p:cxnSp>
        <p:nvCxnSpPr>
          <p:cNvPr id="33" name="Elbow Connector 32"/>
          <p:cNvCxnSpPr>
            <a:stCxn id="32" idx="3"/>
            <a:endCxn id="20" idx="3"/>
          </p:cNvCxnSpPr>
          <p:nvPr/>
        </p:nvCxnSpPr>
        <p:spPr>
          <a:xfrm flipH="1" flipV="1">
            <a:off x="7102656" y="3029241"/>
            <a:ext cx="1324812" cy="2438080"/>
          </a:xfrm>
          <a:prstGeom prst="bentConnector3">
            <a:avLst>
              <a:gd name="adj1" fmla="val -1725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129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1"/>
                                        </p:tgtEl>
                                      </p:cBhvr>
                                    </p:animEffect>
                                    <p:set>
                                      <p:cBhvr>
                                        <p:cTn id="16" dur="1" fill="hold">
                                          <p:stCondLst>
                                            <p:cond delay="499"/>
                                          </p:stCondLst>
                                        </p:cTn>
                                        <p:tgtEl>
                                          <p:spTgt spid="21"/>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3"/>
                                        </p:tgtEl>
                                      </p:cBhvr>
                                    </p:animEffect>
                                    <p:set>
                                      <p:cBhvr>
                                        <p:cTn id="19"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EF4471C8-23FE-4CB6-9695-9635D0A60363}"/>
              </a:ext>
            </a:extLst>
          </p:cNvPr>
          <p:cNvSpPr txBox="1">
            <a:spLocks/>
          </p:cNvSpPr>
          <p:nvPr/>
        </p:nvSpPr>
        <p:spPr>
          <a:xfrm>
            <a:off x="606004" y="841444"/>
            <a:ext cx="8214468"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fontAlgn="auto">
              <a:spcAft>
                <a:spcPts val="0"/>
              </a:spcAft>
            </a:pPr>
            <a:r>
              <a:rPr lang="en-US" sz="2400" b="1"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AiBank</a:t>
            </a:r>
            <a:r>
              <a:rPr lang="en-US" sz="24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Co-Lending Project:</a:t>
            </a: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4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Credit Risk Criteria</a:t>
            </a:r>
            <a:endParaRPr lang="en-US" sz="1800" dirty="0">
              <a:latin typeface="Arial" panose="020B0604020202020204" pitchFamily="34" charset="0"/>
              <a:cs typeface="Arial" panose="020B0604020202020204" pitchFamily="34" charset="0"/>
            </a:endParaRPr>
          </a:p>
        </p:txBody>
      </p:sp>
      <p:pic>
        <p:nvPicPr>
          <p:cNvPr id="35" name="图片 21"/>
          <p:cNvPicPr>
            <a:picLocks noChangeAspect="1"/>
          </p:cNvPicPr>
          <p:nvPr/>
        </p:nvPicPr>
        <p:blipFill>
          <a:blip r:embed="rId2"/>
          <a:stretch>
            <a:fillRect/>
          </a:stretch>
        </p:blipFill>
        <p:spPr>
          <a:xfrm>
            <a:off x="310692" y="2516973"/>
            <a:ext cx="847093" cy="489073"/>
          </a:xfrm>
          <a:prstGeom prst="rect">
            <a:avLst/>
          </a:prstGeom>
          <a:ln>
            <a:noFill/>
          </a:ln>
        </p:spPr>
      </p:pic>
      <p:sp>
        <p:nvSpPr>
          <p:cNvPr id="36" name="Rectangle 35"/>
          <p:cNvSpPr/>
          <p:nvPr/>
        </p:nvSpPr>
        <p:spPr>
          <a:xfrm>
            <a:off x="185376" y="3006046"/>
            <a:ext cx="1097280" cy="206930"/>
          </a:xfrm>
          <a:prstGeom prst="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Arial" panose="020B0604020202020204" pitchFamily="34" charset="0"/>
                <a:cs typeface="Arial" panose="020B0604020202020204" pitchFamily="34" charset="0"/>
              </a:rPr>
              <a:t>Borrowers Data</a:t>
            </a:r>
            <a:endParaRPr lang="en-US" sz="1000" dirty="0">
              <a:latin typeface="Arial" panose="020B0604020202020204" pitchFamily="34" charset="0"/>
              <a:cs typeface="Arial" panose="020B0604020202020204" pitchFamily="34" charset="0"/>
            </a:endParaRPr>
          </a:p>
        </p:txBody>
      </p:sp>
      <p:sp>
        <p:nvSpPr>
          <p:cNvPr id="37" name="Rectangle 36"/>
          <p:cNvSpPr/>
          <p:nvPr/>
        </p:nvSpPr>
        <p:spPr>
          <a:xfrm>
            <a:off x="185376" y="3249062"/>
            <a:ext cx="1097280" cy="582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Demographic</a:t>
            </a:r>
            <a:endParaRPr lang="en-US" sz="1000" dirty="0">
              <a:solidFill>
                <a:schemeClr val="tx1"/>
              </a:solidFill>
              <a:latin typeface="Arial" panose="020B0604020202020204" pitchFamily="34" charset="0"/>
              <a:cs typeface="Arial" panose="020B0604020202020204" pitchFamily="34" charset="0"/>
            </a:endParaRPr>
          </a:p>
        </p:txBody>
      </p:sp>
      <p:sp>
        <p:nvSpPr>
          <p:cNvPr id="38" name="Rectangle 37"/>
          <p:cNvSpPr/>
          <p:nvPr/>
        </p:nvSpPr>
        <p:spPr>
          <a:xfrm>
            <a:off x="185376" y="3876344"/>
            <a:ext cx="1097280" cy="11182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PBOC Data</a:t>
            </a:r>
            <a:br>
              <a:rPr lang="en-US" sz="1000" dirty="0" smtClean="0">
                <a:solidFill>
                  <a:schemeClr val="tx1"/>
                </a:solidFill>
                <a:latin typeface="Arial" panose="020B0604020202020204" pitchFamily="34" charset="0"/>
                <a:cs typeface="Arial" panose="020B0604020202020204" pitchFamily="34" charset="0"/>
              </a:rPr>
            </a:br>
            <a:r>
              <a:rPr lang="en-US" sz="1000" dirty="0" smtClean="0">
                <a:solidFill>
                  <a:schemeClr val="tx1"/>
                </a:solidFill>
                <a:latin typeface="Arial" panose="020B0604020202020204" pitchFamily="34" charset="0"/>
                <a:cs typeface="Arial" panose="020B0604020202020204" pitchFamily="34" charset="0"/>
              </a:rPr>
              <a:t>(Credit Bureau)</a:t>
            </a:r>
            <a:endParaRPr lang="en-US" sz="1000" dirty="0">
              <a:solidFill>
                <a:schemeClr val="tx1"/>
              </a:solidFill>
              <a:latin typeface="Arial" panose="020B0604020202020204" pitchFamily="34" charset="0"/>
              <a:cs typeface="Arial" panose="020B0604020202020204" pitchFamily="34" charset="0"/>
            </a:endParaRPr>
          </a:p>
        </p:txBody>
      </p:sp>
      <p:sp>
        <p:nvSpPr>
          <p:cNvPr id="41" name="Rectangle 40"/>
          <p:cNvSpPr/>
          <p:nvPr/>
        </p:nvSpPr>
        <p:spPr>
          <a:xfrm>
            <a:off x="3564876" y="1772816"/>
            <a:ext cx="2103120" cy="4876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latin typeface="Arial" panose="020B0604020202020204" pitchFamily="34" charset="0"/>
                <a:cs typeface="Arial" panose="020B0604020202020204" pitchFamily="34" charset="0"/>
              </a:rPr>
              <a:t>1</a:t>
            </a:r>
            <a:endParaRPr lang="en-US" sz="1000" dirty="0">
              <a:solidFill>
                <a:schemeClr val="tx1"/>
              </a:solidFill>
              <a:latin typeface="Arial" panose="020B0604020202020204" pitchFamily="34" charset="0"/>
              <a:cs typeface="Arial" panose="020B0604020202020204" pitchFamily="34" charset="0"/>
            </a:endParaRPr>
          </a:p>
          <a:p>
            <a:pPr algn="ctr"/>
            <a:r>
              <a:rPr lang="en-US" sz="1000" dirty="0" smtClean="0">
                <a:solidFill>
                  <a:schemeClr val="tx1"/>
                </a:solidFill>
                <a:latin typeface="Arial" panose="020B0604020202020204" pitchFamily="34" charset="0"/>
                <a:cs typeface="Arial" panose="020B0604020202020204" pitchFamily="34" charset="0"/>
              </a:rPr>
              <a:t>Loan Outstanding + CC Outstanding </a:t>
            </a:r>
            <a:r>
              <a:rPr lang="en-US" sz="1000" b="1" dirty="0">
                <a:solidFill>
                  <a:schemeClr val="tx1"/>
                </a:solidFill>
                <a:latin typeface="Arial" panose="020B0604020202020204" pitchFamily="34" charset="0"/>
                <a:cs typeface="Arial" panose="020B0604020202020204" pitchFamily="34" charset="0"/>
              </a:rPr>
              <a:t>-&gt; Debt Commit,</a:t>
            </a:r>
          </a:p>
        </p:txBody>
      </p:sp>
      <p:sp>
        <p:nvSpPr>
          <p:cNvPr id="42" name="Rectangle 41"/>
          <p:cNvSpPr/>
          <p:nvPr/>
        </p:nvSpPr>
        <p:spPr>
          <a:xfrm>
            <a:off x="5739406" y="1772816"/>
            <a:ext cx="2103120" cy="4876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latin typeface="Arial" panose="020B0604020202020204" pitchFamily="34" charset="0"/>
                <a:cs typeface="Arial" panose="020B0604020202020204" pitchFamily="34" charset="0"/>
              </a:rPr>
              <a:t>2</a:t>
            </a:r>
          </a:p>
          <a:p>
            <a:pPr algn="ctr"/>
            <a:r>
              <a:rPr lang="en-US" sz="1000" dirty="0" smtClean="0">
                <a:solidFill>
                  <a:schemeClr val="tx1"/>
                </a:solidFill>
                <a:latin typeface="Arial" panose="020B0604020202020204" pitchFamily="34" charset="0"/>
                <a:cs typeface="Arial" panose="020B0604020202020204" pitchFamily="34" charset="0"/>
              </a:rPr>
              <a:t>Occupation </a:t>
            </a:r>
            <a:r>
              <a:rPr lang="en-US" sz="1000" dirty="0">
                <a:solidFill>
                  <a:schemeClr val="tx1"/>
                </a:solidFill>
                <a:latin typeface="Arial" panose="020B0604020202020204" pitchFamily="34" charset="0"/>
                <a:cs typeface="Arial" panose="020B0604020202020204" pitchFamily="34" charset="0"/>
              </a:rPr>
              <a:t>Industry </a:t>
            </a:r>
            <a:r>
              <a:rPr lang="en-US" sz="1000" b="1" dirty="0">
                <a:solidFill>
                  <a:schemeClr val="tx1"/>
                </a:solidFill>
                <a:latin typeface="Arial" panose="020B0604020202020204" pitchFamily="34" charset="0"/>
                <a:cs typeface="Arial" panose="020B0604020202020204" pitchFamily="34" charset="0"/>
              </a:rPr>
              <a:t>-&gt; Surveyed Income</a:t>
            </a:r>
          </a:p>
        </p:txBody>
      </p:sp>
      <p:sp>
        <p:nvSpPr>
          <p:cNvPr id="43" name="Rectangle 42"/>
          <p:cNvSpPr/>
          <p:nvPr/>
        </p:nvSpPr>
        <p:spPr>
          <a:xfrm>
            <a:off x="7913936" y="1772817"/>
            <a:ext cx="1005840" cy="4876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latin typeface="Arial" panose="020B0604020202020204" pitchFamily="34" charset="0"/>
                <a:cs typeface="Arial" panose="020B0604020202020204" pitchFamily="34" charset="0"/>
              </a:rPr>
              <a:t>3</a:t>
            </a:r>
          </a:p>
          <a:p>
            <a:pPr algn="ctr"/>
            <a:r>
              <a:rPr lang="en-US" sz="1000" b="1" dirty="0" smtClean="0">
                <a:solidFill>
                  <a:schemeClr val="tx1"/>
                </a:solidFill>
                <a:latin typeface="Arial" panose="020B0604020202020204" pitchFamily="34" charset="0"/>
                <a:cs typeface="Arial" panose="020B0604020202020204" pitchFamily="34" charset="0"/>
              </a:rPr>
              <a:t>Debt Cap. -&gt; Limit</a:t>
            </a:r>
            <a:endParaRPr lang="en-US" sz="1000" b="1" dirty="0">
              <a:solidFill>
                <a:schemeClr val="tx1"/>
              </a:solidFill>
              <a:latin typeface="Arial" panose="020B0604020202020204" pitchFamily="34" charset="0"/>
              <a:cs typeface="Arial" panose="020B0604020202020204" pitchFamily="34" charset="0"/>
            </a:endParaRPr>
          </a:p>
        </p:txBody>
      </p:sp>
      <p:sp>
        <p:nvSpPr>
          <p:cNvPr id="44" name="Rectangle 43"/>
          <p:cNvSpPr/>
          <p:nvPr/>
        </p:nvSpPr>
        <p:spPr>
          <a:xfrm>
            <a:off x="1763688" y="2470275"/>
            <a:ext cx="1584177" cy="25429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smtClean="0">
                <a:solidFill>
                  <a:schemeClr val="tx1"/>
                </a:solidFill>
                <a:latin typeface="Arial" panose="020B0604020202020204" pitchFamily="34" charset="0"/>
                <a:cs typeface="Arial" panose="020B0604020202020204" pitchFamily="34" charset="0"/>
              </a:rPr>
              <a:t>Credit Risk Criteria</a:t>
            </a:r>
            <a:endParaRPr lang="en-US" sz="1200" b="1" dirty="0">
              <a:solidFill>
                <a:schemeClr val="tx1"/>
              </a:solidFill>
              <a:latin typeface="Arial" panose="020B0604020202020204" pitchFamily="34" charset="0"/>
              <a:cs typeface="Arial" panose="020B0604020202020204" pitchFamily="34" charset="0"/>
            </a:endParaRPr>
          </a:p>
        </p:txBody>
      </p:sp>
      <p:sp>
        <p:nvSpPr>
          <p:cNvPr id="45" name="Rectangle 44"/>
          <p:cNvSpPr/>
          <p:nvPr/>
        </p:nvSpPr>
        <p:spPr>
          <a:xfrm>
            <a:off x="1907705" y="3329325"/>
            <a:ext cx="1300480" cy="4876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Credit Score</a:t>
            </a:r>
          </a:p>
        </p:txBody>
      </p:sp>
      <p:sp>
        <p:nvSpPr>
          <p:cNvPr id="46" name="Rectangle 45"/>
          <p:cNvSpPr/>
          <p:nvPr/>
        </p:nvSpPr>
        <p:spPr>
          <a:xfrm>
            <a:off x="1907705" y="2780929"/>
            <a:ext cx="1300480"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Risk Rules</a:t>
            </a:r>
          </a:p>
        </p:txBody>
      </p:sp>
      <p:sp>
        <p:nvSpPr>
          <p:cNvPr id="47" name="Rectangle 46"/>
          <p:cNvSpPr/>
          <p:nvPr/>
        </p:nvSpPr>
        <p:spPr>
          <a:xfrm>
            <a:off x="1907705" y="3877721"/>
            <a:ext cx="1300480" cy="48768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Pricing</a:t>
            </a:r>
          </a:p>
        </p:txBody>
      </p:sp>
      <p:sp>
        <p:nvSpPr>
          <p:cNvPr id="48" name="Rectangle 47"/>
          <p:cNvSpPr/>
          <p:nvPr/>
        </p:nvSpPr>
        <p:spPr>
          <a:xfrm>
            <a:off x="1907705" y="4436934"/>
            <a:ext cx="1300480" cy="487680"/>
          </a:xfrm>
          <a:prstGeom prst="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rial" panose="020B0604020202020204" pitchFamily="34" charset="0"/>
                <a:cs typeface="Arial" panose="020B0604020202020204" pitchFamily="34" charset="0"/>
              </a:rPr>
              <a:t>Limit</a:t>
            </a:r>
          </a:p>
        </p:txBody>
      </p:sp>
      <p:cxnSp>
        <p:nvCxnSpPr>
          <p:cNvPr id="49" name="Straight Arrow Connector 48"/>
          <p:cNvCxnSpPr>
            <a:stCxn id="36" idx="3"/>
          </p:cNvCxnSpPr>
          <p:nvPr/>
        </p:nvCxnSpPr>
        <p:spPr>
          <a:xfrm>
            <a:off x="1282656" y="3109511"/>
            <a:ext cx="4775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Line Callout 1 49"/>
          <p:cNvSpPr/>
          <p:nvPr/>
        </p:nvSpPr>
        <p:spPr>
          <a:xfrm>
            <a:off x="3491880" y="1340768"/>
            <a:ext cx="5486400" cy="5184576"/>
          </a:xfrm>
          <a:prstGeom prst="borderCallout1">
            <a:avLst>
              <a:gd name="adj1" fmla="val 43494"/>
              <a:gd name="adj2" fmla="val -124"/>
              <a:gd name="adj3" fmla="val 64591"/>
              <a:gd name="adj4" fmla="val -524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smtClean="0">
                <a:solidFill>
                  <a:schemeClr val="tx1"/>
                </a:solidFill>
                <a:latin typeface="Arial" panose="020B0604020202020204" pitchFamily="34" charset="0"/>
                <a:cs typeface="Arial" panose="020B0604020202020204" pitchFamily="34" charset="0"/>
              </a:rPr>
              <a:t>Eligible Limit</a:t>
            </a:r>
            <a:endParaRPr lang="en-US" sz="1600" b="1" dirty="0">
              <a:solidFill>
                <a:schemeClr val="tx1"/>
              </a:solidFill>
              <a:latin typeface="Arial" panose="020B0604020202020204" pitchFamily="34" charset="0"/>
              <a:cs typeface="Arial" panose="020B0604020202020204" pitchFamily="34" charset="0"/>
            </a:endParaRPr>
          </a:p>
        </p:txBody>
      </p:sp>
      <p:pic>
        <p:nvPicPr>
          <p:cNvPr id="52" name="Picture 51"/>
          <p:cNvPicPr>
            <a:picLocks noChangeAspect="1"/>
          </p:cNvPicPr>
          <p:nvPr/>
        </p:nvPicPr>
        <p:blipFill rotWithShape="1">
          <a:blip r:embed="rId3"/>
          <a:srcRect r="31881"/>
          <a:stretch/>
        </p:blipFill>
        <p:spPr>
          <a:xfrm>
            <a:off x="3697623" y="4153644"/>
            <a:ext cx="5079115" cy="2192248"/>
          </a:xfrm>
          <a:prstGeom prst="rect">
            <a:avLst/>
          </a:prstGeom>
        </p:spPr>
      </p:pic>
      <p:sp>
        <p:nvSpPr>
          <p:cNvPr id="53" name="TextBox 52"/>
          <p:cNvSpPr txBox="1"/>
          <p:nvPr/>
        </p:nvSpPr>
        <p:spPr>
          <a:xfrm>
            <a:off x="4420999" y="3969628"/>
            <a:ext cx="4355739" cy="307777"/>
          </a:xfrm>
          <a:prstGeom prst="rect">
            <a:avLst/>
          </a:prstGeom>
          <a:solidFill>
            <a:schemeClr val="bg2"/>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Average Credit Card Usage in the Last 6 Months</a:t>
            </a:r>
            <a:endParaRPr lang="en-US" sz="1400" dirty="0">
              <a:latin typeface="Arial" panose="020B0604020202020204" pitchFamily="34" charset="0"/>
              <a:cs typeface="Arial" panose="020B0604020202020204" pitchFamily="34" charset="0"/>
            </a:endParaRPr>
          </a:p>
        </p:txBody>
      </p:sp>
      <p:sp>
        <p:nvSpPr>
          <p:cNvPr id="54" name="TextBox 53"/>
          <p:cNvSpPr txBox="1"/>
          <p:nvPr/>
        </p:nvSpPr>
        <p:spPr>
          <a:xfrm rot="16200000">
            <a:off x="2813738" y="5101967"/>
            <a:ext cx="2180073" cy="307777"/>
          </a:xfrm>
          <a:prstGeom prst="rect">
            <a:avLst/>
          </a:prstGeom>
          <a:solidFill>
            <a:schemeClr val="bg2"/>
          </a:solidFill>
        </p:spPr>
        <p:txBody>
          <a:bodyPr wrap="square" rtlCol="0" anchor="ctr">
            <a:spAutoFit/>
          </a:bodyPr>
          <a:lstStyle/>
          <a:p>
            <a:pPr algn="ctr"/>
            <a:r>
              <a:rPr lang="en-US" sz="1400" dirty="0" smtClean="0">
                <a:latin typeface="Arial" panose="020B0604020202020204" pitchFamily="34" charset="0"/>
                <a:cs typeface="Arial" panose="020B0604020202020204" pitchFamily="34" charset="0"/>
              </a:rPr>
              <a:t>Loan Outstanding</a:t>
            </a:r>
            <a:endParaRPr lang="en-US" sz="1400" dirty="0">
              <a:latin typeface="Arial" panose="020B0604020202020204" pitchFamily="34" charset="0"/>
              <a:cs typeface="Arial" panose="020B0604020202020204" pitchFamily="34" charset="0"/>
            </a:endParaRPr>
          </a:p>
        </p:txBody>
      </p:sp>
      <p:sp>
        <p:nvSpPr>
          <p:cNvPr id="55" name="TextBox 54"/>
          <p:cNvSpPr txBox="1"/>
          <p:nvPr/>
        </p:nvSpPr>
        <p:spPr>
          <a:xfrm>
            <a:off x="5008266" y="2822064"/>
            <a:ext cx="3108960" cy="365760"/>
          </a:xfrm>
          <a:prstGeom prst="rect">
            <a:avLst/>
          </a:prstGeom>
          <a:solidFill>
            <a:schemeClr val="bg2"/>
          </a:solidFill>
        </p:spPr>
        <p:txBody>
          <a:bodyPr wrap="square" rtlCol="0" anchor="ctr">
            <a:noAutofit/>
          </a:bodyPr>
          <a:lstStyle/>
          <a:p>
            <a:pPr algn="ctr"/>
            <a:r>
              <a:rPr lang="en-US" sz="1400" dirty="0" smtClean="0">
                <a:latin typeface="Arial" panose="020B0604020202020204" pitchFamily="34" charset="0"/>
                <a:cs typeface="Arial" panose="020B0604020202020204" pitchFamily="34" charset="0"/>
              </a:rPr>
              <a:t>Loan Outstanding</a:t>
            </a:r>
            <a:endParaRPr lang="en-US" sz="1400" dirty="0">
              <a:latin typeface="Arial" panose="020B0604020202020204" pitchFamily="34" charset="0"/>
              <a:cs typeface="Arial" panose="020B0604020202020204" pitchFamily="34" charset="0"/>
            </a:endParaRPr>
          </a:p>
        </p:txBody>
      </p:sp>
      <p:sp>
        <p:nvSpPr>
          <p:cNvPr id="56" name="TextBox 55"/>
          <p:cNvSpPr txBox="1"/>
          <p:nvPr/>
        </p:nvSpPr>
        <p:spPr>
          <a:xfrm>
            <a:off x="3694256" y="2822064"/>
            <a:ext cx="1254618" cy="822960"/>
          </a:xfrm>
          <a:prstGeom prst="rect">
            <a:avLst/>
          </a:prstGeom>
          <a:solidFill>
            <a:schemeClr val="bg2">
              <a:lumMod val="75000"/>
            </a:schemeClr>
          </a:solidFill>
        </p:spPr>
        <p:txBody>
          <a:bodyPr wrap="square" rtlCol="0" anchor="ctr">
            <a:noAutofit/>
          </a:bodyPr>
          <a:lstStyle/>
          <a:p>
            <a:pPr algn="ctr"/>
            <a:r>
              <a:rPr lang="en-US" sz="1400" dirty="0" smtClean="0">
                <a:latin typeface="Arial" panose="020B0604020202020204" pitchFamily="34" charset="0"/>
                <a:cs typeface="Arial" panose="020B0604020202020204" pitchFamily="34" charset="0"/>
              </a:rPr>
              <a:t>Debt Commitment</a:t>
            </a:r>
            <a:endParaRPr lang="en-US" sz="1400" dirty="0">
              <a:latin typeface="Arial" panose="020B0604020202020204" pitchFamily="34" charset="0"/>
              <a:cs typeface="Arial" panose="020B0604020202020204" pitchFamily="34" charset="0"/>
            </a:endParaRPr>
          </a:p>
        </p:txBody>
      </p:sp>
      <p:sp>
        <p:nvSpPr>
          <p:cNvPr id="57" name="TextBox 56"/>
          <p:cNvSpPr txBox="1"/>
          <p:nvPr/>
        </p:nvSpPr>
        <p:spPr>
          <a:xfrm>
            <a:off x="5008266" y="3279264"/>
            <a:ext cx="3108960" cy="365760"/>
          </a:xfrm>
          <a:prstGeom prst="rect">
            <a:avLst/>
          </a:prstGeom>
          <a:solidFill>
            <a:schemeClr val="bg2"/>
          </a:solidFill>
        </p:spPr>
        <p:txBody>
          <a:bodyPr wrap="square" rtlCol="0">
            <a:noAutofit/>
          </a:bodyPr>
          <a:lstStyle/>
          <a:p>
            <a:pPr algn="ctr"/>
            <a:r>
              <a:rPr lang="en-US" sz="1400" dirty="0" smtClean="0">
                <a:latin typeface="Arial" panose="020B0604020202020204" pitchFamily="34" charset="0"/>
                <a:cs typeface="Arial" panose="020B0604020202020204" pitchFamily="34" charset="0"/>
              </a:rPr>
              <a:t>Avg. CC Usage in the Last 6 Months</a:t>
            </a:r>
            <a:endParaRPr lang="en-US" sz="1400" dirty="0">
              <a:latin typeface="Arial" panose="020B0604020202020204" pitchFamily="34" charset="0"/>
              <a:cs typeface="Arial" panose="020B0604020202020204" pitchFamily="34" charset="0"/>
            </a:endParaRPr>
          </a:p>
        </p:txBody>
      </p:sp>
      <p:sp>
        <p:nvSpPr>
          <p:cNvPr id="58" name="TextBox 57"/>
          <p:cNvSpPr txBox="1"/>
          <p:nvPr/>
        </p:nvSpPr>
        <p:spPr>
          <a:xfrm>
            <a:off x="8072514" y="2822064"/>
            <a:ext cx="731520" cy="365760"/>
          </a:xfrm>
          <a:prstGeom prst="rect">
            <a:avLst/>
          </a:prstGeom>
          <a:solidFill>
            <a:schemeClr val="accent1">
              <a:lumMod val="60000"/>
              <a:lumOff val="40000"/>
            </a:schemeClr>
          </a:solidFill>
        </p:spPr>
        <p:txBody>
          <a:bodyPr wrap="square" rtlCol="0" anchor="ctr">
            <a:noAutofit/>
          </a:bodyPr>
          <a:lstStyle/>
          <a:p>
            <a:pPr algn="ctr"/>
            <a:r>
              <a:rPr lang="en-US" sz="1400" dirty="0" smtClean="0">
                <a:latin typeface="Arial" panose="020B0604020202020204" pitchFamily="34" charset="0"/>
                <a:cs typeface="Arial" panose="020B0604020202020204" pitchFamily="34" charset="0"/>
              </a:rPr>
              <a:t>/ 60</a:t>
            </a:r>
            <a:endParaRPr lang="en-US" sz="1400" dirty="0">
              <a:latin typeface="Arial" panose="020B0604020202020204" pitchFamily="34" charset="0"/>
              <a:cs typeface="Arial" panose="020B0604020202020204" pitchFamily="34" charset="0"/>
            </a:endParaRPr>
          </a:p>
        </p:txBody>
      </p:sp>
      <p:sp>
        <p:nvSpPr>
          <p:cNvPr id="59" name="TextBox 58"/>
          <p:cNvSpPr txBox="1"/>
          <p:nvPr/>
        </p:nvSpPr>
        <p:spPr>
          <a:xfrm>
            <a:off x="8072514" y="3279264"/>
            <a:ext cx="731520" cy="365760"/>
          </a:xfrm>
          <a:prstGeom prst="rect">
            <a:avLst/>
          </a:prstGeom>
          <a:solidFill>
            <a:schemeClr val="accent1">
              <a:lumMod val="60000"/>
              <a:lumOff val="40000"/>
            </a:schemeClr>
          </a:solidFill>
        </p:spPr>
        <p:txBody>
          <a:bodyPr wrap="square" rtlCol="0" anchor="ctr">
            <a:noAutofit/>
          </a:bodyPr>
          <a:lstStyle/>
          <a:p>
            <a:pPr algn="ctr"/>
            <a:r>
              <a:rPr lang="en-US" sz="1400" dirty="0" smtClean="0">
                <a:latin typeface="Arial" panose="020B0604020202020204" pitchFamily="34" charset="0"/>
                <a:cs typeface="Arial" panose="020B0604020202020204" pitchFamily="34" charset="0"/>
              </a:rPr>
              <a:t>X 10%</a:t>
            </a:r>
            <a:endParaRPr lang="en-US" sz="1400" dirty="0">
              <a:latin typeface="Arial" panose="020B0604020202020204" pitchFamily="34" charset="0"/>
              <a:cs typeface="Arial" panose="020B0604020202020204" pitchFamily="34" charset="0"/>
            </a:endParaRPr>
          </a:p>
        </p:txBody>
      </p:sp>
      <p:sp>
        <p:nvSpPr>
          <p:cNvPr id="26" name="Rectangle 25"/>
          <p:cNvSpPr/>
          <p:nvPr/>
        </p:nvSpPr>
        <p:spPr>
          <a:xfrm>
            <a:off x="7891549" y="3551372"/>
            <a:ext cx="1075784" cy="525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smtClean="0">
                <a:solidFill>
                  <a:srgbClr val="FF0000"/>
                </a:solidFill>
                <a:latin typeface="Arial" panose="020B0604020202020204" pitchFamily="34" charset="0"/>
                <a:cs typeface="Arial" panose="020B0604020202020204" pitchFamily="34" charset="0"/>
              </a:rPr>
              <a:t>Adjustable Parameters</a:t>
            </a:r>
            <a:endParaRPr lang="en-US" sz="1200" b="1" dirty="0">
              <a:solidFill>
                <a:srgbClr val="FF0000"/>
              </a:solidFill>
              <a:latin typeface="Arial" panose="020B0604020202020204" pitchFamily="34" charset="0"/>
              <a:cs typeface="Arial" panose="020B0604020202020204" pitchFamily="34" charset="0"/>
            </a:endParaRPr>
          </a:p>
        </p:txBody>
      </p:sp>
      <p:sp>
        <p:nvSpPr>
          <p:cNvPr id="2" name="Rectangle 1"/>
          <p:cNvSpPr/>
          <p:nvPr/>
        </p:nvSpPr>
        <p:spPr>
          <a:xfrm>
            <a:off x="6372200" y="5805264"/>
            <a:ext cx="2404538"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Arial" panose="020B0604020202020204" pitchFamily="34" charset="0"/>
                <a:cs typeface="Arial" panose="020B0604020202020204" pitchFamily="34" charset="0"/>
              </a:rPr>
              <a:t>Approval Rate</a:t>
            </a:r>
            <a:endParaRPr lang="en-US" sz="1600" dirty="0">
              <a:solidFill>
                <a:schemeClr val="tx1"/>
              </a:solidFill>
              <a:latin typeface="Arial" panose="020B0604020202020204" pitchFamily="34" charset="0"/>
              <a:cs typeface="Arial" panose="020B0604020202020204" pitchFamily="34" charset="0"/>
            </a:endParaRPr>
          </a:p>
        </p:txBody>
      </p:sp>
      <p:sp>
        <p:nvSpPr>
          <p:cNvPr id="4" name="Right Brace 3"/>
          <p:cNvSpPr/>
          <p:nvPr/>
        </p:nvSpPr>
        <p:spPr>
          <a:xfrm rot="5400000">
            <a:off x="5647965" y="307425"/>
            <a:ext cx="182880" cy="42062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Rectangle 28"/>
          <p:cNvSpPr/>
          <p:nvPr/>
        </p:nvSpPr>
        <p:spPr>
          <a:xfrm>
            <a:off x="5043067" y="2470512"/>
            <a:ext cx="1392675" cy="2442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smtClean="0">
                <a:solidFill>
                  <a:srgbClr val="FF0000"/>
                </a:solidFill>
                <a:latin typeface="Arial" panose="020B0604020202020204" pitchFamily="34" charset="0"/>
                <a:cs typeface="Arial" panose="020B0604020202020204" pitchFamily="34" charset="0"/>
              </a:rPr>
              <a:t>Debt Burden</a:t>
            </a:r>
            <a:endParaRPr 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71734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EF4471C8-23FE-4CB6-9695-9635D0A60363}"/>
              </a:ext>
            </a:extLst>
          </p:cNvPr>
          <p:cNvSpPr txBox="1">
            <a:spLocks/>
          </p:cNvSpPr>
          <p:nvPr/>
        </p:nvSpPr>
        <p:spPr>
          <a:xfrm>
            <a:off x="606004" y="841444"/>
            <a:ext cx="8214468"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fontAlgn="auto">
              <a:spcAft>
                <a:spcPts val="0"/>
              </a:spcAft>
            </a:pPr>
            <a:r>
              <a:rPr lang="en-US" sz="2400" b="1"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AiBank</a:t>
            </a:r>
            <a:r>
              <a:rPr lang="en-US" sz="24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Co-Lending Project:</a:t>
            </a: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4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Credit Risk Criteria</a:t>
            </a:r>
            <a:endParaRPr lang="en-US" sz="1800" dirty="0">
              <a:latin typeface="Arial" panose="020B0604020202020204" pitchFamily="34" charset="0"/>
              <a:cs typeface="Arial" panose="020B0604020202020204" pitchFamily="34" charset="0"/>
            </a:endParaRPr>
          </a:p>
        </p:txBody>
      </p:sp>
      <p:pic>
        <p:nvPicPr>
          <p:cNvPr id="35" name="图片 21"/>
          <p:cNvPicPr>
            <a:picLocks noChangeAspect="1"/>
          </p:cNvPicPr>
          <p:nvPr/>
        </p:nvPicPr>
        <p:blipFill>
          <a:blip r:embed="rId2"/>
          <a:stretch>
            <a:fillRect/>
          </a:stretch>
        </p:blipFill>
        <p:spPr>
          <a:xfrm>
            <a:off x="412069" y="2449601"/>
            <a:ext cx="847093" cy="489073"/>
          </a:xfrm>
          <a:prstGeom prst="rect">
            <a:avLst/>
          </a:prstGeom>
          <a:ln>
            <a:noFill/>
          </a:ln>
        </p:spPr>
      </p:pic>
      <p:sp>
        <p:nvSpPr>
          <p:cNvPr id="36" name="Rectangle 35"/>
          <p:cNvSpPr/>
          <p:nvPr/>
        </p:nvSpPr>
        <p:spPr>
          <a:xfrm>
            <a:off x="185376" y="3006046"/>
            <a:ext cx="1300480" cy="206930"/>
          </a:xfrm>
          <a:prstGeom prst="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Arial" panose="020B0604020202020204" pitchFamily="34" charset="0"/>
                <a:cs typeface="Arial" panose="020B0604020202020204" pitchFamily="34" charset="0"/>
              </a:rPr>
              <a:t>Borrowers Data</a:t>
            </a:r>
            <a:endParaRPr lang="en-US" sz="1000" dirty="0">
              <a:latin typeface="Arial" panose="020B0604020202020204" pitchFamily="34" charset="0"/>
              <a:cs typeface="Arial" panose="020B0604020202020204" pitchFamily="34" charset="0"/>
            </a:endParaRPr>
          </a:p>
        </p:txBody>
      </p:sp>
      <p:sp>
        <p:nvSpPr>
          <p:cNvPr id="37" name="Rectangle 36"/>
          <p:cNvSpPr/>
          <p:nvPr/>
        </p:nvSpPr>
        <p:spPr>
          <a:xfrm>
            <a:off x="185376" y="3249062"/>
            <a:ext cx="1300480" cy="582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Demographic</a:t>
            </a:r>
            <a:endParaRPr lang="en-US" sz="1000" dirty="0">
              <a:solidFill>
                <a:schemeClr val="tx1"/>
              </a:solidFill>
              <a:latin typeface="Arial" panose="020B0604020202020204" pitchFamily="34" charset="0"/>
              <a:cs typeface="Arial" panose="020B0604020202020204" pitchFamily="34" charset="0"/>
            </a:endParaRPr>
          </a:p>
        </p:txBody>
      </p:sp>
      <p:sp>
        <p:nvSpPr>
          <p:cNvPr id="38" name="Rectangle 37"/>
          <p:cNvSpPr/>
          <p:nvPr/>
        </p:nvSpPr>
        <p:spPr>
          <a:xfrm>
            <a:off x="185376" y="3876344"/>
            <a:ext cx="1300480" cy="11182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PBOC Data</a:t>
            </a:r>
            <a:br>
              <a:rPr lang="en-US" sz="1000" dirty="0" smtClean="0">
                <a:solidFill>
                  <a:schemeClr val="tx1"/>
                </a:solidFill>
                <a:latin typeface="Arial" panose="020B0604020202020204" pitchFamily="34" charset="0"/>
                <a:cs typeface="Arial" panose="020B0604020202020204" pitchFamily="34" charset="0"/>
              </a:rPr>
            </a:br>
            <a:r>
              <a:rPr lang="en-US" sz="1000" dirty="0" smtClean="0">
                <a:solidFill>
                  <a:schemeClr val="tx1"/>
                </a:solidFill>
                <a:latin typeface="Arial" panose="020B0604020202020204" pitchFamily="34" charset="0"/>
                <a:cs typeface="Arial" panose="020B0604020202020204" pitchFamily="34" charset="0"/>
              </a:rPr>
              <a:t>(Credit Bureau)</a:t>
            </a:r>
            <a:endParaRPr lang="en-US" sz="1000" dirty="0">
              <a:solidFill>
                <a:schemeClr val="tx1"/>
              </a:solidFill>
              <a:latin typeface="Arial" panose="020B0604020202020204" pitchFamily="34" charset="0"/>
              <a:cs typeface="Arial" panose="020B0604020202020204" pitchFamily="34" charset="0"/>
            </a:endParaRPr>
          </a:p>
        </p:txBody>
      </p:sp>
      <p:sp>
        <p:nvSpPr>
          <p:cNvPr id="41" name="Rectangle 40"/>
          <p:cNvSpPr/>
          <p:nvPr/>
        </p:nvSpPr>
        <p:spPr>
          <a:xfrm>
            <a:off x="3564876" y="1772816"/>
            <a:ext cx="2103120" cy="4876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latin typeface="Arial" panose="020B0604020202020204" pitchFamily="34" charset="0"/>
                <a:cs typeface="Arial" panose="020B0604020202020204" pitchFamily="34" charset="0"/>
              </a:rPr>
              <a:t>1</a:t>
            </a:r>
            <a:endParaRPr lang="en-US" sz="1000" dirty="0">
              <a:solidFill>
                <a:schemeClr val="tx1"/>
              </a:solidFill>
              <a:latin typeface="Arial" panose="020B0604020202020204" pitchFamily="34" charset="0"/>
              <a:cs typeface="Arial" panose="020B0604020202020204" pitchFamily="34" charset="0"/>
            </a:endParaRPr>
          </a:p>
          <a:p>
            <a:pPr algn="ctr"/>
            <a:r>
              <a:rPr lang="en-US" sz="1000" dirty="0" smtClean="0">
                <a:solidFill>
                  <a:schemeClr val="tx1"/>
                </a:solidFill>
                <a:latin typeface="Arial" panose="020B0604020202020204" pitchFamily="34" charset="0"/>
                <a:cs typeface="Arial" panose="020B0604020202020204" pitchFamily="34" charset="0"/>
              </a:rPr>
              <a:t>Loan </a:t>
            </a:r>
            <a:r>
              <a:rPr lang="en-US" sz="1000" dirty="0" err="1" smtClean="0">
                <a:solidFill>
                  <a:schemeClr val="tx1"/>
                </a:solidFill>
                <a:latin typeface="Arial" panose="020B0604020202020204" pitchFamily="34" charset="0"/>
                <a:cs typeface="Arial" panose="020B0604020202020204" pitchFamily="34" charset="0"/>
              </a:rPr>
              <a:t>Otsnd</a:t>
            </a:r>
            <a:r>
              <a:rPr lang="en-US" sz="1000" dirty="0" smtClean="0">
                <a:solidFill>
                  <a:schemeClr val="tx1"/>
                </a:solidFill>
                <a:latin typeface="Arial" panose="020B0604020202020204" pitchFamily="34" charset="0"/>
                <a:cs typeface="Arial" panose="020B0604020202020204" pitchFamily="34" charset="0"/>
              </a:rPr>
              <a:t>.+CC </a:t>
            </a:r>
            <a:r>
              <a:rPr lang="en-US" sz="1000" dirty="0" err="1" smtClean="0">
                <a:solidFill>
                  <a:schemeClr val="tx1"/>
                </a:solidFill>
                <a:latin typeface="Arial" panose="020B0604020202020204" pitchFamily="34" charset="0"/>
                <a:cs typeface="Arial" panose="020B0604020202020204" pitchFamily="34" charset="0"/>
              </a:rPr>
              <a:t>Otsnd</a:t>
            </a:r>
            <a:r>
              <a:rPr lang="en-US" sz="1000" dirty="0" smtClean="0">
                <a:solidFill>
                  <a:schemeClr val="tx1"/>
                </a:solidFill>
                <a:latin typeface="Arial" panose="020B0604020202020204" pitchFamily="34" charset="0"/>
                <a:cs typeface="Arial" panose="020B0604020202020204" pitchFamily="34" charset="0"/>
              </a:rPr>
              <a:t>. </a:t>
            </a:r>
            <a:br>
              <a:rPr lang="en-US" sz="1000" dirty="0" smtClean="0">
                <a:solidFill>
                  <a:schemeClr val="tx1"/>
                </a:solidFill>
                <a:latin typeface="Arial" panose="020B0604020202020204" pitchFamily="34" charset="0"/>
                <a:cs typeface="Arial" panose="020B0604020202020204" pitchFamily="34" charset="0"/>
              </a:rPr>
            </a:br>
            <a:r>
              <a:rPr lang="en-US" sz="1000" b="1" dirty="0" smtClean="0">
                <a:solidFill>
                  <a:schemeClr val="tx1"/>
                </a:solidFill>
                <a:latin typeface="Arial" panose="020B0604020202020204" pitchFamily="34" charset="0"/>
                <a:cs typeface="Arial" panose="020B0604020202020204" pitchFamily="34" charset="0"/>
              </a:rPr>
              <a:t>-&gt; </a:t>
            </a:r>
            <a:r>
              <a:rPr lang="en-US" sz="1000" b="1" dirty="0">
                <a:solidFill>
                  <a:schemeClr val="tx1"/>
                </a:solidFill>
                <a:latin typeface="Arial" panose="020B0604020202020204" pitchFamily="34" charset="0"/>
                <a:cs typeface="Arial" panose="020B0604020202020204" pitchFamily="34" charset="0"/>
              </a:rPr>
              <a:t>Debt Commit,</a:t>
            </a:r>
          </a:p>
        </p:txBody>
      </p:sp>
      <p:sp>
        <p:nvSpPr>
          <p:cNvPr id="42" name="Rectangle 41"/>
          <p:cNvSpPr/>
          <p:nvPr/>
        </p:nvSpPr>
        <p:spPr>
          <a:xfrm>
            <a:off x="5739406" y="1772816"/>
            <a:ext cx="2103120" cy="4876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latin typeface="Arial" panose="020B0604020202020204" pitchFamily="34" charset="0"/>
                <a:cs typeface="Arial" panose="020B0604020202020204" pitchFamily="34" charset="0"/>
              </a:rPr>
              <a:t>2</a:t>
            </a:r>
          </a:p>
          <a:p>
            <a:pPr algn="ctr"/>
            <a:r>
              <a:rPr lang="en-US" sz="1000" dirty="0" smtClean="0">
                <a:solidFill>
                  <a:schemeClr val="tx1"/>
                </a:solidFill>
                <a:latin typeface="Arial" panose="020B0604020202020204" pitchFamily="34" charset="0"/>
                <a:cs typeface="Arial" panose="020B0604020202020204" pitchFamily="34" charset="0"/>
              </a:rPr>
              <a:t>Occupation </a:t>
            </a:r>
            <a:r>
              <a:rPr lang="en-US" sz="1000" dirty="0">
                <a:solidFill>
                  <a:schemeClr val="tx1"/>
                </a:solidFill>
                <a:latin typeface="Arial" panose="020B0604020202020204" pitchFamily="34" charset="0"/>
                <a:cs typeface="Arial" panose="020B0604020202020204" pitchFamily="34" charset="0"/>
              </a:rPr>
              <a:t>Industry </a:t>
            </a:r>
            <a:r>
              <a:rPr lang="en-US" sz="1000" dirty="0" smtClean="0">
                <a:solidFill>
                  <a:schemeClr val="tx1"/>
                </a:solidFill>
                <a:latin typeface="Arial" panose="020B0604020202020204" pitchFamily="34" charset="0"/>
                <a:cs typeface="Arial" panose="020B0604020202020204" pitchFamily="34" charset="0"/>
              </a:rPr>
              <a:t/>
            </a:r>
            <a:br>
              <a:rPr lang="en-US" sz="1000" dirty="0" smtClean="0">
                <a:solidFill>
                  <a:schemeClr val="tx1"/>
                </a:solidFill>
                <a:latin typeface="Arial" panose="020B0604020202020204" pitchFamily="34" charset="0"/>
                <a:cs typeface="Arial" panose="020B0604020202020204" pitchFamily="34" charset="0"/>
              </a:rPr>
            </a:br>
            <a:r>
              <a:rPr lang="en-US" sz="1000" b="1" dirty="0" smtClean="0">
                <a:solidFill>
                  <a:schemeClr val="tx1"/>
                </a:solidFill>
                <a:latin typeface="Arial" panose="020B0604020202020204" pitchFamily="34" charset="0"/>
                <a:cs typeface="Arial" panose="020B0604020202020204" pitchFamily="34" charset="0"/>
              </a:rPr>
              <a:t>-&gt; </a:t>
            </a:r>
            <a:r>
              <a:rPr lang="en-US" sz="1000" b="1" dirty="0">
                <a:solidFill>
                  <a:schemeClr val="tx1"/>
                </a:solidFill>
                <a:latin typeface="Arial" panose="020B0604020202020204" pitchFamily="34" charset="0"/>
                <a:cs typeface="Arial" panose="020B0604020202020204" pitchFamily="34" charset="0"/>
              </a:rPr>
              <a:t>Surveyed Income</a:t>
            </a:r>
          </a:p>
        </p:txBody>
      </p:sp>
      <p:sp>
        <p:nvSpPr>
          <p:cNvPr id="44" name="Rectangle 43"/>
          <p:cNvSpPr/>
          <p:nvPr/>
        </p:nvSpPr>
        <p:spPr>
          <a:xfrm>
            <a:off x="1763688" y="2470275"/>
            <a:ext cx="1584177" cy="25429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smtClean="0">
                <a:solidFill>
                  <a:schemeClr val="tx1"/>
                </a:solidFill>
                <a:latin typeface="Arial" panose="020B0604020202020204" pitchFamily="34" charset="0"/>
                <a:cs typeface="Arial" panose="020B0604020202020204" pitchFamily="34" charset="0"/>
              </a:rPr>
              <a:t>Credit Risk Criteria</a:t>
            </a:r>
            <a:endParaRPr lang="en-US" sz="1200" b="1" dirty="0">
              <a:solidFill>
                <a:schemeClr val="tx1"/>
              </a:solidFill>
              <a:latin typeface="Arial" panose="020B0604020202020204" pitchFamily="34" charset="0"/>
              <a:cs typeface="Arial" panose="020B0604020202020204" pitchFamily="34" charset="0"/>
            </a:endParaRPr>
          </a:p>
        </p:txBody>
      </p:sp>
      <p:sp>
        <p:nvSpPr>
          <p:cNvPr id="45" name="Rectangle 44"/>
          <p:cNvSpPr/>
          <p:nvPr/>
        </p:nvSpPr>
        <p:spPr>
          <a:xfrm>
            <a:off x="1907705" y="3329325"/>
            <a:ext cx="1300480" cy="4876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Credit Score</a:t>
            </a:r>
          </a:p>
        </p:txBody>
      </p:sp>
      <p:sp>
        <p:nvSpPr>
          <p:cNvPr id="46" name="Rectangle 45"/>
          <p:cNvSpPr/>
          <p:nvPr/>
        </p:nvSpPr>
        <p:spPr>
          <a:xfrm>
            <a:off x="1907705" y="2780929"/>
            <a:ext cx="1300480"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Risk Rules</a:t>
            </a:r>
          </a:p>
        </p:txBody>
      </p:sp>
      <p:sp>
        <p:nvSpPr>
          <p:cNvPr id="47" name="Rectangle 46"/>
          <p:cNvSpPr/>
          <p:nvPr/>
        </p:nvSpPr>
        <p:spPr>
          <a:xfrm>
            <a:off x="1907705" y="3877721"/>
            <a:ext cx="1300480" cy="48768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Pricing</a:t>
            </a:r>
          </a:p>
        </p:txBody>
      </p:sp>
      <p:sp>
        <p:nvSpPr>
          <p:cNvPr id="48" name="Rectangle 47"/>
          <p:cNvSpPr/>
          <p:nvPr/>
        </p:nvSpPr>
        <p:spPr>
          <a:xfrm>
            <a:off x="1907705" y="4436934"/>
            <a:ext cx="1300480" cy="487680"/>
          </a:xfrm>
          <a:prstGeom prst="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rial" panose="020B0604020202020204" pitchFamily="34" charset="0"/>
                <a:cs typeface="Arial" panose="020B0604020202020204" pitchFamily="34" charset="0"/>
              </a:rPr>
              <a:t>Limit</a:t>
            </a:r>
          </a:p>
        </p:txBody>
      </p:sp>
      <p:cxnSp>
        <p:nvCxnSpPr>
          <p:cNvPr id="49" name="Straight Arrow Connector 48"/>
          <p:cNvCxnSpPr/>
          <p:nvPr/>
        </p:nvCxnSpPr>
        <p:spPr>
          <a:xfrm>
            <a:off x="1485856" y="3109511"/>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Line Callout 1 49"/>
          <p:cNvSpPr/>
          <p:nvPr/>
        </p:nvSpPr>
        <p:spPr>
          <a:xfrm>
            <a:off x="3491880" y="1340768"/>
            <a:ext cx="5486400" cy="5184576"/>
          </a:xfrm>
          <a:prstGeom prst="borderCallout1">
            <a:avLst>
              <a:gd name="adj1" fmla="val 43494"/>
              <a:gd name="adj2" fmla="val -124"/>
              <a:gd name="adj3" fmla="val 64591"/>
              <a:gd name="adj4" fmla="val -524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smtClean="0">
                <a:solidFill>
                  <a:schemeClr val="tx1"/>
                </a:solidFill>
                <a:latin typeface="Arial" panose="020B0604020202020204" pitchFamily="34" charset="0"/>
                <a:cs typeface="Arial" panose="020B0604020202020204" pitchFamily="34" charset="0"/>
              </a:rPr>
              <a:t>Eligible Limit</a:t>
            </a:r>
            <a:endParaRPr lang="en-US" sz="1600" b="1" dirty="0">
              <a:solidFill>
                <a:schemeClr val="tx1"/>
              </a:solidFill>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079889332"/>
              </p:ext>
            </p:extLst>
          </p:nvPr>
        </p:nvGraphicFramePr>
        <p:xfrm>
          <a:off x="3564876" y="2770006"/>
          <a:ext cx="5354900" cy="3611322"/>
        </p:xfrm>
        <a:graphic>
          <a:graphicData uri="http://schemas.openxmlformats.org/drawingml/2006/table">
            <a:tbl>
              <a:tblPr>
                <a:tableStyleId>{5C22544A-7EE6-4342-B048-85BDC9FD1C3A}</a:tableStyleId>
              </a:tblPr>
              <a:tblGrid>
                <a:gridCol w="509518">
                  <a:extLst>
                    <a:ext uri="{9D8B030D-6E8A-4147-A177-3AD203B41FA5}">
                      <a16:colId xmlns:a16="http://schemas.microsoft.com/office/drawing/2014/main" val="3685352675"/>
                    </a:ext>
                  </a:extLst>
                </a:gridCol>
                <a:gridCol w="1794060">
                  <a:extLst>
                    <a:ext uri="{9D8B030D-6E8A-4147-A177-3AD203B41FA5}">
                      <a16:colId xmlns:a16="http://schemas.microsoft.com/office/drawing/2014/main" val="4240585479"/>
                    </a:ext>
                  </a:extLst>
                </a:gridCol>
                <a:gridCol w="437388">
                  <a:extLst>
                    <a:ext uri="{9D8B030D-6E8A-4147-A177-3AD203B41FA5}">
                      <a16:colId xmlns:a16="http://schemas.microsoft.com/office/drawing/2014/main" val="2630862116"/>
                    </a:ext>
                  </a:extLst>
                </a:gridCol>
                <a:gridCol w="1070163">
                  <a:extLst>
                    <a:ext uri="{9D8B030D-6E8A-4147-A177-3AD203B41FA5}">
                      <a16:colId xmlns:a16="http://schemas.microsoft.com/office/drawing/2014/main" val="587755509"/>
                    </a:ext>
                  </a:extLst>
                </a:gridCol>
                <a:gridCol w="1070163">
                  <a:extLst>
                    <a:ext uri="{9D8B030D-6E8A-4147-A177-3AD203B41FA5}">
                      <a16:colId xmlns:a16="http://schemas.microsoft.com/office/drawing/2014/main" val="4206769771"/>
                    </a:ext>
                  </a:extLst>
                </a:gridCol>
                <a:gridCol w="473608">
                  <a:extLst>
                    <a:ext uri="{9D8B030D-6E8A-4147-A177-3AD203B41FA5}">
                      <a16:colId xmlns:a16="http://schemas.microsoft.com/office/drawing/2014/main" val="1389997063"/>
                    </a:ext>
                  </a:extLst>
                </a:gridCol>
              </a:tblGrid>
              <a:tr h="122431">
                <a:tc rowSpan="2">
                  <a:txBody>
                    <a:bodyPr/>
                    <a:lstStyle/>
                    <a:p>
                      <a:pPr algn="ctr" fontAlgn="b"/>
                      <a:r>
                        <a:rPr lang="en-US" sz="1000" u="none" strike="noStrike" dirty="0">
                          <a:effectLst/>
                          <a:latin typeface="Arial" panose="020B0604020202020204" pitchFamily="34" charset="0"/>
                          <a:cs typeface="Arial" panose="020B0604020202020204" pitchFamily="34" charset="0"/>
                        </a:rPr>
                        <a:t>Industry</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fontAlgn="b"/>
                      <a:r>
                        <a:rPr lang="en-US" sz="1000" u="none" strike="noStrike" dirty="0">
                          <a:effectLst/>
                          <a:latin typeface="Arial" panose="020B0604020202020204" pitchFamily="34" charset="0"/>
                          <a:cs typeface="Arial" panose="020B0604020202020204" pitchFamily="34" charset="0"/>
                        </a:rPr>
                        <a:t>Industry </a:t>
                      </a:r>
                      <a:r>
                        <a:rPr lang="en-US" sz="1000" u="none" strike="noStrike" dirty="0" smtClean="0">
                          <a:effectLst/>
                          <a:latin typeface="Arial" panose="020B0604020202020204" pitchFamily="34" charset="0"/>
                          <a:cs typeface="Arial" panose="020B0604020202020204" pitchFamily="34" charset="0"/>
                        </a:rPr>
                        <a:t>description</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fontAlgn="b"/>
                      <a:r>
                        <a:rPr lang="en-US" sz="1000" u="none" strike="noStrike" dirty="0" smtClean="0">
                          <a:effectLst/>
                          <a:latin typeface="Arial" panose="020B0604020202020204" pitchFamily="34" charset="0"/>
                          <a:cs typeface="Arial" panose="020B0604020202020204" pitchFamily="34" charset="0"/>
                        </a:rPr>
                        <a:t>HH</a:t>
                      </a:r>
                      <a:br>
                        <a:rPr lang="en-US" sz="1000" u="none" strike="noStrike" dirty="0" smtClean="0">
                          <a:effectLst/>
                          <a:latin typeface="Arial" panose="020B0604020202020204" pitchFamily="34" charset="0"/>
                          <a:cs typeface="Arial" panose="020B0604020202020204" pitchFamily="34" charset="0"/>
                        </a:rPr>
                      </a:br>
                      <a:r>
                        <a:rPr lang="en-US" sz="1000" u="none" strike="noStrike" dirty="0" smtClean="0">
                          <a:effectLst/>
                          <a:latin typeface="Arial" panose="020B0604020202020204" pitchFamily="34" charset="0"/>
                          <a:cs typeface="Arial" panose="020B0604020202020204" pitchFamily="34" charset="0"/>
                        </a:rPr>
                        <a:t>Reg.</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fontAlgn="b"/>
                      <a:r>
                        <a:rPr lang="en-US" sz="1000" u="none" strike="noStrike" dirty="0" smtClean="0">
                          <a:effectLst/>
                          <a:latin typeface="Arial" panose="020B0604020202020204" pitchFamily="34" charset="0"/>
                          <a:cs typeface="Arial" panose="020B0604020202020204" pitchFamily="34" charset="0"/>
                        </a:rPr>
                        <a:t>Income Multiplier</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hMerge="1">
                  <a:txBody>
                    <a:bodyPr/>
                    <a:lstStyle/>
                    <a:p>
                      <a:pPr algn="ctr" fontAlgn="b"/>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tc rowSpan="2">
                  <a:txBody>
                    <a:bodyPr/>
                    <a:lstStyle/>
                    <a:p>
                      <a:pPr algn="ctr" fontAlgn="b"/>
                      <a:r>
                        <a:rPr lang="en-US" sz="1000" u="none" strike="noStrike" dirty="0" smtClean="0">
                          <a:effectLst/>
                          <a:latin typeface="Arial" panose="020B0604020202020204" pitchFamily="34" charset="0"/>
                          <a:cs typeface="Arial" panose="020B0604020202020204" pitchFamily="34" charset="0"/>
                        </a:rPr>
                        <a:t>Monthly </a:t>
                      </a:r>
                      <a:r>
                        <a:rPr lang="en-US" sz="1000" u="none" strike="noStrike" dirty="0">
                          <a:effectLst/>
                          <a:latin typeface="Arial" panose="020B0604020202020204" pitchFamily="34" charset="0"/>
                          <a:cs typeface="Arial" panose="020B0604020202020204" pitchFamily="34" charset="0"/>
                        </a:rPr>
                        <a:t>Income</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5442464"/>
                  </a:ext>
                </a:extLst>
              </a:tr>
              <a:tr h="122431">
                <a:tc vMerge="1">
                  <a:txBody>
                    <a:bodyPr/>
                    <a:lstStyle/>
                    <a:p>
                      <a:pPr algn="ctr" fontAlgn="b"/>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tc vMerge="1">
                  <a:txBody>
                    <a:bodyPr/>
                    <a:lstStyle/>
                    <a:p>
                      <a:pPr algn="l" fontAlgn="b"/>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tc vMerge="1">
                  <a:txBody>
                    <a:bodyPr/>
                    <a:lstStyle/>
                    <a:p>
                      <a:pPr algn="ctr" fontAlgn="b"/>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tc>
                  <a:txBody>
                    <a:bodyPr/>
                    <a:lstStyle/>
                    <a:p>
                      <a:pPr algn="ctr" fontAlgn="b"/>
                      <a:r>
                        <a:rPr lang="en-US" sz="1000" u="none" strike="noStrike" dirty="0" smtClean="0">
                          <a:effectLst/>
                          <a:latin typeface="Arial" panose="020B0604020202020204" pitchFamily="34" charset="0"/>
                          <a:cs typeface="Arial" panose="020B0604020202020204" pitchFamily="34" charset="0"/>
                        </a:rPr>
                        <a:t>Age </a:t>
                      </a:r>
                      <a:r>
                        <a:rPr lang="en-US" sz="1000" u="none" strike="noStrike" dirty="0">
                          <a:effectLst/>
                          <a:latin typeface="Arial" panose="020B0604020202020204" pitchFamily="34" charset="0"/>
                          <a:cs typeface="Arial" panose="020B0604020202020204" pitchFamily="34" charset="0"/>
                        </a:rPr>
                        <a:t>&lt; 40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u="none" strike="noStrike" dirty="0" smtClean="0">
                          <a:effectLst/>
                          <a:latin typeface="Arial" panose="020B0604020202020204" pitchFamily="34" charset="0"/>
                          <a:cs typeface="Arial" panose="020B0604020202020204" pitchFamily="34" charset="0"/>
                        </a:rPr>
                        <a:t>Age </a:t>
                      </a:r>
                      <a:r>
                        <a:rPr lang="en-US" sz="1000" u="none" strike="noStrike" dirty="0">
                          <a:effectLst/>
                          <a:latin typeface="Arial" panose="020B0604020202020204" pitchFamily="34" charset="0"/>
                          <a:cs typeface="Arial" panose="020B0604020202020204" pitchFamily="34" charset="0"/>
                        </a:rPr>
                        <a:t>&gt;= 40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fontAlgn="b"/>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extLst>
                  <a:ext uri="{0D108BD9-81ED-4DB2-BD59-A6C34878D82A}">
                    <a16:rowId xmlns:a16="http://schemas.microsoft.com/office/drawing/2014/main" val="3640780485"/>
                  </a:ext>
                </a:extLst>
              </a:tr>
              <a:tr h="96643">
                <a:tc rowSpan="3">
                  <a:txBody>
                    <a:bodyPr/>
                    <a:lstStyle/>
                    <a:p>
                      <a:pPr algn="ctr" fontAlgn="b"/>
                      <a:r>
                        <a:rPr lang="en-US" sz="1000" u="none" strike="noStrike" dirty="0" smtClean="0">
                          <a:effectLst/>
                          <a:latin typeface="Arial" panose="020B0604020202020204" pitchFamily="34" charset="0"/>
                          <a:cs typeface="Arial" panose="020B0604020202020204" pitchFamily="34" charset="0"/>
                        </a:rPr>
                        <a:t>1</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rowSpan="3">
                  <a:txBody>
                    <a:bodyPr/>
                    <a:lstStyle/>
                    <a:p>
                      <a:pPr algn="ctr" fontAlgn="b"/>
                      <a:r>
                        <a:rPr lang="en-US" sz="1000" u="none" strike="noStrike" dirty="0">
                          <a:effectLst/>
                          <a:latin typeface="Arial" panose="020B0604020202020204" pitchFamily="34" charset="0"/>
                          <a:cs typeface="Arial" panose="020B0604020202020204" pitchFamily="34" charset="0"/>
                        </a:rPr>
                        <a:t>Agriculture, forestry, animal husbandry and </a:t>
                      </a:r>
                      <a:r>
                        <a:rPr lang="en-US" sz="1000" u="none" strike="noStrike" dirty="0" smtClean="0">
                          <a:effectLst/>
                          <a:latin typeface="Arial" panose="020B0604020202020204" pitchFamily="34" charset="0"/>
                          <a:cs typeface="Arial" panose="020B0604020202020204" pitchFamily="34" charset="0"/>
                        </a:rPr>
                        <a:t>fishery</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u="none" strike="noStrike">
                          <a:effectLst/>
                          <a:latin typeface="Arial" panose="020B0604020202020204" pitchFamily="34" charset="0"/>
                          <a:cs typeface="Arial" panose="020B0604020202020204" pitchFamily="34" charset="0"/>
                        </a:rPr>
                        <a:t>Tier 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1</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1</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4200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260550652"/>
                  </a:ext>
                </a:extLst>
              </a:tr>
              <a:tr h="96643">
                <a:tc vMerge="1">
                  <a:txBody>
                    <a:bodyPr/>
                    <a:lstStyle/>
                    <a:p>
                      <a:pPr algn="ctr" fontAlgn="b"/>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tc vMerge="1">
                  <a:txBody>
                    <a:bodyPr/>
                    <a:lstStyle/>
                    <a:p>
                      <a:pPr algn="l" fontAlgn="b"/>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tc>
                  <a:txBody>
                    <a:bodyPr/>
                    <a:lstStyle/>
                    <a:p>
                      <a:pPr algn="ctr" fontAlgn="b"/>
                      <a:r>
                        <a:rPr lang="en-US" sz="1000" u="none" strike="noStrike">
                          <a:effectLst/>
                          <a:latin typeface="Arial" panose="020B0604020202020204" pitchFamily="34" charset="0"/>
                          <a:cs typeface="Arial" panose="020B0604020202020204" pitchFamily="34" charset="0"/>
                        </a:rPr>
                        <a:t>Tier 2</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1</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000" u="none" strike="noStrike">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4200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608866188"/>
                  </a:ext>
                </a:extLst>
              </a:tr>
              <a:tr h="96643">
                <a:tc vMerge="1">
                  <a:txBody>
                    <a:bodyPr/>
                    <a:lstStyle/>
                    <a:p>
                      <a:pPr algn="ctr" fontAlgn="b"/>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tc vMerge="1">
                  <a:txBody>
                    <a:bodyPr/>
                    <a:lstStyle/>
                    <a:p>
                      <a:pPr algn="l" fontAlgn="b"/>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tc>
                  <a:txBody>
                    <a:bodyPr/>
                    <a:lstStyle/>
                    <a:p>
                      <a:pPr algn="ctr" fontAlgn="b"/>
                      <a:r>
                        <a:rPr lang="en-US" sz="1000" u="none" strike="noStrike">
                          <a:effectLst/>
                          <a:latin typeface="Arial" panose="020B0604020202020204" pitchFamily="34" charset="0"/>
                          <a:cs typeface="Arial" panose="020B0604020202020204" pitchFamily="34" charset="0"/>
                        </a:rPr>
                        <a:t>Others</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u="none" strike="noStrike">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1</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4200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82292963"/>
                  </a:ext>
                </a:extLst>
              </a:tr>
              <a:tr h="96643">
                <a:tc rowSpan="3">
                  <a:txBody>
                    <a:bodyPr/>
                    <a:lstStyle/>
                    <a:p>
                      <a:pPr algn="ctr" fontAlgn="b"/>
                      <a:r>
                        <a:rPr lang="en-US" sz="1000" u="none" strike="noStrike" dirty="0" smtClean="0">
                          <a:effectLst/>
                          <a:latin typeface="Arial" panose="020B0604020202020204" pitchFamily="34" charset="0"/>
                          <a:cs typeface="Arial" panose="020B0604020202020204" pitchFamily="34" charset="0"/>
                        </a:rPr>
                        <a:t>2</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rowSpan="3">
                  <a:txBody>
                    <a:bodyPr/>
                    <a:lstStyle/>
                    <a:p>
                      <a:pPr algn="ctr" fontAlgn="b"/>
                      <a:r>
                        <a:rPr lang="en-US" sz="1000" u="none" strike="noStrike" dirty="0" smtClean="0">
                          <a:effectLst/>
                          <a:latin typeface="Arial" panose="020B0604020202020204" pitchFamily="34" charset="0"/>
                          <a:cs typeface="Arial" panose="020B0604020202020204" pitchFamily="34" charset="0"/>
                        </a:rPr>
                        <a:t>Mining</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u="none" strike="noStrike">
                          <a:effectLst/>
                          <a:latin typeface="Arial" panose="020B0604020202020204" pitchFamily="34" charset="0"/>
                          <a:cs typeface="Arial" panose="020B0604020202020204" pitchFamily="34" charset="0"/>
                        </a:rPr>
                        <a:t>Tier 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1</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000" u="none" strike="noStrike">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6800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878736982"/>
                  </a:ext>
                </a:extLst>
              </a:tr>
              <a:tr h="96643">
                <a:tc vMerge="1">
                  <a:txBody>
                    <a:bodyPr/>
                    <a:lstStyle/>
                    <a:p>
                      <a:pPr algn="ctr" fontAlgn="b"/>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tc vMerge="1">
                  <a:txBody>
                    <a:bodyPr/>
                    <a:lstStyle/>
                    <a:p>
                      <a:pPr algn="l" fontAlgn="b"/>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tc>
                  <a:txBody>
                    <a:bodyPr/>
                    <a:lstStyle/>
                    <a:p>
                      <a:pPr algn="ctr" fontAlgn="b"/>
                      <a:r>
                        <a:rPr lang="en-US" sz="1000" u="none" strike="noStrike">
                          <a:effectLst/>
                          <a:latin typeface="Arial" panose="020B0604020202020204" pitchFamily="34" charset="0"/>
                          <a:cs typeface="Arial" panose="020B0604020202020204" pitchFamily="34" charset="0"/>
                        </a:rPr>
                        <a:t>Tier 2</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1</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000" u="none" strike="noStrike">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6800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48886320"/>
                  </a:ext>
                </a:extLst>
              </a:tr>
              <a:tr h="96643">
                <a:tc vMerge="1">
                  <a:txBody>
                    <a:bodyPr/>
                    <a:lstStyle/>
                    <a:p>
                      <a:pPr algn="ctr" fontAlgn="b"/>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tc vMerge="1">
                  <a:txBody>
                    <a:bodyPr/>
                    <a:lstStyle/>
                    <a:p>
                      <a:pPr algn="l" fontAlgn="b"/>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tc>
                  <a:txBody>
                    <a:bodyPr/>
                    <a:lstStyle/>
                    <a:p>
                      <a:pPr algn="ctr" fontAlgn="b"/>
                      <a:r>
                        <a:rPr lang="en-US" sz="1000" u="none" strike="noStrike">
                          <a:effectLst/>
                          <a:latin typeface="Arial" panose="020B0604020202020204" pitchFamily="34" charset="0"/>
                          <a:cs typeface="Arial" panose="020B0604020202020204" pitchFamily="34" charset="0"/>
                        </a:rPr>
                        <a:t>Others</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1</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u="none" strike="noStrike">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6800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6015180"/>
                  </a:ext>
                </a:extLst>
              </a:tr>
              <a:tr h="96643">
                <a:tc rowSpan="3">
                  <a:txBody>
                    <a:bodyPr/>
                    <a:lstStyle/>
                    <a:p>
                      <a:pPr algn="ctr" fontAlgn="b"/>
                      <a:r>
                        <a:rPr lang="en-US" sz="1000" u="none" strike="noStrike" dirty="0" smtClean="0">
                          <a:effectLst/>
                          <a:latin typeface="Arial" panose="020B0604020202020204" pitchFamily="34" charset="0"/>
                          <a:cs typeface="Arial" panose="020B0604020202020204" pitchFamily="34" charset="0"/>
                        </a:rPr>
                        <a:t>3</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rowSpan="3">
                  <a:txBody>
                    <a:bodyPr/>
                    <a:lstStyle/>
                    <a:p>
                      <a:pPr algn="ctr" fontAlgn="b"/>
                      <a:r>
                        <a:rPr lang="en-US" sz="1000" u="none" strike="noStrike" dirty="0" smtClean="0">
                          <a:effectLst/>
                          <a:latin typeface="Arial" panose="020B0604020202020204" pitchFamily="34" charset="0"/>
                          <a:cs typeface="Arial" panose="020B0604020202020204" pitchFamily="34" charset="0"/>
                        </a:rPr>
                        <a:t>Manufacturing</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u="none" strike="noStrike">
                          <a:effectLst/>
                          <a:latin typeface="Arial" panose="020B0604020202020204" pitchFamily="34" charset="0"/>
                          <a:cs typeface="Arial" panose="020B0604020202020204" pitchFamily="34" charset="0"/>
                        </a:rPr>
                        <a:t>Tier 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1</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000" u="none" strike="noStrike">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6000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913089727"/>
                  </a:ext>
                </a:extLst>
              </a:tr>
              <a:tr h="96643">
                <a:tc vMerge="1">
                  <a:txBody>
                    <a:bodyPr/>
                    <a:lstStyle/>
                    <a:p>
                      <a:pPr algn="ctr" fontAlgn="b"/>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tc vMerge="1">
                  <a:txBody>
                    <a:bodyPr/>
                    <a:lstStyle/>
                    <a:p>
                      <a:pPr algn="l" fontAlgn="b"/>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tc>
                  <a:txBody>
                    <a:bodyPr/>
                    <a:lstStyle/>
                    <a:p>
                      <a:pPr algn="ctr" fontAlgn="b"/>
                      <a:r>
                        <a:rPr lang="en-US" sz="1000" u="none" strike="noStrike">
                          <a:effectLst/>
                          <a:latin typeface="Arial" panose="020B0604020202020204" pitchFamily="34" charset="0"/>
                          <a:cs typeface="Arial" panose="020B0604020202020204" pitchFamily="34" charset="0"/>
                        </a:rPr>
                        <a:t>Tier 2</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1</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000" u="none" strike="noStrike">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6000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589576047"/>
                  </a:ext>
                </a:extLst>
              </a:tr>
              <a:tr h="96643">
                <a:tc vMerge="1">
                  <a:txBody>
                    <a:bodyPr/>
                    <a:lstStyle/>
                    <a:p>
                      <a:pPr algn="ctr" fontAlgn="b"/>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tc vMerge="1">
                  <a:txBody>
                    <a:bodyPr/>
                    <a:lstStyle/>
                    <a:p>
                      <a:pPr algn="l" fontAlgn="b"/>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tc>
                  <a:txBody>
                    <a:bodyPr/>
                    <a:lstStyle/>
                    <a:p>
                      <a:pPr algn="ctr" fontAlgn="b"/>
                      <a:r>
                        <a:rPr lang="en-US" sz="1000" u="none" strike="noStrike">
                          <a:effectLst/>
                          <a:latin typeface="Arial" panose="020B0604020202020204" pitchFamily="34" charset="0"/>
                          <a:cs typeface="Arial" panose="020B0604020202020204" pitchFamily="34" charset="0"/>
                        </a:rPr>
                        <a:t>Others</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1</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u="none" strike="noStrike">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6000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4073036"/>
                  </a:ext>
                </a:extLst>
              </a:tr>
              <a:tr h="96643">
                <a:tc rowSpan="3">
                  <a:txBody>
                    <a:bodyPr/>
                    <a:lstStyle/>
                    <a:p>
                      <a:pPr algn="ctr" fontAlgn="b"/>
                      <a:r>
                        <a:rPr lang="en-US" sz="1000" u="none" strike="noStrike" dirty="0" smtClean="0">
                          <a:effectLst/>
                          <a:latin typeface="Arial" panose="020B0604020202020204" pitchFamily="34" charset="0"/>
                          <a:cs typeface="Arial" panose="020B0604020202020204" pitchFamily="34" charset="0"/>
                        </a:rPr>
                        <a:t>4</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rowSpan="3">
                  <a:txBody>
                    <a:bodyPr/>
                    <a:lstStyle/>
                    <a:p>
                      <a:pPr algn="ctr" fontAlgn="b"/>
                      <a:r>
                        <a:rPr lang="en-US" sz="1000" u="none" strike="noStrike" dirty="0">
                          <a:effectLst/>
                          <a:latin typeface="Arial" panose="020B0604020202020204" pitchFamily="34" charset="0"/>
                          <a:cs typeface="Arial" panose="020B0604020202020204" pitchFamily="34" charset="0"/>
                        </a:rPr>
                        <a:t>Electricity, heat, gas and water production and supply </a:t>
                      </a:r>
                      <a:r>
                        <a:rPr lang="en-US" sz="1000" u="none" strike="noStrike" dirty="0" smtClean="0">
                          <a:effectLst/>
                          <a:latin typeface="Arial" panose="020B0604020202020204" pitchFamily="34" charset="0"/>
                          <a:cs typeface="Arial" panose="020B0604020202020204" pitchFamily="34" charset="0"/>
                        </a:rPr>
                        <a:t>industry</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u="none" strike="noStrike">
                          <a:effectLst/>
                          <a:latin typeface="Arial" panose="020B0604020202020204" pitchFamily="34" charset="0"/>
                          <a:cs typeface="Arial" panose="020B0604020202020204" pitchFamily="34" charset="0"/>
                        </a:rPr>
                        <a:t>Tier 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000" u="none" strike="noStrike">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1</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8300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23168624"/>
                  </a:ext>
                </a:extLst>
              </a:tr>
              <a:tr h="96643">
                <a:tc vMerge="1">
                  <a:txBody>
                    <a:bodyPr/>
                    <a:lstStyle/>
                    <a:p>
                      <a:pPr algn="ctr" fontAlgn="b"/>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tc vMerge="1">
                  <a:txBody>
                    <a:bodyPr/>
                    <a:lstStyle/>
                    <a:p>
                      <a:pPr algn="l" fontAlgn="b"/>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tc>
                  <a:txBody>
                    <a:bodyPr/>
                    <a:lstStyle/>
                    <a:p>
                      <a:pPr algn="ctr" fontAlgn="b"/>
                      <a:r>
                        <a:rPr lang="en-US" sz="1000" u="none" strike="noStrike">
                          <a:effectLst/>
                          <a:latin typeface="Arial" panose="020B0604020202020204" pitchFamily="34" charset="0"/>
                          <a:cs typeface="Arial" panose="020B0604020202020204" pitchFamily="34" charset="0"/>
                        </a:rPr>
                        <a:t>Tier 2</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000" u="none" strike="noStrike">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1</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8300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136238136"/>
                  </a:ext>
                </a:extLst>
              </a:tr>
              <a:tr h="96643">
                <a:tc vMerge="1">
                  <a:txBody>
                    <a:bodyPr/>
                    <a:lstStyle/>
                    <a:p>
                      <a:pPr algn="ctr" fontAlgn="b"/>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tc vMerge="1">
                  <a:txBody>
                    <a:bodyPr/>
                    <a:lstStyle/>
                    <a:p>
                      <a:pPr algn="l" fontAlgn="b"/>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tc>
                  <a:txBody>
                    <a:bodyPr/>
                    <a:lstStyle/>
                    <a:p>
                      <a:pPr algn="ctr" fontAlgn="b"/>
                      <a:r>
                        <a:rPr lang="en-US" sz="1000" u="none" strike="noStrike">
                          <a:effectLst/>
                          <a:latin typeface="Arial" panose="020B0604020202020204" pitchFamily="34" charset="0"/>
                          <a:cs typeface="Arial" panose="020B0604020202020204" pitchFamily="34" charset="0"/>
                        </a:rPr>
                        <a:t>Others</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u="none" strike="noStrike">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1</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8300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29371"/>
                  </a:ext>
                </a:extLst>
              </a:tr>
              <a:tr h="96643">
                <a:tc rowSpan="3">
                  <a:txBody>
                    <a:bodyPr/>
                    <a:lstStyle/>
                    <a:p>
                      <a:pPr algn="ctr" fontAlgn="b"/>
                      <a:r>
                        <a:rPr lang="en-US" sz="1000" u="none" strike="noStrike" dirty="0" smtClean="0">
                          <a:effectLst/>
                          <a:latin typeface="Arial" panose="020B0604020202020204" pitchFamily="34" charset="0"/>
                          <a:cs typeface="Arial" panose="020B0604020202020204" pitchFamily="34" charset="0"/>
                        </a:rPr>
                        <a:t>5</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rowSpan="3">
                  <a:txBody>
                    <a:bodyPr/>
                    <a:lstStyle/>
                    <a:p>
                      <a:pPr algn="ctr" fontAlgn="b"/>
                      <a:r>
                        <a:rPr lang="en-US" sz="1000" u="none" strike="noStrike" dirty="0" smtClean="0">
                          <a:effectLst/>
                          <a:latin typeface="Arial" panose="020B0604020202020204" pitchFamily="34" charset="0"/>
                          <a:cs typeface="Arial" panose="020B0604020202020204" pitchFamily="34" charset="0"/>
                        </a:rPr>
                        <a:t>Construction</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u="none" strike="noStrike">
                          <a:effectLst/>
                          <a:latin typeface="Arial" panose="020B0604020202020204" pitchFamily="34" charset="0"/>
                          <a:cs typeface="Arial" panose="020B0604020202020204" pitchFamily="34" charset="0"/>
                        </a:rPr>
                        <a:t>Tier 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000" u="none" strike="noStrike">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000" u="none" strike="noStrike">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5800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85105865"/>
                  </a:ext>
                </a:extLst>
              </a:tr>
              <a:tr h="96643">
                <a:tc vMerge="1">
                  <a:txBody>
                    <a:bodyPr/>
                    <a:lstStyle/>
                    <a:p>
                      <a:pPr algn="ctr" fontAlgn="b"/>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tc vMerge="1">
                  <a:txBody>
                    <a:bodyPr/>
                    <a:lstStyle/>
                    <a:p>
                      <a:pPr algn="l" fontAlgn="b"/>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tc>
                  <a:txBody>
                    <a:bodyPr/>
                    <a:lstStyle/>
                    <a:p>
                      <a:pPr algn="ctr" fontAlgn="b"/>
                      <a:r>
                        <a:rPr lang="en-US" sz="1000" u="none" strike="noStrike">
                          <a:effectLst/>
                          <a:latin typeface="Arial" panose="020B0604020202020204" pitchFamily="34" charset="0"/>
                          <a:cs typeface="Arial" panose="020B0604020202020204" pitchFamily="34" charset="0"/>
                        </a:rPr>
                        <a:t>Tier 2</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000" u="none" strike="noStrike">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1</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5800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192281346"/>
                  </a:ext>
                </a:extLst>
              </a:tr>
              <a:tr h="96643">
                <a:tc vMerge="1">
                  <a:txBody>
                    <a:bodyPr/>
                    <a:lstStyle/>
                    <a:p>
                      <a:pPr algn="ctr" fontAlgn="b"/>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tc vMerge="1">
                  <a:txBody>
                    <a:bodyPr/>
                    <a:lstStyle/>
                    <a:p>
                      <a:pPr algn="l" fontAlgn="b"/>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tc>
                  <a:txBody>
                    <a:bodyPr/>
                    <a:lstStyle/>
                    <a:p>
                      <a:pPr algn="ctr" fontAlgn="b"/>
                      <a:r>
                        <a:rPr lang="en-US" sz="1000" u="none" strike="noStrike">
                          <a:effectLst/>
                          <a:latin typeface="Arial" panose="020B0604020202020204" pitchFamily="34" charset="0"/>
                          <a:cs typeface="Arial" panose="020B0604020202020204" pitchFamily="34" charset="0"/>
                        </a:rPr>
                        <a:t>Others</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u="none" strike="noStrike">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u="none" strike="noStrike">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5800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51441164"/>
                  </a:ext>
                </a:extLst>
              </a:tr>
              <a:tr h="96643">
                <a:tc rowSpan="3">
                  <a:txBody>
                    <a:bodyPr/>
                    <a:lstStyle/>
                    <a:p>
                      <a:pPr algn="ctr" fontAlgn="b"/>
                      <a:r>
                        <a:rPr lang="en-US" sz="1000" u="none" strike="noStrike" dirty="0" smtClean="0">
                          <a:effectLst/>
                          <a:latin typeface="Arial" panose="020B0604020202020204" pitchFamily="34" charset="0"/>
                          <a:cs typeface="Arial" panose="020B0604020202020204" pitchFamily="34" charset="0"/>
                        </a:rPr>
                        <a:t>6</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rowSpan="3">
                  <a:txBody>
                    <a:bodyPr/>
                    <a:lstStyle/>
                    <a:p>
                      <a:pPr algn="ctr" fontAlgn="b"/>
                      <a:r>
                        <a:rPr lang="en-US" sz="1000" u="none" strike="noStrike" dirty="0">
                          <a:effectLst/>
                          <a:latin typeface="Arial" panose="020B0604020202020204" pitchFamily="34" charset="0"/>
                          <a:cs typeface="Arial" panose="020B0604020202020204" pitchFamily="34" charset="0"/>
                        </a:rPr>
                        <a:t>Wholesales and retail </a:t>
                      </a:r>
                      <a:r>
                        <a:rPr lang="en-US" sz="1000" u="none" strike="noStrike" dirty="0" smtClean="0">
                          <a:effectLst/>
                          <a:latin typeface="Arial" panose="020B0604020202020204" pitchFamily="34" charset="0"/>
                          <a:cs typeface="Arial" panose="020B0604020202020204" pitchFamily="34" charset="0"/>
                        </a:rPr>
                        <a:t>trade</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u="none" strike="noStrike">
                          <a:effectLst/>
                          <a:latin typeface="Arial" panose="020B0604020202020204" pitchFamily="34" charset="0"/>
                          <a:cs typeface="Arial" panose="020B0604020202020204" pitchFamily="34" charset="0"/>
                        </a:rPr>
                        <a:t>Tier 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000" u="none" strike="noStrike">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1</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6700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221586482"/>
                  </a:ext>
                </a:extLst>
              </a:tr>
              <a:tr h="96643">
                <a:tc vMerge="1">
                  <a:txBody>
                    <a:bodyPr/>
                    <a:lstStyle/>
                    <a:p>
                      <a:pPr algn="ctr" fontAlgn="b"/>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tc vMerge="1">
                  <a:txBody>
                    <a:bodyPr/>
                    <a:lstStyle/>
                    <a:p>
                      <a:pPr algn="l" fontAlgn="b"/>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tc>
                  <a:txBody>
                    <a:bodyPr/>
                    <a:lstStyle/>
                    <a:p>
                      <a:pPr algn="ctr" fontAlgn="b"/>
                      <a:r>
                        <a:rPr lang="en-US" sz="1000" u="none" strike="noStrike">
                          <a:effectLst/>
                          <a:latin typeface="Arial" panose="020B0604020202020204" pitchFamily="34" charset="0"/>
                          <a:cs typeface="Arial" panose="020B0604020202020204" pitchFamily="34" charset="0"/>
                        </a:rPr>
                        <a:t>Tier 2</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000" u="none" strike="noStrike">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1</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6700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560333060"/>
                  </a:ext>
                </a:extLst>
              </a:tr>
              <a:tr h="96643">
                <a:tc vMerge="1">
                  <a:txBody>
                    <a:bodyPr/>
                    <a:lstStyle/>
                    <a:p>
                      <a:pPr algn="ctr" fontAlgn="b"/>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tc vMerge="1">
                  <a:txBody>
                    <a:bodyPr/>
                    <a:lstStyle/>
                    <a:p>
                      <a:pPr algn="l" fontAlgn="b"/>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tc>
                  <a:txBody>
                    <a:bodyPr/>
                    <a:lstStyle/>
                    <a:p>
                      <a:pPr algn="ctr" fontAlgn="b"/>
                      <a:r>
                        <a:rPr lang="en-US" sz="1000" u="none" strike="noStrike">
                          <a:effectLst/>
                          <a:latin typeface="Arial" panose="020B0604020202020204" pitchFamily="34" charset="0"/>
                          <a:cs typeface="Arial" panose="020B0604020202020204" pitchFamily="34" charset="0"/>
                        </a:rPr>
                        <a:t>Others</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u="none" strike="noStrike">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1</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6700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52752877"/>
                  </a:ext>
                </a:extLst>
              </a:tr>
              <a:tr h="96643">
                <a:tc rowSpan="3">
                  <a:txBody>
                    <a:bodyPr/>
                    <a:lstStyle/>
                    <a:p>
                      <a:pPr algn="ctr" fontAlgn="b"/>
                      <a:r>
                        <a:rPr lang="en-US" sz="1000" u="none" strike="noStrike" dirty="0" smtClean="0">
                          <a:effectLst/>
                          <a:latin typeface="Arial" panose="020B0604020202020204" pitchFamily="34" charset="0"/>
                          <a:cs typeface="Arial" panose="020B0604020202020204" pitchFamily="34" charset="0"/>
                        </a:rPr>
                        <a:t>7</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rowSpan="3">
                  <a:txBody>
                    <a:bodyPr/>
                    <a:lstStyle/>
                    <a:p>
                      <a:pPr algn="ctr" fontAlgn="b"/>
                      <a:r>
                        <a:rPr lang="en-US" sz="1000" u="none" strike="noStrike" dirty="0">
                          <a:effectLst/>
                          <a:latin typeface="Arial" panose="020B0604020202020204" pitchFamily="34" charset="0"/>
                          <a:cs typeface="Arial" panose="020B0604020202020204" pitchFamily="34" charset="0"/>
                        </a:rPr>
                        <a:t>Transportation, warehousing and postal </a:t>
                      </a:r>
                      <a:r>
                        <a:rPr lang="en-US" sz="1000" u="none" strike="noStrike" dirty="0" smtClean="0">
                          <a:effectLst/>
                          <a:latin typeface="Arial" panose="020B0604020202020204" pitchFamily="34" charset="0"/>
                          <a:cs typeface="Arial" panose="020B0604020202020204" pitchFamily="34" charset="0"/>
                        </a:rPr>
                        <a:t>services</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u="none" strike="noStrike">
                          <a:effectLst/>
                          <a:latin typeface="Arial" panose="020B0604020202020204" pitchFamily="34" charset="0"/>
                          <a:cs typeface="Arial" panose="020B0604020202020204" pitchFamily="34" charset="0"/>
                        </a:rPr>
                        <a:t>Tier 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000" u="none" strike="noStrike">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1</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7400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793253878"/>
                  </a:ext>
                </a:extLst>
              </a:tr>
              <a:tr h="96643">
                <a:tc vMerge="1">
                  <a:txBody>
                    <a:bodyPr/>
                    <a:lstStyle/>
                    <a:p>
                      <a:pPr algn="ctr" fontAlgn="b"/>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tc vMerge="1">
                  <a:txBody>
                    <a:bodyPr/>
                    <a:lstStyle/>
                    <a:p>
                      <a:pPr algn="l" fontAlgn="b"/>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tc>
                  <a:txBody>
                    <a:bodyPr/>
                    <a:lstStyle/>
                    <a:p>
                      <a:pPr algn="ctr" fontAlgn="b"/>
                      <a:r>
                        <a:rPr lang="en-US" sz="1000" u="none" strike="noStrike">
                          <a:effectLst/>
                          <a:latin typeface="Arial" panose="020B0604020202020204" pitchFamily="34" charset="0"/>
                          <a:cs typeface="Arial" panose="020B0604020202020204" pitchFamily="34" charset="0"/>
                        </a:rPr>
                        <a:t>Tier 2</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000" u="none" strike="noStrike">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1</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7400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259128266"/>
                  </a:ext>
                </a:extLst>
              </a:tr>
              <a:tr h="96643">
                <a:tc vMerge="1">
                  <a:txBody>
                    <a:bodyPr/>
                    <a:lstStyle/>
                    <a:p>
                      <a:pPr algn="ctr" fontAlgn="b"/>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tc vMerge="1">
                  <a:txBody>
                    <a:bodyPr/>
                    <a:lstStyle/>
                    <a:p>
                      <a:pPr algn="l" fontAlgn="b"/>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b"/>
                </a:tc>
                <a:tc>
                  <a:txBody>
                    <a:bodyPr/>
                    <a:lstStyle/>
                    <a:p>
                      <a:pPr algn="ctr" fontAlgn="b"/>
                      <a:r>
                        <a:rPr lang="en-US" sz="1000" u="none" strike="noStrike">
                          <a:effectLst/>
                          <a:latin typeface="Arial" panose="020B0604020202020204" pitchFamily="34" charset="0"/>
                          <a:cs typeface="Arial" panose="020B0604020202020204" pitchFamily="34" charset="0"/>
                        </a:rPr>
                        <a:t>Others</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u="none" strike="noStrike">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1</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u="none" strike="noStrike" dirty="0">
                          <a:effectLst/>
                          <a:latin typeface="Arial" panose="020B0604020202020204" pitchFamily="34" charset="0"/>
                          <a:cs typeface="Arial" panose="020B0604020202020204" pitchFamily="34" charset="0"/>
                        </a:rPr>
                        <a:t>7400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4614" marR="4614" marT="4614" marB="0"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72140715"/>
                  </a:ext>
                </a:extLst>
              </a:tr>
            </a:tbl>
          </a:graphicData>
        </a:graphic>
      </p:graphicFrame>
      <p:sp>
        <p:nvSpPr>
          <p:cNvPr id="18" name="Rectangle 17"/>
          <p:cNvSpPr/>
          <p:nvPr/>
        </p:nvSpPr>
        <p:spPr>
          <a:xfrm>
            <a:off x="7913936" y="1772817"/>
            <a:ext cx="1005840" cy="4876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latin typeface="Arial" panose="020B0604020202020204" pitchFamily="34" charset="0"/>
                <a:cs typeface="Arial" panose="020B0604020202020204" pitchFamily="34" charset="0"/>
              </a:rPr>
              <a:t>3</a:t>
            </a:r>
          </a:p>
          <a:p>
            <a:pPr algn="ctr"/>
            <a:r>
              <a:rPr lang="en-US" sz="1000" b="1" dirty="0" smtClean="0">
                <a:solidFill>
                  <a:schemeClr val="tx1"/>
                </a:solidFill>
                <a:latin typeface="Arial" panose="020B0604020202020204" pitchFamily="34" charset="0"/>
                <a:cs typeface="Arial" panose="020B0604020202020204" pitchFamily="34" charset="0"/>
              </a:rPr>
              <a:t>Debt Cap. -&gt; Limit</a:t>
            </a:r>
            <a:endParaRPr lang="en-US" sz="1000" b="1" dirty="0">
              <a:solidFill>
                <a:schemeClr val="tx1"/>
              </a:solidFill>
              <a:latin typeface="Arial" panose="020B0604020202020204" pitchFamily="34" charset="0"/>
              <a:cs typeface="Arial" panose="020B0604020202020204" pitchFamily="34" charset="0"/>
            </a:endParaRPr>
          </a:p>
        </p:txBody>
      </p:sp>
      <p:sp>
        <p:nvSpPr>
          <p:cNvPr id="19" name="Right Brace 18"/>
          <p:cNvSpPr/>
          <p:nvPr/>
        </p:nvSpPr>
        <p:spPr>
          <a:xfrm rot="5400000">
            <a:off x="5647965" y="307425"/>
            <a:ext cx="182880" cy="42062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p:cNvSpPr/>
          <p:nvPr/>
        </p:nvSpPr>
        <p:spPr>
          <a:xfrm>
            <a:off x="5043067" y="2470512"/>
            <a:ext cx="1392675" cy="2442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smtClean="0">
                <a:solidFill>
                  <a:srgbClr val="FF0000"/>
                </a:solidFill>
                <a:latin typeface="Arial" panose="020B0604020202020204" pitchFamily="34" charset="0"/>
                <a:cs typeface="Arial" panose="020B0604020202020204" pitchFamily="34" charset="0"/>
              </a:rPr>
              <a:t>Debt Burden</a:t>
            </a:r>
            <a:endParaRPr 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59978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EF4471C8-23FE-4CB6-9695-9635D0A60363}"/>
              </a:ext>
            </a:extLst>
          </p:cNvPr>
          <p:cNvSpPr txBox="1">
            <a:spLocks/>
          </p:cNvSpPr>
          <p:nvPr/>
        </p:nvSpPr>
        <p:spPr>
          <a:xfrm>
            <a:off x="606004" y="841444"/>
            <a:ext cx="8214468"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fontAlgn="auto">
              <a:spcAft>
                <a:spcPts val="0"/>
              </a:spcAft>
            </a:pPr>
            <a:r>
              <a:rPr lang="en-US" sz="2400" b="1"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AiBank</a:t>
            </a:r>
            <a:r>
              <a:rPr lang="en-US" sz="24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Co-Lending Project:</a:t>
            </a: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4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Credit Risk Criteria</a:t>
            </a:r>
            <a:endParaRPr lang="en-US" sz="1800" dirty="0">
              <a:latin typeface="Arial" panose="020B0604020202020204" pitchFamily="34" charset="0"/>
              <a:cs typeface="Arial" panose="020B0604020202020204" pitchFamily="34" charset="0"/>
            </a:endParaRPr>
          </a:p>
        </p:txBody>
      </p:sp>
      <p:pic>
        <p:nvPicPr>
          <p:cNvPr id="35" name="图片 21"/>
          <p:cNvPicPr>
            <a:picLocks noChangeAspect="1"/>
          </p:cNvPicPr>
          <p:nvPr/>
        </p:nvPicPr>
        <p:blipFill>
          <a:blip r:embed="rId2"/>
          <a:stretch>
            <a:fillRect/>
          </a:stretch>
        </p:blipFill>
        <p:spPr>
          <a:xfrm>
            <a:off x="412069" y="2449601"/>
            <a:ext cx="847093" cy="489073"/>
          </a:xfrm>
          <a:prstGeom prst="rect">
            <a:avLst/>
          </a:prstGeom>
          <a:ln>
            <a:noFill/>
          </a:ln>
        </p:spPr>
      </p:pic>
      <p:sp>
        <p:nvSpPr>
          <p:cNvPr id="36" name="Rectangle 35"/>
          <p:cNvSpPr/>
          <p:nvPr/>
        </p:nvSpPr>
        <p:spPr>
          <a:xfrm>
            <a:off x="185376" y="3006046"/>
            <a:ext cx="1300480" cy="206930"/>
          </a:xfrm>
          <a:prstGeom prst="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Arial" panose="020B0604020202020204" pitchFamily="34" charset="0"/>
                <a:cs typeface="Arial" panose="020B0604020202020204" pitchFamily="34" charset="0"/>
              </a:rPr>
              <a:t>Borrowers Data</a:t>
            </a:r>
            <a:endParaRPr lang="en-US" sz="1000" dirty="0">
              <a:latin typeface="Arial" panose="020B0604020202020204" pitchFamily="34" charset="0"/>
              <a:cs typeface="Arial" panose="020B0604020202020204" pitchFamily="34" charset="0"/>
            </a:endParaRPr>
          </a:p>
        </p:txBody>
      </p:sp>
      <p:sp>
        <p:nvSpPr>
          <p:cNvPr id="37" name="Rectangle 36"/>
          <p:cNvSpPr/>
          <p:nvPr/>
        </p:nvSpPr>
        <p:spPr>
          <a:xfrm>
            <a:off x="185376" y="3249062"/>
            <a:ext cx="1300480" cy="582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Demographic</a:t>
            </a:r>
            <a:endParaRPr lang="en-US" sz="1000" dirty="0">
              <a:solidFill>
                <a:schemeClr val="tx1"/>
              </a:solidFill>
              <a:latin typeface="Arial" panose="020B0604020202020204" pitchFamily="34" charset="0"/>
              <a:cs typeface="Arial" panose="020B0604020202020204" pitchFamily="34" charset="0"/>
            </a:endParaRPr>
          </a:p>
        </p:txBody>
      </p:sp>
      <p:sp>
        <p:nvSpPr>
          <p:cNvPr id="38" name="Rectangle 37"/>
          <p:cNvSpPr/>
          <p:nvPr/>
        </p:nvSpPr>
        <p:spPr>
          <a:xfrm>
            <a:off x="185376" y="3876344"/>
            <a:ext cx="1300480" cy="11182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PBOC Data</a:t>
            </a:r>
            <a:br>
              <a:rPr lang="en-US" sz="1000" dirty="0" smtClean="0">
                <a:solidFill>
                  <a:schemeClr val="tx1"/>
                </a:solidFill>
                <a:latin typeface="Arial" panose="020B0604020202020204" pitchFamily="34" charset="0"/>
                <a:cs typeface="Arial" panose="020B0604020202020204" pitchFamily="34" charset="0"/>
              </a:rPr>
            </a:br>
            <a:r>
              <a:rPr lang="en-US" sz="1000" dirty="0" smtClean="0">
                <a:solidFill>
                  <a:schemeClr val="tx1"/>
                </a:solidFill>
                <a:latin typeface="Arial" panose="020B0604020202020204" pitchFamily="34" charset="0"/>
                <a:cs typeface="Arial" panose="020B0604020202020204" pitchFamily="34" charset="0"/>
              </a:rPr>
              <a:t>(Credit Bureau)</a:t>
            </a:r>
            <a:endParaRPr lang="en-US" sz="1000" dirty="0">
              <a:solidFill>
                <a:schemeClr val="tx1"/>
              </a:solidFill>
              <a:latin typeface="Arial" panose="020B0604020202020204" pitchFamily="34" charset="0"/>
              <a:cs typeface="Arial" panose="020B0604020202020204" pitchFamily="34" charset="0"/>
            </a:endParaRPr>
          </a:p>
        </p:txBody>
      </p:sp>
      <p:sp>
        <p:nvSpPr>
          <p:cNvPr id="41" name="Rectangle 40"/>
          <p:cNvSpPr/>
          <p:nvPr/>
        </p:nvSpPr>
        <p:spPr>
          <a:xfrm>
            <a:off x="3564876" y="1772816"/>
            <a:ext cx="2103120" cy="4876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latin typeface="Arial" panose="020B0604020202020204" pitchFamily="34" charset="0"/>
                <a:cs typeface="Arial" panose="020B0604020202020204" pitchFamily="34" charset="0"/>
              </a:rPr>
              <a:t>1</a:t>
            </a:r>
            <a:endParaRPr lang="en-US" sz="1000" dirty="0">
              <a:solidFill>
                <a:schemeClr val="tx1"/>
              </a:solidFill>
              <a:latin typeface="Arial" panose="020B0604020202020204" pitchFamily="34" charset="0"/>
              <a:cs typeface="Arial" panose="020B0604020202020204" pitchFamily="34" charset="0"/>
            </a:endParaRPr>
          </a:p>
          <a:p>
            <a:pPr algn="ctr"/>
            <a:r>
              <a:rPr lang="en-US" sz="1000" dirty="0" smtClean="0">
                <a:solidFill>
                  <a:schemeClr val="tx1"/>
                </a:solidFill>
                <a:latin typeface="Arial" panose="020B0604020202020204" pitchFamily="34" charset="0"/>
                <a:cs typeface="Arial" panose="020B0604020202020204" pitchFamily="34" charset="0"/>
              </a:rPr>
              <a:t>Loan </a:t>
            </a:r>
            <a:r>
              <a:rPr lang="en-US" sz="1000" dirty="0" err="1" smtClean="0">
                <a:solidFill>
                  <a:schemeClr val="tx1"/>
                </a:solidFill>
                <a:latin typeface="Arial" panose="020B0604020202020204" pitchFamily="34" charset="0"/>
                <a:cs typeface="Arial" panose="020B0604020202020204" pitchFamily="34" charset="0"/>
              </a:rPr>
              <a:t>Otsnd</a:t>
            </a:r>
            <a:r>
              <a:rPr lang="en-US" sz="1000" dirty="0" smtClean="0">
                <a:solidFill>
                  <a:schemeClr val="tx1"/>
                </a:solidFill>
                <a:latin typeface="Arial" panose="020B0604020202020204" pitchFamily="34" charset="0"/>
                <a:cs typeface="Arial" panose="020B0604020202020204" pitchFamily="34" charset="0"/>
              </a:rPr>
              <a:t>.+CC </a:t>
            </a:r>
            <a:r>
              <a:rPr lang="en-US" sz="1000" dirty="0" err="1" smtClean="0">
                <a:solidFill>
                  <a:schemeClr val="tx1"/>
                </a:solidFill>
                <a:latin typeface="Arial" panose="020B0604020202020204" pitchFamily="34" charset="0"/>
                <a:cs typeface="Arial" panose="020B0604020202020204" pitchFamily="34" charset="0"/>
              </a:rPr>
              <a:t>Otsnd</a:t>
            </a:r>
            <a:r>
              <a:rPr lang="en-US" sz="1000" dirty="0" smtClean="0">
                <a:solidFill>
                  <a:schemeClr val="tx1"/>
                </a:solidFill>
                <a:latin typeface="Arial" panose="020B0604020202020204" pitchFamily="34" charset="0"/>
                <a:cs typeface="Arial" panose="020B0604020202020204" pitchFamily="34" charset="0"/>
              </a:rPr>
              <a:t>. </a:t>
            </a:r>
            <a:br>
              <a:rPr lang="en-US" sz="1000" dirty="0" smtClean="0">
                <a:solidFill>
                  <a:schemeClr val="tx1"/>
                </a:solidFill>
                <a:latin typeface="Arial" panose="020B0604020202020204" pitchFamily="34" charset="0"/>
                <a:cs typeface="Arial" panose="020B0604020202020204" pitchFamily="34" charset="0"/>
              </a:rPr>
            </a:br>
            <a:r>
              <a:rPr lang="en-US" sz="1000" b="1" dirty="0" smtClean="0">
                <a:solidFill>
                  <a:schemeClr val="tx1"/>
                </a:solidFill>
                <a:latin typeface="Arial" panose="020B0604020202020204" pitchFamily="34" charset="0"/>
                <a:cs typeface="Arial" panose="020B0604020202020204" pitchFamily="34" charset="0"/>
              </a:rPr>
              <a:t>-&gt; </a:t>
            </a:r>
            <a:r>
              <a:rPr lang="en-US" sz="1000" b="1" dirty="0">
                <a:solidFill>
                  <a:schemeClr val="tx1"/>
                </a:solidFill>
                <a:latin typeface="Arial" panose="020B0604020202020204" pitchFamily="34" charset="0"/>
                <a:cs typeface="Arial" panose="020B0604020202020204" pitchFamily="34" charset="0"/>
              </a:rPr>
              <a:t>Debt Commit,</a:t>
            </a:r>
          </a:p>
        </p:txBody>
      </p:sp>
      <p:sp>
        <p:nvSpPr>
          <p:cNvPr id="42" name="Rectangle 41"/>
          <p:cNvSpPr/>
          <p:nvPr/>
        </p:nvSpPr>
        <p:spPr>
          <a:xfrm>
            <a:off x="5739406" y="1772816"/>
            <a:ext cx="2103120"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latin typeface="Arial" panose="020B0604020202020204" pitchFamily="34" charset="0"/>
                <a:cs typeface="Arial" panose="020B0604020202020204" pitchFamily="34" charset="0"/>
              </a:rPr>
              <a:t>2</a:t>
            </a:r>
          </a:p>
          <a:p>
            <a:pPr algn="ctr"/>
            <a:r>
              <a:rPr lang="en-US" sz="1000" dirty="0" smtClean="0">
                <a:solidFill>
                  <a:schemeClr val="tx1"/>
                </a:solidFill>
                <a:latin typeface="Arial" panose="020B0604020202020204" pitchFamily="34" charset="0"/>
                <a:cs typeface="Arial" panose="020B0604020202020204" pitchFamily="34" charset="0"/>
              </a:rPr>
              <a:t>Occupation </a:t>
            </a:r>
            <a:r>
              <a:rPr lang="en-US" sz="1000" dirty="0">
                <a:solidFill>
                  <a:schemeClr val="tx1"/>
                </a:solidFill>
                <a:latin typeface="Arial" panose="020B0604020202020204" pitchFamily="34" charset="0"/>
                <a:cs typeface="Arial" panose="020B0604020202020204" pitchFamily="34" charset="0"/>
              </a:rPr>
              <a:t>Industry </a:t>
            </a:r>
            <a:r>
              <a:rPr lang="en-US" sz="1000" dirty="0" smtClean="0">
                <a:solidFill>
                  <a:schemeClr val="tx1"/>
                </a:solidFill>
                <a:latin typeface="Arial" panose="020B0604020202020204" pitchFamily="34" charset="0"/>
                <a:cs typeface="Arial" panose="020B0604020202020204" pitchFamily="34" charset="0"/>
              </a:rPr>
              <a:t/>
            </a:r>
            <a:br>
              <a:rPr lang="en-US" sz="1000" dirty="0" smtClean="0">
                <a:solidFill>
                  <a:schemeClr val="tx1"/>
                </a:solidFill>
                <a:latin typeface="Arial" panose="020B0604020202020204" pitchFamily="34" charset="0"/>
                <a:cs typeface="Arial" panose="020B0604020202020204" pitchFamily="34" charset="0"/>
              </a:rPr>
            </a:br>
            <a:r>
              <a:rPr lang="en-US" sz="1000" b="1" dirty="0" smtClean="0">
                <a:solidFill>
                  <a:schemeClr val="tx1"/>
                </a:solidFill>
                <a:latin typeface="Arial" panose="020B0604020202020204" pitchFamily="34" charset="0"/>
                <a:cs typeface="Arial" panose="020B0604020202020204" pitchFamily="34" charset="0"/>
              </a:rPr>
              <a:t>-&gt; </a:t>
            </a:r>
            <a:r>
              <a:rPr lang="en-US" sz="1000" b="1" dirty="0">
                <a:solidFill>
                  <a:schemeClr val="tx1"/>
                </a:solidFill>
                <a:latin typeface="Arial" panose="020B0604020202020204" pitchFamily="34" charset="0"/>
                <a:cs typeface="Arial" panose="020B0604020202020204" pitchFamily="34" charset="0"/>
              </a:rPr>
              <a:t>Surveyed Income</a:t>
            </a:r>
          </a:p>
        </p:txBody>
      </p:sp>
      <p:sp>
        <p:nvSpPr>
          <p:cNvPr id="43" name="Rectangle 42"/>
          <p:cNvSpPr/>
          <p:nvPr/>
        </p:nvSpPr>
        <p:spPr>
          <a:xfrm>
            <a:off x="7913936" y="1772817"/>
            <a:ext cx="1005840" cy="48768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latin typeface="Arial" panose="020B0604020202020204" pitchFamily="34" charset="0"/>
                <a:cs typeface="Arial" panose="020B0604020202020204" pitchFamily="34" charset="0"/>
              </a:rPr>
              <a:t>3</a:t>
            </a:r>
          </a:p>
          <a:p>
            <a:pPr algn="ctr"/>
            <a:r>
              <a:rPr lang="en-US" sz="1000" b="1" dirty="0" smtClean="0">
                <a:solidFill>
                  <a:schemeClr val="tx1"/>
                </a:solidFill>
                <a:latin typeface="Arial" panose="020B0604020202020204" pitchFamily="34" charset="0"/>
                <a:cs typeface="Arial" panose="020B0604020202020204" pitchFamily="34" charset="0"/>
              </a:rPr>
              <a:t>Debt Cap. -&gt; Limit</a:t>
            </a:r>
            <a:endParaRPr lang="en-US" sz="1000" b="1" dirty="0">
              <a:solidFill>
                <a:schemeClr val="tx1"/>
              </a:solidFill>
              <a:latin typeface="Arial" panose="020B0604020202020204" pitchFamily="34" charset="0"/>
              <a:cs typeface="Arial" panose="020B0604020202020204" pitchFamily="34" charset="0"/>
            </a:endParaRPr>
          </a:p>
        </p:txBody>
      </p:sp>
      <p:sp>
        <p:nvSpPr>
          <p:cNvPr id="44" name="Rectangle 43"/>
          <p:cNvSpPr/>
          <p:nvPr/>
        </p:nvSpPr>
        <p:spPr>
          <a:xfrm>
            <a:off x="1763688" y="2470275"/>
            <a:ext cx="1584177" cy="25429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smtClean="0">
                <a:solidFill>
                  <a:schemeClr val="tx1"/>
                </a:solidFill>
                <a:latin typeface="Arial" panose="020B0604020202020204" pitchFamily="34" charset="0"/>
                <a:cs typeface="Arial" panose="020B0604020202020204" pitchFamily="34" charset="0"/>
              </a:rPr>
              <a:t>Credit Risk Criteria</a:t>
            </a:r>
            <a:endParaRPr lang="en-US" sz="1200" b="1" dirty="0">
              <a:solidFill>
                <a:schemeClr val="tx1"/>
              </a:solidFill>
              <a:latin typeface="Arial" panose="020B0604020202020204" pitchFamily="34" charset="0"/>
              <a:cs typeface="Arial" panose="020B0604020202020204" pitchFamily="34" charset="0"/>
            </a:endParaRPr>
          </a:p>
        </p:txBody>
      </p:sp>
      <p:sp>
        <p:nvSpPr>
          <p:cNvPr id="45" name="Rectangle 44"/>
          <p:cNvSpPr/>
          <p:nvPr/>
        </p:nvSpPr>
        <p:spPr>
          <a:xfrm>
            <a:off x="1907705" y="3329325"/>
            <a:ext cx="1300480" cy="4876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Credit Score</a:t>
            </a:r>
          </a:p>
        </p:txBody>
      </p:sp>
      <p:sp>
        <p:nvSpPr>
          <p:cNvPr id="46" name="Rectangle 45"/>
          <p:cNvSpPr/>
          <p:nvPr/>
        </p:nvSpPr>
        <p:spPr>
          <a:xfrm>
            <a:off x="1907705" y="2780929"/>
            <a:ext cx="1300480" cy="48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Risk Rules</a:t>
            </a:r>
          </a:p>
        </p:txBody>
      </p:sp>
      <p:sp>
        <p:nvSpPr>
          <p:cNvPr id="47" name="Rectangle 46"/>
          <p:cNvSpPr/>
          <p:nvPr/>
        </p:nvSpPr>
        <p:spPr>
          <a:xfrm>
            <a:off x="1907705" y="3877721"/>
            <a:ext cx="1300480" cy="48768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Pricing</a:t>
            </a:r>
          </a:p>
        </p:txBody>
      </p:sp>
      <p:sp>
        <p:nvSpPr>
          <p:cNvPr id="48" name="Rectangle 47"/>
          <p:cNvSpPr/>
          <p:nvPr/>
        </p:nvSpPr>
        <p:spPr>
          <a:xfrm>
            <a:off x="1907705" y="4436934"/>
            <a:ext cx="1300480" cy="487680"/>
          </a:xfrm>
          <a:prstGeom prst="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rial" panose="020B0604020202020204" pitchFamily="34" charset="0"/>
                <a:cs typeface="Arial" panose="020B0604020202020204" pitchFamily="34" charset="0"/>
              </a:rPr>
              <a:t>Limit</a:t>
            </a:r>
          </a:p>
        </p:txBody>
      </p:sp>
      <p:cxnSp>
        <p:nvCxnSpPr>
          <p:cNvPr id="49" name="Straight Arrow Connector 48"/>
          <p:cNvCxnSpPr/>
          <p:nvPr/>
        </p:nvCxnSpPr>
        <p:spPr>
          <a:xfrm>
            <a:off x="1485856" y="3109511"/>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Line Callout 1 49"/>
          <p:cNvSpPr/>
          <p:nvPr/>
        </p:nvSpPr>
        <p:spPr>
          <a:xfrm>
            <a:off x="3491880" y="1340768"/>
            <a:ext cx="5486400" cy="5184576"/>
          </a:xfrm>
          <a:prstGeom prst="borderCallout1">
            <a:avLst>
              <a:gd name="adj1" fmla="val 43494"/>
              <a:gd name="adj2" fmla="val -124"/>
              <a:gd name="adj3" fmla="val 64591"/>
              <a:gd name="adj4" fmla="val -524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smtClean="0">
                <a:solidFill>
                  <a:schemeClr val="tx1"/>
                </a:solidFill>
                <a:latin typeface="Arial" panose="020B0604020202020204" pitchFamily="34" charset="0"/>
                <a:cs typeface="Arial" panose="020B0604020202020204" pitchFamily="34" charset="0"/>
              </a:rPr>
              <a:t>Eligible Limit</a:t>
            </a:r>
            <a:endParaRPr lang="en-US" sz="1600" b="1" dirty="0">
              <a:solidFill>
                <a:schemeClr val="tx1"/>
              </a:solidFill>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58163682"/>
              </p:ext>
            </p:extLst>
          </p:nvPr>
        </p:nvGraphicFramePr>
        <p:xfrm>
          <a:off x="3680765" y="2908836"/>
          <a:ext cx="1871341" cy="2086396"/>
        </p:xfrm>
        <a:graphic>
          <a:graphicData uri="http://schemas.openxmlformats.org/drawingml/2006/table">
            <a:tbl>
              <a:tblPr>
                <a:tableStyleId>{5C22544A-7EE6-4342-B048-85BDC9FD1C3A}</a:tableStyleId>
              </a:tblPr>
              <a:tblGrid>
                <a:gridCol w="514642">
                  <a:extLst>
                    <a:ext uri="{9D8B030D-6E8A-4147-A177-3AD203B41FA5}">
                      <a16:colId xmlns:a16="http://schemas.microsoft.com/office/drawing/2014/main" val="2470137378"/>
                    </a:ext>
                  </a:extLst>
                </a:gridCol>
                <a:gridCol w="1356699">
                  <a:extLst>
                    <a:ext uri="{9D8B030D-6E8A-4147-A177-3AD203B41FA5}">
                      <a16:colId xmlns:a16="http://schemas.microsoft.com/office/drawing/2014/main" val="2262236624"/>
                    </a:ext>
                  </a:extLst>
                </a:gridCol>
              </a:tblGrid>
              <a:tr h="158161">
                <a:tc>
                  <a:txBody>
                    <a:bodyPr/>
                    <a:lstStyle/>
                    <a:p>
                      <a:pPr algn="ctr" fontAlgn="ctr"/>
                      <a:r>
                        <a:rPr lang="en-US" sz="1000" u="none" strike="noStrike" dirty="0">
                          <a:effectLst/>
                          <a:latin typeface="Arial" panose="020B0604020202020204" pitchFamily="34" charset="0"/>
                          <a:cs typeface="Arial" panose="020B0604020202020204" pitchFamily="34" charset="0"/>
                        </a:rPr>
                        <a:t>RCCR</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8092" marR="8092"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err="1">
                          <a:effectLst/>
                          <a:latin typeface="Arial" panose="020B0604020202020204" pitchFamily="34" charset="0"/>
                          <a:cs typeface="Arial" panose="020B0604020202020204" pitchFamily="34" charset="0"/>
                        </a:rPr>
                        <a:t>max_debt_burden</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8092" marR="8092"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6784464"/>
                  </a:ext>
                </a:extLst>
              </a:tr>
              <a:tr h="108172">
                <a:tc>
                  <a:txBody>
                    <a:bodyPr/>
                    <a:lstStyle/>
                    <a:p>
                      <a:pPr algn="ctr" fontAlgn="ctr"/>
                      <a:r>
                        <a:rPr lang="en-US" sz="1000" u="none" strike="noStrike">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8092" marR="8092"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ctr"/>
                      <a:r>
                        <a:rPr lang="en-US" sz="1000" u="none" strike="noStrike" dirty="0">
                          <a:effectLst/>
                          <a:latin typeface="Arial" panose="020B0604020202020204" pitchFamily="34" charset="0"/>
                          <a:cs typeface="Arial" panose="020B0604020202020204" pitchFamily="34" charset="0"/>
                        </a:rPr>
                        <a:t>70.00%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8092" marR="8092"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25399450"/>
                  </a:ext>
                </a:extLst>
              </a:tr>
              <a:tr h="108172">
                <a:tc>
                  <a:txBody>
                    <a:bodyPr/>
                    <a:lstStyle/>
                    <a:p>
                      <a:pPr algn="ctr" fontAlgn="ctr"/>
                      <a:r>
                        <a:rPr lang="en-US" sz="1000" u="none" strike="noStrike">
                          <a:effectLst/>
                          <a:latin typeface="Arial" panose="020B0604020202020204" pitchFamily="34" charset="0"/>
                          <a:cs typeface="Arial" panose="020B0604020202020204" pitchFamily="34" charset="0"/>
                        </a:rPr>
                        <a:t>2</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8092" marR="8092"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ctr"/>
                      <a:r>
                        <a:rPr lang="en-US" sz="1000" u="none" strike="noStrike" dirty="0">
                          <a:effectLst/>
                          <a:latin typeface="Arial" panose="020B0604020202020204" pitchFamily="34" charset="0"/>
                          <a:cs typeface="Arial" panose="020B0604020202020204" pitchFamily="34" charset="0"/>
                        </a:rPr>
                        <a:t>70.00%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8092" marR="8092"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386304221"/>
                  </a:ext>
                </a:extLst>
              </a:tr>
              <a:tr h="108172">
                <a:tc>
                  <a:txBody>
                    <a:bodyPr/>
                    <a:lstStyle/>
                    <a:p>
                      <a:pPr algn="ctr" fontAlgn="ctr"/>
                      <a:r>
                        <a:rPr lang="en-US" sz="1000" u="none" strike="noStrike">
                          <a:effectLst/>
                          <a:latin typeface="Arial" panose="020B0604020202020204" pitchFamily="34" charset="0"/>
                          <a:cs typeface="Arial" panose="020B0604020202020204" pitchFamily="34" charset="0"/>
                        </a:rPr>
                        <a:t>3</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8092" marR="8092"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ctr"/>
                      <a:r>
                        <a:rPr lang="en-US" sz="1000" u="none" strike="noStrike" dirty="0">
                          <a:effectLst/>
                          <a:latin typeface="Arial" panose="020B0604020202020204" pitchFamily="34" charset="0"/>
                          <a:cs typeface="Arial" panose="020B0604020202020204" pitchFamily="34" charset="0"/>
                        </a:rPr>
                        <a:t>70.00%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8092" marR="8092"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671147619"/>
                  </a:ext>
                </a:extLst>
              </a:tr>
              <a:tr h="108172">
                <a:tc>
                  <a:txBody>
                    <a:bodyPr/>
                    <a:lstStyle/>
                    <a:p>
                      <a:pPr algn="ctr" fontAlgn="ctr"/>
                      <a:r>
                        <a:rPr lang="en-US" sz="1000" u="none" strike="noStrike">
                          <a:effectLst/>
                          <a:latin typeface="Arial" panose="020B0604020202020204" pitchFamily="34" charset="0"/>
                          <a:cs typeface="Arial" panose="020B0604020202020204" pitchFamily="34" charset="0"/>
                        </a:rPr>
                        <a:t>4</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8092" marR="8092"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ctr"/>
                      <a:r>
                        <a:rPr lang="en-US" sz="1000" u="none" strike="noStrike" dirty="0">
                          <a:effectLst/>
                          <a:latin typeface="Arial" panose="020B0604020202020204" pitchFamily="34" charset="0"/>
                          <a:cs typeface="Arial" panose="020B0604020202020204" pitchFamily="34" charset="0"/>
                        </a:rPr>
                        <a:t>70.00%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8092" marR="8092"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782355622"/>
                  </a:ext>
                </a:extLst>
              </a:tr>
              <a:tr h="108172">
                <a:tc>
                  <a:txBody>
                    <a:bodyPr/>
                    <a:lstStyle/>
                    <a:p>
                      <a:pPr algn="ctr" fontAlgn="ctr"/>
                      <a:r>
                        <a:rPr lang="en-US" sz="1000" u="none" strike="noStrike">
                          <a:effectLst/>
                          <a:latin typeface="Arial" panose="020B0604020202020204" pitchFamily="34" charset="0"/>
                          <a:cs typeface="Arial" panose="020B0604020202020204" pitchFamily="34" charset="0"/>
                        </a:rPr>
                        <a:t>5</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8092" marR="8092"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ctr"/>
                      <a:r>
                        <a:rPr lang="en-US" sz="1000" u="none" strike="noStrike">
                          <a:effectLst/>
                          <a:latin typeface="Arial" panose="020B0604020202020204" pitchFamily="34" charset="0"/>
                          <a:cs typeface="Arial" panose="020B0604020202020204" pitchFamily="34" charset="0"/>
                        </a:rPr>
                        <a:t>70.00%</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8092" marR="8092"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609383540"/>
                  </a:ext>
                </a:extLst>
              </a:tr>
              <a:tr h="108172">
                <a:tc>
                  <a:txBody>
                    <a:bodyPr/>
                    <a:lstStyle/>
                    <a:p>
                      <a:pPr algn="ctr" fontAlgn="ctr"/>
                      <a:r>
                        <a:rPr lang="en-US" sz="1000" u="none" strike="noStrike">
                          <a:effectLst/>
                          <a:latin typeface="Arial" panose="020B0604020202020204" pitchFamily="34" charset="0"/>
                          <a:cs typeface="Arial" panose="020B0604020202020204" pitchFamily="34" charset="0"/>
                        </a:rPr>
                        <a:t>6</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8092" marR="8092"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ctr"/>
                      <a:r>
                        <a:rPr lang="en-US" sz="1000" u="none" strike="noStrike" dirty="0">
                          <a:effectLst/>
                          <a:latin typeface="Arial" panose="020B0604020202020204" pitchFamily="34" charset="0"/>
                          <a:cs typeface="Arial" panose="020B0604020202020204" pitchFamily="34" charset="0"/>
                        </a:rPr>
                        <a:t>50.00%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8092" marR="8092"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646605282"/>
                  </a:ext>
                </a:extLst>
              </a:tr>
              <a:tr h="108172">
                <a:tc>
                  <a:txBody>
                    <a:bodyPr/>
                    <a:lstStyle/>
                    <a:p>
                      <a:pPr algn="ctr" fontAlgn="ctr"/>
                      <a:r>
                        <a:rPr lang="en-US" sz="1000" u="none" strike="noStrike">
                          <a:effectLst/>
                          <a:latin typeface="Arial" panose="020B0604020202020204" pitchFamily="34" charset="0"/>
                          <a:cs typeface="Arial" panose="020B0604020202020204" pitchFamily="34" charset="0"/>
                        </a:rPr>
                        <a:t>7</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8092" marR="8092"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ctr"/>
                      <a:r>
                        <a:rPr lang="en-US" sz="1000" u="none" strike="noStrike" dirty="0">
                          <a:effectLst/>
                          <a:latin typeface="Arial" panose="020B0604020202020204" pitchFamily="34" charset="0"/>
                          <a:cs typeface="Arial" panose="020B0604020202020204" pitchFamily="34" charset="0"/>
                        </a:rPr>
                        <a:t>50.00%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8092" marR="8092"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280000577"/>
                  </a:ext>
                </a:extLst>
              </a:tr>
              <a:tr h="108172">
                <a:tc>
                  <a:txBody>
                    <a:bodyPr/>
                    <a:lstStyle/>
                    <a:p>
                      <a:pPr algn="ctr" fontAlgn="ctr"/>
                      <a:r>
                        <a:rPr lang="en-US" sz="1000" u="none" strike="noStrike">
                          <a:effectLst/>
                          <a:latin typeface="Arial" panose="020B0604020202020204" pitchFamily="34" charset="0"/>
                          <a:cs typeface="Arial" panose="020B0604020202020204" pitchFamily="34" charset="0"/>
                        </a:rPr>
                        <a:t>8</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8092" marR="8092"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ctr"/>
                      <a:r>
                        <a:rPr lang="en-US" sz="1000" u="none" strike="noStrike" dirty="0">
                          <a:effectLst/>
                          <a:latin typeface="Arial" panose="020B0604020202020204" pitchFamily="34" charset="0"/>
                          <a:cs typeface="Arial" panose="020B0604020202020204" pitchFamily="34" charset="0"/>
                        </a:rPr>
                        <a:t>50.00%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8092" marR="8092"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518106326"/>
                  </a:ext>
                </a:extLst>
              </a:tr>
              <a:tr h="108172">
                <a:tc>
                  <a:txBody>
                    <a:bodyPr/>
                    <a:lstStyle/>
                    <a:p>
                      <a:pPr algn="ctr" fontAlgn="ctr"/>
                      <a:r>
                        <a:rPr lang="en-US" sz="1000" u="none" strike="noStrike">
                          <a:effectLst/>
                          <a:latin typeface="Arial" panose="020B0604020202020204" pitchFamily="34" charset="0"/>
                          <a:cs typeface="Arial" panose="020B0604020202020204" pitchFamily="34" charset="0"/>
                        </a:rPr>
                        <a:t>9</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8092" marR="8092"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ctr"/>
                      <a:r>
                        <a:rPr lang="en-US" sz="1000" u="none" strike="noStrike" dirty="0">
                          <a:effectLst/>
                          <a:latin typeface="Arial" panose="020B0604020202020204" pitchFamily="34" charset="0"/>
                          <a:cs typeface="Arial" panose="020B0604020202020204" pitchFamily="34" charset="0"/>
                        </a:rPr>
                        <a:t>50.00%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8092" marR="8092"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570481774"/>
                  </a:ext>
                </a:extLst>
              </a:tr>
              <a:tr h="108172">
                <a:tc>
                  <a:txBody>
                    <a:bodyPr/>
                    <a:lstStyle/>
                    <a:p>
                      <a:pPr algn="ctr" fontAlgn="ctr"/>
                      <a:r>
                        <a:rPr lang="en-US" sz="1000" u="none" strike="noStrike">
                          <a:effectLst/>
                          <a:latin typeface="Arial" panose="020B0604020202020204" pitchFamily="34" charset="0"/>
                          <a:cs typeface="Arial" panose="020B0604020202020204" pitchFamily="34" charset="0"/>
                        </a:rPr>
                        <a:t>10</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8092" marR="8092"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ctr"/>
                      <a:r>
                        <a:rPr lang="en-US" sz="1000" u="none" strike="noStrike" dirty="0">
                          <a:effectLst/>
                          <a:latin typeface="Arial" panose="020B0604020202020204" pitchFamily="34" charset="0"/>
                          <a:cs typeface="Arial" panose="020B0604020202020204" pitchFamily="34" charset="0"/>
                        </a:rPr>
                        <a:t>50.00%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8092" marR="8092"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838626596"/>
                  </a:ext>
                </a:extLst>
              </a:tr>
              <a:tr h="108172">
                <a:tc>
                  <a:txBody>
                    <a:bodyPr/>
                    <a:lstStyle/>
                    <a:p>
                      <a:pPr algn="ctr" fontAlgn="ctr"/>
                      <a:r>
                        <a:rPr lang="en-US" sz="1000" u="none" strike="noStrike">
                          <a:effectLst/>
                          <a:latin typeface="Arial" panose="020B0604020202020204" pitchFamily="34" charset="0"/>
                          <a:cs typeface="Arial" panose="020B0604020202020204" pitchFamily="34" charset="0"/>
                        </a:rPr>
                        <a:t>11</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8092" marR="8092"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ctr"/>
                      <a:r>
                        <a:rPr lang="en-US" sz="1000" u="none" strike="noStrike" dirty="0">
                          <a:effectLst/>
                          <a:latin typeface="Arial" panose="020B0604020202020204" pitchFamily="34" charset="0"/>
                          <a:cs typeface="Arial" panose="020B0604020202020204" pitchFamily="34" charset="0"/>
                        </a:rPr>
                        <a:t>50.00%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8092" marR="8092"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521758199"/>
                  </a:ext>
                </a:extLst>
              </a:tr>
              <a:tr h="108172">
                <a:tc>
                  <a:txBody>
                    <a:bodyPr/>
                    <a:lstStyle/>
                    <a:p>
                      <a:pPr algn="ctr" fontAlgn="ctr"/>
                      <a:r>
                        <a:rPr lang="en-US" sz="1000" u="none" strike="noStrike">
                          <a:effectLst/>
                          <a:latin typeface="Arial" panose="020B0604020202020204" pitchFamily="34" charset="0"/>
                          <a:cs typeface="Arial" panose="020B0604020202020204" pitchFamily="34" charset="0"/>
                        </a:rPr>
                        <a:t>12</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8092" marR="8092"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latin typeface="Arial" panose="020B0604020202020204" pitchFamily="34" charset="0"/>
                          <a:cs typeface="Arial" panose="020B0604020202020204" pitchFamily="34" charset="0"/>
                        </a:rPr>
                        <a:t>50.00%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8092" marR="8092"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748399"/>
                  </a:ext>
                </a:extLst>
              </a:tr>
            </a:tbl>
          </a:graphicData>
        </a:graphic>
      </p:graphicFrame>
      <p:sp>
        <p:nvSpPr>
          <p:cNvPr id="19" name="TextBox 18"/>
          <p:cNvSpPr txBox="1"/>
          <p:nvPr/>
        </p:nvSpPr>
        <p:spPr>
          <a:xfrm>
            <a:off x="6792525" y="2817576"/>
            <a:ext cx="2099955" cy="677249"/>
          </a:xfrm>
          <a:prstGeom prst="rect">
            <a:avLst/>
          </a:prstGeom>
          <a:solidFill>
            <a:schemeClr val="bg2"/>
          </a:solidFill>
        </p:spPr>
        <p:txBody>
          <a:bodyPr wrap="square" rtlCol="0" anchor="ctr">
            <a:noAutofit/>
          </a:bodyPr>
          <a:lstStyle/>
          <a:p>
            <a:pPr algn="ctr"/>
            <a:r>
              <a:rPr lang="en-US" sz="1400" dirty="0" err="1" smtClean="0">
                <a:latin typeface="Arial" panose="020B0604020202020204" pitchFamily="34" charset="0"/>
                <a:cs typeface="Arial" panose="020B0604020202020204" pitchFamily="34" charset="0"/>
              </a:rPr>
              <a:t>max_debt_burden</a:t>
            </a:r>
            <a:r>
              <a:rPr lang="en-US" sz="1400" dirty="0" smtClean="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current_debt_burden</a:t>
            </a:r>
            <a:endParaRPr lang="en-US" sz="1400" dirty="0">
              <a:latin typeface="Arial" panose="020B0604020202020204" pitchFamily="34" charset="0"/>
              <a:cs typeface="Arial" panose="020B0604020202020204" pitchFamily="34" charset="0"/>
            </a:endParaRPr>
          </a:p>
        </p:txBody>
      </p:sp>
      <p:sp>
        <p:nvSpPr>
          <p:cNvPr id="20" name="TextBox 19"/>
          <p:cNvSpPr txBox="1"/>
          <p:nvPr/>
        </p:nvSpPr>
        <p:spPr>
          <a:xfrm>
            <a:off x="6792524" y="3611118"/>
            <a:ext cx="2099956" cy="712756"/>
          </a:xfrm>
          <a:prstGeom prst="rect">
            <a:avLst/>
          </a:prstGeom>
          <a:solidFill>
            <a:schemeClr val="bg2"/>
          </a:solidFill>
        </p:spPr>
        <p:txBody>
          <a:bodyPr wrap="square" rtlCol="0" anchor="ctr">
            <a:noAutofit/>
          </a:bodyPr>
          <a:lstStyle/>
          <a:p>
            <a:pPr algn="ctr"/>
            <a:r>
              <a:rPr lang="en-US" sz="1400" dirty="0" err="1" smtClean="0">
                <a:latin typeface="Arial" panose="020B0604020202020204" pitchFamily="34" charset="0"/>
                <a:cs typeface="Arial" panose="020B0604020202020204" pitchFamily="34" charset="0"/>
              </a:rPr>
              <a:t>current_debt_capacity</a:t>
            </a:r>
            <a:r>
              <a:rPr lang="en-US" sz="1400" dirty="0" smtClean="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verified_income</a:t>
            </a:r>
            <a:endParaRPr lang="en-US" sz="1400" dirty="0">
              <a:latin typeface="Arial" panose="020B0604020202020204" pitchFamily="34" charset="0"/>
              <a:cs typeface="Arial" panose="020B0604020202020204" pitchFamily="34" charset="0"/>
            </a:endParaRPr>
          </a:p>
        </p:txBody>
      </p:sp>
      <p:sp>
        <p:nvSpPr>
          <p:cNvPr id="21" name="TextBox 20"/>
          <p:cNvSpPr txBox="1"/>
          <p:nvPr/>
        </p:nvSpPr>
        <p:spPr>
          <a:xfrm>
            <a:off x="5670300" y="2817576"/>
            <a:ext cx="1048146" cy="677249"/>
          </a:xfrm>
          <a:prstGeom prst="rect">
            <a:avLst/>
          </a:prstGeom>
          <a:solidFill>
            <a:schemeClr val="bg2">
              <a:lumMod val="50000"/>
            </a:schemeClr>
          </a:solidFill>
        </p:spPr>
        <p:txBody>
          <a:bodyPr wrap="square" rtlCol="0" anchor="ctr">
            <a:noAutofit/>
          </a:bodyPr>
          <a:lstStyle/>
          <a:p>
            <a:pPr algn="ctr"/>
            <a:r>
              <a:rPr lang="en-US" sz="1400" dirty="0" smtClean="0">
                <a:latin typeface="Arial" panose="020B0604020202020204" pitchFamily="34" charset="0"/>
                <a:cs typeface="Arial" panose="020B0604020202020204" pitchFamily="34" charset="0"/>
              </a:rPr>
              <a:t>current_</a:t>
            </a:r>
            <a:br>
              <a:rPr lang="en-US" sz="1400" dirty="0" smtClean="0">
                <a:latin typeface="Arial" panose="020B0604020202020204" pitchFamily="34" charset="0"/>
                <a:cs typeface="Arial" panose="020B0604020202020204" pitchFamily="34" charset="0"/>
              </a:rPr>
            </a:br>
            <a:r>
              <a:rPr lang="en-US" sz="1400" dirty="0" smtClean="0">
                <a:latin typeface="Arial" panose="020B0604020202020204" pitchFamily="34" charset="0"/>
                <a:cs typeface="Arial" panose="020B0604020202020204" pitchFamily="34" charset="0"/>
              </a:rPr>
              <a:t>debt_</a:t>
            </a:r>
            <a:br>
              <a:rPr lang="en-US" sz="1400" dirty="0" smtClean="0">
                <a:latin typeface="Arial" panose="020B0604020202020204" pitchFamily="34" charset="0"/>
                <a:cs typeface="Arial" panose="020B0604020202020204" pitchFamily="34" charset="0"/>
              </a:rPr>
            </a:br>
            <a:r>
              <a:rPr lang="en-US" sz="1400" dirty="0" smtClean="0">
                <a:latin typeface="Arial" panose="020B0604020202020204" pitchFamily="34" charset="0"/>
                <a:cs typeface="Arial" panose="020B0604020202020204" pitchFamily="34" charset="0"/>
              </a:rPr>
              <a:t>capacity</a:t>
            </a:r>
            <a:endParaRPr lang="en-US" sz="1400" dirty="0">
              <a:latin typeface="Arial" panose="020B0604020202020204" pitchFamily="34" charset="0"/>
              <a:cs typeface="Arial" panose="020B0604020202020204" pitchFamily="34" charset="0"/>
            </a:endParaRPr>
          </a:p>
        </p:txBody>
      </p:sp>
      <p:sp>
        <p:nvSpPr>
          <p:cNvPr id="22" name="TextBox 21"/>
          <p:cNvSpPr txBox="1"/>
          <p:nvPr/>
        </p:nvSpPr>
        <p:spPr>
          <a:xfrm>
            <a:off x="5670299" y="3611117"/>
            <a:ext cx="1048146" cy="677249"/>
          </a:xfrm>
          <a:prstGeom prst="rect">
            <a:avLst/>
          </a:prstGeom>
          <a:solidFill>
            <a:schemeClr val="bg2">
              <a:lumMod val="50000"/>
            </a:schemeClr>
          </a:solidFill>
        </p:spPr>
        <p:txBody>
          <a:bodyPr wrap="square" rtlCol="0" anchor="ctr">
            <a:noAutofit/>
          </a:bodyPr>
          <a:lstStyle/>
          <a:p>
            <a:pPr algn="ctr"/>
            <a:r>
              <a:rPr lang="en-US" sz="1400" dirty="0" err="1">
                <a:latin typeface="Arial" panose="020B0604020202020204" pitchFamily="34" charset="0"/>
                <a:cs typeface="Arial" panose="020B0604020202020204" pitchFamily="34" charset="0"/>
              </a:rPr>
              <a:t>installment_capacity</a:t>
            </a:r>
            <a:endParaRPr lang="en-US" sz="14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475209761"/>
              </p:ext>
            </p:extLst>
          </p:nvPr>
        </p:nvGraphicFramePr>
        <p:xfrm>
          <a:off x="3680765" y="5245571"/>
          <a:ext cx="5211715" cy="847725"/>
        </p:xfrm>
        <a:graphic>
          <a:graphicData uri="http://schemas.openxmlformats.org/drawingml/2006/table">
            <a:tbl>
              <a:tblPr>
                <a:tableStyleId>{7E9639D4-E3E2-4D34-9284-5A2195B3D0D7}</a:tableStyleId>
              </a:tblPr>
              <a:tblGrid>
                <a:gridCol w="3021210">
                  <a:extLst>
                    <a:ext uri="{9D8B030D-6E8A-4147-A177-3AD203B41FA5}">
                      <a16:colId xmlns:a16="http://schemas.microsoft.com/office/drawing/2014/main" val="1185061281"/>
                    </a:ext>
                  </a:extLst>
                </a:gridCol>
                <a:gridCol w="2190505">
                  <a:extLst>
                    <a:ext uri="{9D8B030D-6E8A-4147-A177-3AD203B41FA5}">
                      <a16:colId xmlns:a16="http://schemas.microsoft.com/office/drawing/2014/main" val="3233113136"/>
                    </a:ext>
                  </a:extLst>
                </a:gridCol>
              </a:tblGrid>
              <a:tr h="0">
                <a:tc>
                  <a:txBody>
                    <a:bodyPr/>
                    <a:lstStyle/>
                    <a:p>
                      <a:pPr algn="ctr" fontAlgn="ctr"/>
                      <a:r>
                        <a:rPr lang="en-US" sz="1050" u="none" strike="noStrike">
                          <a:effectLst/>
                          <a:latin typeface="Arial" panose="020B0604020202020204" pitchFamily="34" charset="0"/>
                          <a:cs typeface="Arial" panose="020B0604020202020204" pitchFamily="34" charset="0"/>
                        </a:rPr>
                        <a:t>Conditions</a:t>
                      </a:r>
                      <a:endParaRPr lang="en-US" sz="105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50" u="none" strike="noStrike" dirty="0">
                          <a:effectLst/>
                          <a:latin typeface="Arial" panose="020B0604020202020204" pitchFamily="34" charset="0"/>
                          <a:cs typeface="Arial" panose="020B0604020202020204" pitchFamily="34" charset="0"/>
                        </a:rPr>
                        <a:t>Limit Assessment Decision</a:t>
                      </a:r>
                      <a:endParaRPr lang="en-US" sz="105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9888708"/>
                  </a:ext>
                </a:extLst>
              </a:tr>
              <a:tr h="0">
                <a:tc>
                  <a:txBody>
                    <a:bodyPr/>
                    <a:lstStyle/>
                    <a:p>
                      <a:pPr algn="ctr" fontAlgn="ctr"/>
                      <a:r>
                        <a:rPr lang="en-US" sz="1050" u="none" strike="noStrike" dirty="0">
                          <a:effectLst/>
                          <a:latin typeface="Arial" panose="020B0604020202020204" pitchFamily="34" charset="0"/>
                          <a:cs typeface="Arial" panose="020B0604020202020204" pitchFamily="34" charset="0"/>
                        </a:rPr>
                        <a:t>IF(</a:t>
                      </a:r>
                      <a:r>
                        <a:rPr lang="en-US" sz="1050" u="none" strike="noStrike" dirty="0" err="1">
                          <a:effectLst/>
                          <a:latin typeface="Arial" panose="020B0604020202020204" pitchFamily="34" charset="0"/>
                          <a:cs typeface="Arial" panose="020B0604020202020204" pitchFamily="34" charset="0"/>
                        </a:rPr>
                        <a:t>current_debt_burden</a:t>
                      </a:r>
                      <a:r>
                        <a:rPr lang="en-US" sz="1050" u="none" strike="noStrike" dirty="0">
                          <a:effectLst/>
                          <a:latin typeface="Arial" panose="020B0604020202020204" pitchFamily="34" charset="0"/>
                          <a:cs typeface="Arial" panose="020B0604020202020204" pitchFamily="34" charset="0"/>
                        </a:rPr>
                        <a:t> &gt; </a:t>
                      </a:r>
                      <a:r>
                        <a:rPr lang="en-US" sz="1050" u="none" strike="noStrike" dirty="0" err="1">
                          <a:effectLst/>
                          <a:latin typeface="Arial" panose="020B0604020202020204" pitchFamily="34" charset="0"/>
                          <a:cs typeface="Arial" panose="020B0604020202020204" pitchFamily="34" charset="0"/>
                        </a:rPr>
                        <a:t>max_debt_burden</a:t>
                      </a:r>
                      <a:r>
                        <a:rPr lang="en-US" sz="1050" u="none" strike="noStrike" dirty="0">
                          <a:effectLst/>
                          <a:latin typeface="Arial" panose="020B0604020202020204" pitchFamily="34" charset="0"/>
                          <a:cs typeface="Arial" panose="020B0604020202020204" pitchFamily="34" charset="0"/>
                        </a:rPr>
                        <a:t>)</a:t>
                      </a:r>
                      <a:endParaRPr lang="en-US" sz="105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US" sz="1050" u="none" strike="noStrike" dirty="0">
                          <a:effectLst/>
                          <a:latin typeface="Arial" panose="020B0604020202020204" pitchFamily="34" charset="0"/>
                          <a:cs typeface="Arial" panose="020B0604020202020204" pitchFamily="34" charset="0"/>
                        </a:rPr>
                        <a:t>Reject</a:t>
                      </a:r>
                      <a:endParaRPr lang="en-US" sz="105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8B2A3"/>
                    </a:solidFill>
                  </a:tcPr>
                </a:tc>
                <a:extLst>
                  <a:ext uri="{0D108BD9-81ED-4DB2-BD59-A6C34878D82A}">
                    <a16:rowId xmlns:a16="http://schemas.microsoft.com/office/drawing/2014/main" val="3904044162"/>
                  </a:ext>
                </a:extLst>
              </a:tr>
              <a:tr h="0">
                <a:tc>
                  <a:txBody>
                    <a:bodyPr/>
                    <a:lstStyle/>
                    <a:p>
                      <a:pPr algn="ctr" fontAlgn="ctr"/>
                      <a:r>
                        <a:rPr lang="en-US" sz="1050" u="none" strike="noStrike">
                          <a:effectLst/>
                          <a:latin typeface="Arial" panose="020B0604020202020204" pitchFamily="34" charset="0"/>
                          <a:cs typeface="Arial" panose="020B0604020202020204" pitchFamily="34" charset="0"/>
                        </a:rPr>
                        <a:t>IF(requested_loan_amount  &gt; available_limit)</a:t>
                      </a:r>
                      <a:endParaRPr lang="en-US" sz="105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050" u="none" strike="noStrike">
                          <a:effectLst/>
                          <a:latin typeface="Arial" panose="020B0604020202020204" pitchFamily="34" charset="0"/>
                          <a:cs typeface="Arial" panose="020B0604020202020204" pitchFamily="34" charset="0"/>
                        </a:rPr>
                        <a:t>Reject</a:t>
                      </a:r>
                      <a:endParaRPr lang="en-US" sz="105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solidFill>
                      <a:srgbClr val="F8B2A3"/>
                    </a:solidFill>
                  </a:tcPr>
                </a:tc>
                <a:extLst>
                  <a:ext uri="{0D108BD9-81ED-4DB2-BD59-A6C34878D82A}">
                    <a16:rowId xmlns:a16="http://schemas.microsoft.com/office/drawing/2014/main" val="2676089282"/>
                  </a:ext>
                </a:extLst>
              </a:tr>
              <a:tr h="0">
                <a:tc>
                  <a:txBody>
                    <a:bodyPr/>
                    <a:lstStyle/>
                    <a:p>
                      <a:pPr algn="ctr" fontAlgn="ctr"/>
                      <a:r>
                        <a:rPr lang="en-US" sz="1050" u="none" strike="noStrike">
                          <a:effectLst/>
                          <a:latin typeface="Arial" panose="020B0604020202020204" pitchFamily="34" charset="0"/>
                          <a:cs typeface="Arial" panose="020B0604020202020204" pitchFamily="34" charset="0"/>
                        </a:rPr>
                        <a:t>IF(total_limit &gt; internal_limit)</a:t>
                      </a:r>
                      <a:endParaRPr lang="en-US" sz="105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050" u="none" strike="noStrike" dirty="0">
                          <a:effectLst/>
                          <a:latin typeface="Arial" panose="020B0604020202020204" pitchFamily="34" charset="0"/>
                          <a:cs typeface="Arial" panose="020B0604020202020204" pitchFamily="34" charset="0"/>
                        </a:rPr>
                        <a:t>Reject</a:t>
                      </a:r>
                      <a:endParaRPr lang="en-US" sz="105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solidFill>
                      <a:srgbClr val="F8B2A3"/>
                    </a:solidFill>
                  </a:tcPr>
                </a:tc>
                <a:extLst>
                  <a:ext uri="{0D108BD9-81ED-4DB2-BD59-A6C34878D82A}">
                    <a16:rowId xmlns:a16="http://schemas.microsoft.com/office/drawing/2014/main" val="357202184"/>
                  </a:ext>
                </a:extLst>
              </a:tr>
              <a:tr h="0">
                <a:tc>
                  <a:txBody>
                    <a:bodyPr/>
                    <a:lstStyle/>
                    <a:p>
                      <a:pPr algn="ctr" fontAlgn="ctr"/>
                      <a:r>
                        <a:rPr lang="en-US" sz="1050" u="none" strike="noStrike">
                          <a:effectLst/>
                          <a:latin typeface="Arial" panose="020B0604020202020204" pitchFamily="34" charset="0"/>
                          <a:cs typeface="Arial" panose="020B0604020202020204" pitchFamily="34" charset="0"/>
                        </a:rPr>
                        <a:t>Else</a:t>
                      </a:r>
                      <a:endParaRPr lang="en-US" sz="105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US" sz="1050" u="none" strike="noStrike" dirty="0">
                          <a:effectLst/>
                          <a:latin typeface="Arial" panose="020B0604020202020204" pitchFamily="34" charset="0"/>
                          <a:cs typeface="Arial" panose="020B0604020202020204" pitchFamily="34" charset="0"/>
                        </a:rPr>
                        <a:t>Accept</a:t>
                      </a:r>
                      <a:endParaRPr lang="en-US" sz="105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664105255"/>
                  </a:ext>
                </a:extLst>
              </a:tr>
            </a:tbl>
          </a:graphicData>
        </a:graphic>
      </p:graphicFrame>
      <p:sp>
        <p:nvSpPr>
          <p:cNvPr id="24" name="TextBox 23"/>
          <p:cNvSpPr txBox="1"/>
          <p:nvPr/>
        </p:nvSpPr>
        <p:spPr>
          <a:xfrm>
            <a:off x="6792548" y="4404658"/>
            <a:ext cx="2099956" cy="712756"/>
          </a:xfrm>
          <a:prstGeom prst="rect">
            <a:avLst/>
          </a:prstGeom>
          <a:solidFill>
            <a:schemeClr val="bg2"/>
          </a:solidFill>
        </p:spPr>
        <p:txBody>
          <a:bodyPr wrap="square" rtlCol="0" anchor="ctr">
            <a:noAutofit/>
          </a:bodyPr>
          <a:lstStyle/>
          <a:p>
            <a:pPr algn="ctr"/>
            <a:r>
              <a:rPr lang="en-US" sz="1400" dirty="0" smtClean="0">
                <a:latin typeface="Arial" panose="020B0604020202020204" pitchFamily="34" charset="0"/>
                <a:cs typeface="Arial" panose="020B0604020202020204" pitchFamily="34" charset="0"/>
              </a:rPr>
              <a:t>NPV</a:t>
            </a:r>
            <a:br>
              <a:rPr lang="en-US" sz="1400" dirty="0" smtClean="0">
                <a:latin typeface="Arial" panose="020B0604020202020204" pitchFamily="34" charset="0"/>
                <a:cs typeface="Arial" panose="020B0604020202020204" pitchFamily="34" charset="0"/>
              </a:rPr>
            </a:br>
            <a:r>
              <a:rPr lang="en-US" sz="1400" dirty="0" smtClean="0">
                <a:latin typeface="Arial" panose="020B0604020202020204" pitchFamily="34" charset="0"/>
                <a:cs typeface="Arial" panose="020B0604020202020204" pitchFamily="34" charset="0"/>
              </a:rPr>
              <a:t>(</a:t>
            </a:r>
            <a:r>
              <a:rPr lang="en-US" sz="1400" dirty="0" err="1" smtClean="0">
                <a:latin typeface="Arial" panose="020B0604020202020204" pitchFamily="34" charset="0"/>
                <a:cs typeface="Arial" panose="020B0604020202020204" pitchFamily="34" charset="0"/>
              </a:rPr>
              <a:t>installment_capacity</a:t>
            </a:r>
            <a:r>
              <a:rPr lang="en-US" sz="1400" dirty="0" smtClean="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p:sp>
        <p:nvSpPr>
          <p:cNvPr id="25" name="TextBox 24"/>
          <p:cNvSpPr txBox="1"/>
          <p:nvPr/>
        </p:nvSpPr>
        <p:spPr>
          <a:xfrm>
            <a:off x="5670323" y="4404657"/>
            <a:ext cx="1048146" cy="677249"/>
          </a:xfrm>
          <a:prstGeom prst="rect">
            <a:avLst/>
          </a:prstGeom>
          <a:solidFill>
            <a:schemeClr val="bg2">
              <a:lumMod val="50000"/>
            </a:schemeClr>
          </a:solidFill>
        </p:spPr>
        <p:txBody>
          <a:bodyPr wrap="square" rtlCol="0" anchor="ctr">
            <a:noAutofit/>
          </a:bodyPr>
          <a:lstStyle/>
          <a:p>
            <a:pPr algn="ctr"/>
            <a:r>
              <a:rPr lang="en-US" sz="1400" dirty="0" smtClean="0">
                <a:latin typeface="Arial" panose="020B0604020202020204" pitchFamily="34" charset="0"/>
                <a:cs typeface="Arial" panose="020B0604020202020204" pitchFamily="34" charset="0"/>
              </a:rPr>
              <a:t>available_</a:t>
            </a:r>
            <a:br>
              <a:rPr lang="en-US" sz="1400" dirty="0" smtClean="0">
                <a:latin typeface="Arial" panose="020B0604020202020204" pitchFamily="34" charset="0"/>
                <a:cs typeface="Arial" panose="020B0604020202020204" pitchFamily="34" charset="0"/>
              </a:rPr>
            </a:br>
            <a:r>
              <a:rPr lang="en-US" sz="1400" dirty="0" smtClean="0">
                <a:latin typeface="Arial" panose="020B0604020202020204" pitchFamily="34" charset="0"/>
                <a:cs typeface="Arial" panose="020B0604020202020204" pitchFamily="34" charset="0"/>
              </a:rPr>
              <a:t>limit</a:t>
            </a:r>
            <a:endParaRPr lang="en-US" sz="1400" dirty="0">
              <a:latin typeface="Arial" panose="020B0604020202020204" pitchFamily="34" charset="0"/>
              <a:cs typeface="Arial" panose="020B0604020202020204" pitchFamily="34" charset="0"/>
            </a:endParaRPr>
          </a:p>
        </p:txBody>
      </p:sp>
      <p:sp>
        <p:nvSpPr>
          <p:cNvPr id="26" name="Right Brace 25"/>
          <p:cNvSpPr/>
          <p:nvPr/>
        </p:nvSpPr>
        <p:spPr>
          <a:xfrm rot="5400000">
            <a:off x="5647965" y="307425"/>
            <a:ext cx="182880" cy="42062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p:cNvSpPr/>
          <p:nvPr/>
        </p:nvSpPr>
        <p:spPr>
          <a:xfrm>
            <a:off x="5043067" y="2470512"/>
            <a:ext cx="1392675" cy="2442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smtClean="0">
                <a:solidFill>
                  <a:srgbClr val="FF0000"/>
                </a:solidFill>
                <a:latin typeface="Arial" panose="020B0604020202020204" pitchFamily="34" charset="0"/>
                <a:cs typeface="Arial" panose="020B0604020202020204" pitchFamily="34" charset="0"/>
              </a:rPr>
              <a:t>Debt Burden</a:t>
            </a:r>
            <a:endParaRPr 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992627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p:cNvCxnSpPr/>
          <p:nvPr/>
        </p:nvCxnSpPr>
        <p:spPr>
          <a:xfrm>
            <a:off x="1570524" y="2291080"/>
            <a:ext cx="7498080" cy="0"/>
          </a:xfrm>
          <a:prstGeom prst="straightConnector1">
            <a:avLst/>
          </a:prstGeom>
          <a:noFill/>
          <a:ln w="9525" cap="flat" cmpd="sng" algn="ctr">
            <a:solidFill>
              <a:srgbClr val="014B2A">
                <a:shade val="95000"/>
                <a:satMod val="105000"/>
              </a:srgbClr>
            </a:solidFill>
            <a:prstDash val="solid"/>
            <a:tailEnd type="triangle"/>
          </a:ln>
          <a:effectLst/>
        </p:spPr>
      </p:cxnSp>
      <p:sp>
        <p:nvSpPr>
          <p:cNvPr id="24" name="Flowchart: Decision 23"/>
          <p:cNvSpPr/>
          <p:nvPr/>
        </p:nvSpPr>
        <p:spPr>
          <a:xfrm>
            <a:off x="1905804" y="2153920"/>
            <a:ext cx="274320" cy="274320"/>
          </a:xfrm>
          <a:prstGeom prst="flowChartDecision">
            <a:avLst/>
          </a:prstGeom>
          <a:solidFill>
            <a:srgbClr val="014B2A"/>
          </a:solidFill>
          <a:ln w="25400" cap="flat" cmpd="sng" algn="ctr">
            <a:solidFill>
              <a:srgbClr val="014B2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a:ea typeface="+mn-ea"/>
              <a:cs typeface="+mn-cs"/>
            </a:endParaRPr>
          </a:p>
        </p:txBody>
      </p:sp>
      <p:sp>
        <p:nvSpPr>
          <p:cNvPr id="25" name="Flowchart: Decision 24"/>
          <p:cNvSpPr/>
          <p:nvPr/>
        </p:nvSpPr>
        <p:spPr>
          <a:xfrm>
            <a:off x="3059832" y="2153920"/>
            <a:ext cx="274320" cy="274320"/>
          </a:xfrm>
          <a:prstGeom prst="flowChartDecision">
            <a:avLst/>
          </a:prstGeom>
          <a:solidFill>
            <a:srgbClr val="014B2A"/>
          </a:solidFill>
          <a:ln w="25400" cap="flat" cmpd="sng" algn="ctr">
            <a:solidFill>
              <a:srgbClr val="014B2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a:ea typeface="+mn-ea"/>
              <a:cs typeface="+mn-cs"/>
            </a:endParaRPr>
          </a:p>
        </p:txBody>
      </p:sp>
      <p:sp>
        <p:nvSpPr>
          <p:cNvPr id="26" name="Flowchart: Decision 25"/>
          <p:cNvSpPr/>
          <p:nvPr/>
        </p:nvSpPr>
        <p:spPr>
          <a:xfrm>
            <a:off x="3649216" y="2153920"/>
            <a:ext cx="274320" cy="274320"/>
          </a:xfrm>
          <a:prstGeom prst="flowChartDecision">
            <a:avLst/>
          </a:prstGeom>
          <a:solidFill>
            <a:srgbClr val="014B2A"/>
          </a:solidFill>
          <a:ln w="25400" cap="flat" cmpd="sng" algn="ctr">
            <a:solidFill>
              <a:srgbClr val="014B2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rial"/>
              <a:ea typeface="+mn-ea"/>
              <a:cs typeface="+mn-cs"/>
            </a:endParaRPr>
          </a:p>
        </p:txBody>
      </p:sp>
      <p:sp>
        <p:nvSpPr>
          <p:cNvPr id="27" name="Flowchart: Decision 26"/>
          <p:cNvSpPr/>
          <p:nvPr/>
        </p:nvSpPr>
        <p:spPr>
          <a:xfrm>
            <a:off x="4211960" y="2153920"/>
            <a:ext cx="274320" cy="274320"/>
          </a:xfrm>
          <a:prstGeom prst="flowChartDecision">
            <a:avLst/>
          </a:prstGeom>
          <a:solidFill>
            <a:srgbClr val="014B2A"/>
          </a:solidFill>
          <a:ln w="25400" cap="flat" cmpd="sng" algn="ctr">
            <a:solidFill>
              <a:srgbClr val="014B2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rial"/>
              <a:ea typeface="+mn-ea"/>
              <a:cs typeface="+mn-cs"/>
            </a:endParaRPr>
          </a:p>
        </p:txBody>
      </p:sp>
      <p:sp>
        <p:nvSpPr>
          <p:cNvPr id="28" name="Flowchart: Decision 27"/>
          <p:cNvSpPr/>
          <p:nvPr/>
        </p:nvSpPr>
        <p:spPr>
          <a:xfrm>
            <a:off x="5292080" y="2153920"/>
            <a:ext cx="274320" cy="274320"/>
          </a:xfrm>
          <a:prstGeom prst="flowChartDecision">
            <a:avLst/>
          </a:prstGeom>
          <a:solidFill>
            <a:srgbClr val="014B2A"/>
          </a:solidFill>
          <a:ln w="25400" cap="flat" cmpd="sng" algn="ctr">
            <a:solidFill>
              <a:srgbClr val="014B2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rial"/>
              <a:ea typeface="+mn-ea"/>
              <a:cs typeface="+mn-cs"/>
            </a:endParaRPr>
          </a:p>
        </p:txBody>
      </p:sp>
      <p:sp>
        <p:nvSpPr>
          <p:cNvPr id="29" name="Flowchart: Decision 28"/>
          <p:cNvSpPr/>
          <p:nvPr/>
        </p:nvSpPr>
        <p:spPr>
          <a:xfrm>
            <a:off x="5796136" y="2153920"/>
            <a:ext cx="274320" cy="274320"/>
          </a:xfrm>
          <a:prstGeom prst="flowChartDecision">
            <a:avLst/>
          </a:prstGeom>
          <a:solidFill>
            <a:srgbClr val="014B2A"/>
          </a:solidFill>
          <a:ln w="25400" cap="flat" cmpd="sng" algn="ctr">
            <a:solidFill>
              <a:srgbClr val="014B2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rial"/>
              <a:ea typeface="+mn-ea"/>
              <a:cs typeface="+mn-cs"/>
            </a:endParaRPr>
          </a:p>
        </p:txBody>
      </p:sp>
      <p:sp>
        <p:nvSpPr>
          <p:cNvPr id="30" name="Flowchart: Decision 29"/>
          <p:cNvSpPr/>
          <p:nvPr/>
        </p:nvSpPr>
        <p:spPr>
          <a:xfrm>
            <a:off x="6948264" y="2153920"/>
            <a:ext cx="274320" cy="274320"/>
          </a:xfrm>
          <a:prstGeom prst="flowChartDecision">
            <a:avLst/>
          </a:prstGeom>
          <a:solidFill>
            <a:srgbClr val="FF0000"/>
          </a:solidFill>
          <a:ln w="25400" cap="flat" cmpd="sng" algn="ctr">
            <a:solidFill>
              <a:srgbClr val="014B2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rial"/>
              <a:ea typeface="+mn-ea"/>
              <a:cs typeface="+mn-cs"/>
            </a:endParaRPr>
          </a:p>
        </p:txBody>
      </p:sp>
      <p:graphicFrame>
        <p:nvGraphicFramePr>
          <p:cNvPr id="31" name="Table 30"/>
          <p:cNvGraphicFramePr>
            <a:graphicFrameLocks noGrp="1"/>
          </p:cNvGraphicFramePr>
          <p:nvPr>
            <p:extLst>
              <p:ext uri="{D42A27DB-BD31-4B8C-83A1-F6EECF244321}">
                <p14:modId xmlns:p14="http://schemas.microsoft.com/office/powerpoint/2010/main" val="2949525040"/>
              </p:ext>
            </p:extLst>
          </p:nvPr>
        </p:nvGraphicFramePr>
        <p:xfrm>
          <a:off x="175261" y="2565400"/>
          <a:ext cx="8861239" cy="2519680"/>
        </p:xfrm>
        <a:graphic>
          <a:graphicData uri="http://schemas.openxmlformats.org/drawingml/2006/table">
            <a:tbl>
              <a:tblPr firstRow="1" bandRow="1"/>
              <a:tblGrid>
                <a:gridCol w="1619576">
                  <a:extLst>
                    <a:ext uri="{9D8B030D-6E8A-4147-A177-3AD203B41FA5}">
                      <a16:colId xmlns:a16="http://schemas.microsoft.com/office/drawing/2014/main" val="3731609125"/>
                    </a:ext>
                  </a:extLst>
                </a:gridCol>
                <a:gridCol w="557051">
                  <a:extLst>
                    <a:ext uri="{9D8B030D-6E8A-4147-A177-3AD203B41FA5}">
                      <a16:colId xmlns:a16="http://schemas.microsoft.com/office/drawing/2014/main" val="2405193356"/>
                    </a:ext>
                  </a:extLst>
                </a:gridCol>
                <a:gridCol w="557051">
                  <a:extLst>
                    <a:ext uri="{9D8B030D-6E8A-4147-A177-3AD203B41FA5}">
                      <a16:colId xmlns:a16="http://schemas.microsoft.com/office/drawing/2014/main" val="511833515"/>
                    </a:ext>
                  </a:extLst>
                </a:gridCol>
                <a:gridCol w="557051">
                  <a:extLst>
                    <a:ext uri="{9D8B030D-6E8A-4147-A177-3AD203B41FA5}">
                      <a16:colId xmlns:a16="http://schemas.microsoft.com/office/drawing/2014/main" val="1545020066"/>
                    </a:ext>
                  </a:extLst>
                </a:gridCol>
                <a:gridCol w="557051">
                  <a:extLst>
                    <a:ext uri="{9D8B030D-6E8A-4147-A177-3AD203B41FA5}">
                      <a16:colId xmlns:a16="http://schemas.microsoft.com/office/drawing/2014/main" val="3351356896"/>
                    </a:ext>
                  </a:extLst>
                </a:gridCol>
                <a:gridCol w="557051">
                  <a:extLst>
                    <a:ext uri="{9D8B030D-6E8A-4147-A177-3AD203B41FA5}">
                      <a16:colId xmlns:a16="http://schemas.microsoft.com/office/drawing/2014/main" val="2565443776"/>
                    </a:ext>
                  </a:extLst>
                </a:gridCol>
                <a:gridCol w="557051">
                  <a:extLst>
                    <a:ext uri="{9D8B030D-6E8A-4147-A177-3AD203B41FA5}">
                      <a16:colId xmlns:a16="http://schemas.microsoft.com/office/drawing/2014/main" val="731071552"/>
                    </a:ext>
                  </a:extLst>
                </a:gridCol>
                <a:gridCol w="557051">
                  <a:extLst>
                    <a:ext uri="{9D8B030D-6E8A-4147-A177-3AD203B41FA5}">
                      <a16:colId xmlns:a16="http://schemas.microsoft.com/office/drawing/2014/main" val="463249237"/>
                    </a:ext>
                  </a:extLst>
                </a:gridCol>
                <a:gridCol w="557051">
                  <a:extLst>
                    <a:ext uri="{9D8B030D-6E8A-4147-A177-3AD203B41FA5}">
                      <a16:colId xmlns:a16="http://schemas.microsoft.com/office/drawing/2014/main" val="4058185870"/>
                    </a:ext>
                  </a:extLst>
                </a:gridCol>
                <a:gridCol w="557051">
                  <a:extLst>
                    <a:ext uri="{9D8B030D-6E8A-4147-A177-3AD203B41FA5}">
                      <a16:colId xmlns:a16="http://schemas.microsoft.com/office/drawing/2014/main" val="4147673316"/>
                    </a:ext>
                  </a:extLst>
                </a:gridCol>
                <a:gridCol w="557051">
                  <a:extLst>
                    <a:ext uri="{9D8B030D-6E8A-4147-A177-3AD203B41FA5}">
                      <a16:colId xmlns:a16="http://schemas.microsoft.com/office/drawing/2014/main" val="2518087100"/>
                    </a:ext>
                  </a:extLst>
                </a:gridCol>
                <a:gridCol w="557051">
                  <a:extLst>
                    <a:ext uri="{9D8B030D-6E8A-4147-A177-3AD203B41FA5}">
                      <a16:colId xmlns:a16="http://schemas.microsoft.com/office/drawing/2014/main" val="764199387"/>
                    </a:ext>
                  </a:extLst>
                </a:gridCol>
                <a:gridCol w="557051">
                  <a:extLst>
                    <a:ext uri="{9D8B030D-6E8A-4147-A177-3AD203B41FA5}">
                      <a16:colId xmlns:a16="http://schemas.microsoft.com/office/drawing/2014/main" val="139063091"/>
                    </a:ext>
                  </a:extLst>
                </a:gridCol>
                <a:gridCol w="557051">
                  <a:extLst>
                    <a:ext uri="{9D8B030D-6E8A-4147-A177-3AD203B41FA5}">
                      <a16:colId xmlns:a16="http://schemas.microsoft.com/office/drawing/2014/main" val="94758711"/>
                    </a:ext>
                  </a:extLst>
                </a:gridCol>
              </a:tblGrid>
              <a:tr h="370840">
                <a:tc>
                  <a:txBody>
                    <a:bodyPr/>
                    <a:lstStyle>
                      <a:lvl1pPr marL="0" algn="l" defTabSz="812769" rtl="0" eaLnBrk="1" latinLnBrk="0" hangingPunct="1">
                        <a:defRPr sz="1601" b="1" kern="1200">
                          <a:solidFill>
                            <a:schemeClr val="lt1"/>
                          </a:solidFill>
                          <a:latin typeface="Arial"/>
                        </a:defRPr>
                      </a:lvl1pPr>
                      <a:lvl2pPr marL="406385" algn="l" defTabSz="812769" rtl="0" eaLnBrk="1" latinLnBrk="0" hangingPunct="1">
                        <a:defRPr sz="1601" b="1" kern="1200">
                          <a:solidFill>
                            <a:schemeClr val="lt1"/>
                          </a:solidFill>
                          <a:latin typeface="Arial"/>
                        </a:defRPr>
                      </a:lvl2pPr>
                      <a:lvl3pPr marL="812769" algn="l" defTabSz="812769" rtl="0" eaLnBrk="1" latinLnBrk="0" hangingPunct="1">
                        <a:defRPr sz="1601" b="1" kern="1200">
                          <a:solidFill>
                            <a:schemeClr val="lt1"/>
                          </a:solidFill>
                          <a:latin typeface="Arial"/>
                        </a:defRPr>
                      </a:lvl3pPr>
                      <a:lvl4pPr marL="1219154" algn="l" defTabSz="812769" rtl="0" eaLnBrk="1" latinLnBrk="0" hangingPunct="1">
                        <a:defRPr sz="1601" b="1" kern="1200">
                          <a:solidFill>
                            <a:schemeClr val="lt1"/>
                          </a:solidFill>
                          <a:latin typeface="Arial"/>
                        </a:defRPr>
                      </a:lvl4pPr>
                      <a:lvl5pPr marL="1625540" algn="l" defTabSz="812769" rtl="0" eaLnBrk="1" latinLnBrk="0" hangingPunct="1">
                        <a:defRPr sz="1601" b="1" kern="1200">
                          <a:solidFill>
                            <a:schemeClr val="lt1"/>
                          </a:solidFill>
                          <a:latin typeface="Arial"/>
                        </a:defRPr>
                      </a:lvl5pPr>
                      <a:lvl6pPr marL="2031924" algn="l" defTabSz="812769" rtl="0" eaLnBrk="1" latinLnBrk="0" hangingPunct="1">
                        <a:defRPr sz="1601" b="1" kern="1200">
                          <a:solidFill>
                            <a:schemeClr val="lt1"/>
                          </a:solidFill>
                          <a:latin typeface="Arial"/>
                        </a:defRPr>
                      </a:lvl6pPr>
                      <a:lvl7pPr marL="2438309" algn="l" defTabSz="812769" rtl="0" eaLnBrk="1" latinLnBrk="0" hangingPunct="1">
                        <a:defRPr sz="1601" b="1" kern="1200">
                          <a:solidFill>
                            <a:schemeClr val="lt1"/>
                          </a:solidFill>
                          <a:latin typeface="Arial"/>
                        </a:defRPr>
                      </a:lvl7pPr>
                      <a:lvl8pPr marL="2844693" algn="l" defTabSz="812769" rtl="0" eaLnBrk="1" latinLnBrk="0" hangingPunct="1">
                        <a:defRPr sz="1601" b="1" kern="1200">
                          <a:solidFill>
                            <a:schemeClr val="lt1"/>
                          </a:solidFill>
                          <a:latin typeface="Arial"/>
                        </a:defRPr>
                      </a:lvl8pPr>
                      <a:lvl9pPr marL="3251078" algn="l" defTabSz="812769" rtl="0" eaLnBrk="1" latinLnBrk="0" hangingPunct="1">
                        <a:defRPr sz="1601" b="1" kern="1200">
                          <a:solidFill>
                            <a:schemeClr val="lt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smtClean="0">
                        <a:latin typeface="Arial" panose="020B0604020202020204" pitchFamily="34" charset="0"/>
                        <a:cs typeface="Arial" panose="020B0604020202020204" pitchFamily="34" charset="0"/>
                      </a:endParaRPr>
                    </a:p>
                  </a:txBody>
                  <a:tcPr marL="0" marR="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14B2A"/>
                    </a:solidFill>
                  </a:tcPr>
                </a:tc>
                <a:tc>
                  <a:txBody>
                    <a:bodyPr/>
                    <a:lstStyle>
                      <a:lvl1pPr marL="0" algn="l" defTabSz="812769" rtl="0" eaLnBrk="1" latinLnBrk="0" hangingPunct="1">
                        <a:defRPr sz="1601" b="1" kern="1200">
                          <a:solidFill>
                            <a:schemeClr val="lt1"/>
                          </a:solidFill>
                          <a:latin typeface="Arial"/>
                        </a:defRPr>
                      </a:lvl1pPr>
                      <a:lvl2pPr marL="406385" algn="l" defTabSz="812769" rtl="0" eaLnBrk="1" latinLnBrk="0" hangingPunct="1">
                        <a:defRPr sz="1601" b="1" kern="1200">
                          <a:solidFill>
                            <a:schemeClr val="lt1"/>
                          </a:solidFill>
                          <a:latin typeface="Arial"/>
                        </a:defRPr>
                      </a:lvl2pPr>
                      <a:lvl3pPr marL="812769" algn="l" defTabSz="812769" rtl="0" eaLnBrk="1" latinLnBrk="0" hangingPunct="1">
                        <a:defRPr sz="1601" b="1" kern="1200">
                          <a:solidFill>
                            <a:schemeClr val="lt1"/>
                          </a:solidFill>
                          <a:latin typeface="Arial"/>
                        </a:defRPr>
                      </a:lvl3pPr>
                      <a:lvl4pPr marL="1219154" algn="l" defTabSz="812769" rtl="0" eaLnBrk="1" latinLnBrk="0" hangingPunct="1">
                        <a:defRPr sz="1601" b="1" kern="1200">
                          <a:solidFill>
                            <a:schemeClr val="lt1"/>
                          </a:solidFill>
                          <a:latin typeface="Arial"/>
                        </a:defRPr>
                      </a:lvl4pPr>
                      <a:lvl5pPr marL="1625540" algn="l" defTabSz="812769" rtl="0" eaLnBrk="1" latinLnBrk="0" hangingPunct="1">
                        <a:defRPr sz="1601" b="1" kern="1200">
                          <a:solidFill>
                            <a:schemeClr val="lt1"/>
                          </a:solidFill>
                          <a:latin typeface="Arial"/>
                        </a:defRPr>
                      </a:lvl5pPr>
                      <a:lvl6pPr marL="2031924" algn="l" defTabSz="812769" rtl="0" eaLnBrk="1" latinLnBrk="0" hangingPunct="1">
                        <a:defRPr sz="1601" b="1" kern="1200">
                          <a:solidFill>
                            <a:schemeClr val="lt1"/>
                          </a:solidFill>
                          <a:latin typeface="Arial"/>
                        </a:defRPr>
                      </a:lvl6pPr>
                      <a:lvl7pPr marL="2438309" algn="l" defTabSz="812769" rtl="0" eaLnBrk="1" latinLnBrk="0" hangingPunct="1">
                        <a:defRPr sz="1601" b="1" kern="1200">
                          <a:solidFill>
                            <a:schemeClr val="lt1"/>
                          </a:solidFill>
                          <a:latin typeface="Arial"/>
                        </a:defRPr>
                      </a:lvl7pPr>
                      <a:lvl8pPr marL="2844693" algn="l" defTabSz="812769" rtl="0" eaLnBrk="1" latinLnBrk="0" hangingPunct="1">
                        <a:defRPr sz="1601" b="1" kern="1200">
                          <a:solidFill>
                            <a:schemeClr val="lt1"/>
                          </a:solidFill>
                          <a:latin typeface="Arial"/>
                        </a:defRPr>
                      </a:lvl8pPr>
                      <a:lvl9pPr marL="3251078" algn="l" defTabSz="812769" rtl="0" eaLnBrk="1" latinLnBrk="0" hangingPunct="1">
                        <a:defRPr sz="1601" b="1" kern="1200">
                          <a:solidFill>
                            <a:schemeClr val="lt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15-Oct</a:t>
                      </a:r>
                    </a:p>
                  </a:txBody>
                  <a:tcPr marL="0" marR="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14B2A"/>
                    </a:solidFill>
                  </a:tcPr>
                </a:tc>
                <a:tc>
                  <a:txBody>
                    <a:bodyPr/>
                    <a:lstStyle>
                      <a:lvl1pPr marL="0" algn="l" defTabSz="812769" rtl="0" eaLnBrk="1" latinLnBrk="0" hangingPunct="1">
                        <a:defRPr sz="1601" b="1" kern="1200">
                          <a:solidFill>
                            <a:schemeClr val="lt1"/>
                          </a:solidFill>
                          <a:latin typeface="Arial"/>
                        </a:defRPr>
                      </a:lvl1pPr>
                      <a:lvl2pPr marL="406385" algn="l" defTabSz="812769" rtl="0" eaLnBrk="1" latinLnBrk="0" hangingPunct="1">
                        <a:defRPr sz="1601" b="1" kern="1200">
                          <a:solidFill>
                            <a:schemeClr val="lt1"/>
                          </a:solidFill>
                          <a:latin typeface="Arial"/>
                        </a:defRPr>
                      </a:lvl2pPr>
                      <a:lvl3pPr marL="812769" algn="l" defTabSz="812769" rtl="0" eaLnBrk="1" latinLnBrk="0" hangingPunct="1">
                        <a:defRPr sz="1601" b="1" kern="1200">
                          <a:solidFill>
                            <a:schemeClr val="lt1"/>
                          </a:solidFill>
                          <a:latin typeface="Arial"/>
                        </a:defRPr>
                      </a:lvl3pPr>
                      <a:lvl4pPr marL="1219154" algn="l" defTabSz="812769" rtl="0" eaLnBrk="1" latinLnBrk="0" hangingPunct="1">
                        <a:defRPr sz="1601" b="1" kern="1200">
                          <a:solidFill>
                            <a:schemeClr val="lt1"/>
                          </a:solidFill>
                          <a:latin typeface="Arial"/>
                        </a:defRPr>
                      </a:lvl4pPr>
                      <a:lvl5pPr marL="1625540" algn="l" defTabSz="812769" rtl="0" eaLnBrk="1" latinLnBrk="0" hangingPunct="1">
                        <a:defRPr sz="1601" b="1" kern="1200">
                          <a:solidFill>
                            <a:schemeClr val="lt1"/>
                          </a:solidFill>
                          <a:latin typeface="Arial"/>
                        </a:defRPr>
                      </a:lvl5pPr>
                      <a:lvl6pPr marL="2031924" algn="l" defTabSz="812769" rtl="0" eaLnBrk="1" latinLnBrk="0" hangingPunct="1">
                        <a:defRPr sz="1601" b="1" kern="1200">
                          <a:solidFill>
                            <a:schemeClr val="lt1"/>
                          </a:solidFill>
                          <a:latin typeface="Arial"/>
                        </a:defRPr>
                      </a:lvl6pPr>
                      <a:lvl7pPr marL="2438309" algn="l" defTabSz="812769" rtl="0" eaLnBrk="1" latinLnBrk="0" hangingPunct="1">
                        <a:defRPr sz="1601" b="1" kern="1200">
                          <a:solidFill>
                            <a:schemeClr val="lt1"/>
                          </a:solidFill>
                          <a:latin typeface="Arial"/>
                        </a:defRPr>
                      </a:lvl7pPr>
                      <a:lvl8pPr marL="2844693" algn="l" defTabSz="812769" rtl="0" eaLnBrk="1" latinLnBrk="0" hangingPunct="1">
                        <a:defRPr sz="1601" b="1" kern="1200">
                          <a:solidFill>
                            <a:schemeClr val="lt1"/>
                          </a:solidFill>
                          <a:latin typeface="Arial"/>
                        </a:defRPr>
                      </a:lvl8pPr>
                      <a:lvl9pPr marL="3251078" algn="l" defTabSz="812769" rtl="0" eaLnBrk="1" latinLnBrk="0" hangingPunct="1">
                        <a:defRPr sz="1601" b="1" kern="1200">
                          <a:solidFill>
                            <a:schemeClr val="lt1"/>
                          </a:solidFill>
                          <a:latin typeface="Arial"/>
                        </a:defRPr>
                      </a:lvl9pPr>
                    </a:lstStyle>
                    <a:p>
                      <a:pPr algn="ctr"/>
                      <a:endParaRPr lang="en-US" sz="1000" dirty="0">
                        <a:latin typeface="Arial" panose="020B0604020202020204" pitchFamily="34" charset="0"/>
                        <a:cs typeface="Arial" panose="020B0604020202020204" pitchFamily="34" charset="0"/>
                      </a:endParaRPr>
                    </a:p>
                  </a:txBody>
                  <a:tcPr marL="0" marR="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14B2A"/>
                    </a:solidFill>
                  </a:tcPr>
                </a:tc>
                <a:tc>
                  <a:txBody>
                    <a:bodyPr/>
                    <a:lstStyle>
                      <a:lvl1pPr marL="0" algn="l" defTabSz="812769" rtl="0" eaLnBrk="1" latinLnBrk="0" hangingPunct="1">
                        <a:defRPr sz="1601" b="1" kern="1200">
                          <a:solidFill>
                            <a:schemeClr val="lt1"/>
                          </a:solidFill>
                          <a:latin typeface="Arial"/>
                        </a:defRPr>
                      </a:lvl1pPr>
                      <a:lvl2pPr marL="406385" algn="l" defTabSz="812769" rtl="0" eaLnBrk="1" latinLnBrk="0" hangingPunct="1">
                        <a:defRPr sz="1601" b="1" kern="1200">
                          <a:solidFill>
                            <a:schemeClr val="lt1"/>
                          </a:solidFill>
                          <a:latin typeface="Arial"/>
                        </a:defRPr>
                      </a:lvl2pPr>
                      <a:lvl3pPr marL="812769" algn="l" defTabSz="812769" rtl="0" eaLnBrk="1" latinLnBrk="0" hangingPunct="1">
                        <a:defRPr sz="1601" b="1" kern="1200">
                          <a:solidFill>
                            <a:schemeClr val="lt1"/>
                          </a:solidFill>
                          <a:latin typeface="Arial"/>
                        </a:defRPr>
                      </a:lvl3pPr>
                      <a:lvl4pPr marL="1219154" algn="l" defTabSz="812769" rtl="0" eaLnBrk="1" latinLnBrk="0" hangingPunct="1">
                        <a:defRPr sz="1601" b="1" kern="1200">
                          <a:solidFill>
                            <a:schemeClr val="lt1"/>
                          </a:solidFill>
                          <a:latin typeface="Arial"/>
                        </a:defRPr>
                      </a:lvl4pPr>
                      <a:lvl5pPr marL="1625540" algn="l" defTabSz="812769" rtl="0" eaLnBrk="1" latinLnBrk="0" hangingPunct="1">
                        <a:defRPr sz="1601" b="1" kern="1200">
                          <a:solidFill>
                            <a:schemeClr val="lt1"/>
                          </a:solidFill>
                          <a:latin typeface="Arial"/>
                        </a:defRPr>
                      </a:lvl5pPr>
                      <a:lvl6pPr marL="2031924" algn="l" defTabSz="812769" rtl="0" eaLnBrk="1" latinLnBrk="0" hangingPunct="1">
                        <a:defRPr sz="1601" b="1" kern="1200">
                          <a:solidFill>
                            <a:schemeClr val="lt1"/>
                          </a:solidFill>
                          <a:latin typeface="Arial"/>
                        </a:defRPr>
                      </a:lvl6pPr>
                      <a:lvl7pPr marL="2438309" algn="l" defTabSz="812769" rtl="0" eaLnBrk="1" latinLnBrk="0" hangingPunct="1">
                        <a:defRPr sz="1601" b="1" kern="1200">
                          <a:solidFill>
                            <a:schemeClr val="lt1"/>
                          </a:solidFill>
                          <a:latin typeface="Arial"/>
                        </a:defRPr>
                      </a:lvl7pPr>
                      <a:lvl8pPr marL="2844693" algn="l" defTabSz="812769" rtl="0" eaLnBrk="1" latinLnBrk="0" hangingPunct="1">
                        <a:defRPr sz="1601" b="1" kern="1200">
                          <a:solidFill>
                            <a:schemeClr val="lt1"/>
                          </a:solidFill>
                          <a:latin typeface="Arial"/>
                        </a:defRPr>
                      </a:lvl8pPr>
                      <a:lvl9pPr marL="3251078" algn="l" defTabSz="812769" rtl="0" eaLnBrk="1" latinLnBrk="0" hangingPunct="1">
                        <a:defRPr sz="1601" b="1" kern="1200">
                          <a:solidFill>
                            <a:schemeClr val="lt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19-Oct</a:t>
                      </a:r>
                    </a:p>
                  </a:txBody>
                  <a:tcPr marL="0" marR="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14B2A"/>
                    </a:solidFill>
                  </a:tcPr>
                </a:tc>
                <a:tc>
                  <a:txBody>
                    <a:bodyPr/>
                    <a:lstStyle>
                      <a:lvl1pPr marL="0" algn="l" defTabSz="812769" rtl="0" eaLnBrk="1" latinLnBrk="0" hangingPunct="1">
                        <a:defRPr sz="1601" b="1" kern="1200">
                          <a:solidFill>
                            <a:schemeClr val="lt1"/>
                          </a:solidFill>
                          <a:latin typeface="Arial"/>
                        </a:defRPr>
                      </a:lvl1pPr>
                      <a:lvl2pPr marL="406385" algn="l" defTabSz="812769" rtl="0" eaLnBrk="1" latinLnBrk="0" hangingPunct="1">
                        <a:defRPr sz="1601" b="1" kern="1200">
                          <a:solidFill>
                            <a:schemeClr val="lt1"/>
                          </a:solidFill>
                          <a:latin typeface="Arial"/>
                        </a:defRPr>
                      </a:lvl2pPr>
                      <a:lvl3pPr marL="812769" algn="l" defTabSz="812769" rtl="0" eaLnBrk="1" latinLnBrk="0" hangingPunct="1">
                        <a:defRPr sz="1601" b="1" kern="1200">
                          <a:solidFill>
                            <a:schemeClr val="lt1"/>
                          </a:solidFill>
                          <a:latin typeface="Arial"/>
                        </a:defRPr>
                      </a:lvl3pPr>
                      <a:lvl4pPr marL="1219154" algn="l" defTabSz="812769" rtl="0" eaLnBrk="1" latinLnBrk="0" hangingPunct="1">
                        <a:defRPr sz="1601" b="1" kern="1200">
                          <a:solidFill>
                            <a:schemeClr val="lt1"/>
                          </a:solidFill>
                          <a:latin typeface="Arial"/>
                        </a:defRPr>
                      </a:lvl4pPr>
                      <a:lvl5pPr marL="1625540" algn="l" defTabSz="812769" rtl="0" eaLnBrk="1" latinLnBrk="0" hangingPunct="1">
                        <a:defRPr sz="1601" b="1" kern="1200">
                          <a:solidFill>
                            <a:schemeClr val="lt1"/>
                          </a:solidFill>
                          <a:latin typeface="Arial"/>
                        </a:defRPr>
                      </a:lvl5pPr>
                      <a:lvl6pPr marL="2031924" algn="l" defTabSz="812769" rtl="0" eaLnBrk="1" latinLnBrk="0" hangingPunct="1">
                        <a:defRPr sz="1601" b="1" kern="1200">
                          <a:solidFill>
                            <a:schemeClr val="lt1"/>
                          </a:solidFill>
                          <a:latin typeface="Arial"/>
                        </a:defRPr>
                      </a:lvl6pPr>
                      <a:lvl7pPr marL="2438309" algn="l" defTabSz="812769" rtl="0" eaLnBrk="1" latinLnBrk="0" hangingPunct="1">
                        <a:defRPr sz="1601" b="1" kern="1200">
                          <a:solidFill>
                            <a:schemeClr val="lt1"/>
                          </a:solidFill>
                          <a:latin typeface="Arial"/>
                        </a:defRPr>
                      </a:lvl7pPr>
                      <a:lvl8pPr marL="2844693" algn="l" defTabSz="812769" rtl="0" eaLnBrk="1" latinLnBrk="0" hangingPunct="1">
                        <a:defRPr sz="1601" b="1" kern="1200">
                          <a:solidFill>
                            <a:schemeClr val="lt1"/>
                          </a:solidFill>
                          <a:latin typeface="Arial"/>
                        </a:defRPr>
                      </a:lvl8pPr>
                      <a:lvl9pPr marL="3251078" algn="l" defTabSz="812769" rtl="0" eaLnBrk="1" latinLnBrk="0" hangingPunct="1">
                        <a:defRPr sz="1601" b="1" kern="1200">
                          <a:solidFill>
                            <a:schemeClr val="lt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22-Oct</a:t>
                      </a:r>
                    </a:p>
                  </a:txBody>
                  <a:tcPr marL="0" marR="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14B2A"/>
                    </a:solidFill>
                  </a:tcPr>
                </a:tc>
                <a:tc>
                  <a:txBody>
                    <a:bodyPr/>
                    <a:lstStyle>
                      <a:lvl1pPr marL="0" algn="l" defTabSz="812769" rtl="0" eaLnBrk="1" latinLnBrk="0" hangingPunct="1">
                        <a:defRPr sz="1601" b="1" kern="1200">
                          <a:solidFill>
                            <a:schemeClr val="lt1"/>
                          </a:solidFill>
                          <a:latin typeface="Arial"/>
                        </a:defRPr>
                      </a:lvl1pPr>
                      <a:lvl2pPr marL="406385" algn="l" defTabSz="812769" rtl="0" eaLnBrk="1" latinLnBrk="0" hangingPunct="1">
                        <a:defRPr sz="1601" b="1" kern="1200">
                          <a:solidFill>
                            <a:schemeClr val="lt1"/>
                          </a:solidFill>
                          <a:latin typeface="Arial"/>
                        </a:defRPr>
                      </a:lvl2pPr>
                      <a:lvl3pPr marL="812769" algn="l" defTabSz="812769" rtl="0" eaLnBrk="1" latinLnBrk="0" hangingPunct="1">
                        <a:defRPr sz="1601" b="1" kern="1200">
                          <a:solidFill>
                            <a:schemeClr val="lt1"/>
                          </a:solidFill>
                          <a:latin typeface="Arial"/>
                        </a:defRPr>
                      </a:lvl3pPr>
                      <a:lvl4pPr marL="1219154" algn="l" defTabSz="812769" rtl="0" eaLnBrk="1" latinLnBrk="0" hangingPunct="1">
                        <a:defRPr sz="1601" b="1" kern="1200">
                          <a:solidFill>
                            <a:schemeClr val="lt1"/>
                          </a:solidFill>
                          <a:latin typeface="Arial"/>
                        </a:defRPr>
                      </a:lvl4pPr>
                      <a:lvl5pPr marL="1625540" algn="l" defTabSz="812769" rtl="0" eaLnBrk="1" latinLnBrk="0" hangingPunct="1">
                        <a:defRPr sz="1601" b="1" kern="1200">
                          <a:solidFill>
                            <a:schemeClr val="lt1"/>
                          </a:solidFill>
                          <a:latin typeface="Arial"/>
                        </a:defRPr>
                      </a:lvl5pPr>
                      <a:lvl6pPr marL="2031924" algn="l" defTabSz="812769" rtl="0" eaLnBrk="1" latinLnBrk="0" hangingPunct="1">
                        <a:defRPr sz="1601" b="1" kern="1200">
                          <a:solidFill>
                            <a:schemeClr val="lt1"/>
                          </a:solidFill>
                          <a:latin typeface="Arial"/>
                        </a:defRPr>
                      </a:lvl6pPr>
                      <a:lvl7pPr marL="2438309" algn="l" defTabSz="812769" rtl="0" eaLnBrk="1" latinLnBrk="0" hangingPunct="1">
                        <a:defRPr sz="1601" b="1" kern="1200">
                          <a:solidFill>
                            <a:schemeClr val="lt1"/>
                          </a:solidFill>
                          <a:latin typeface="Arial"/>
                        </a:defRPr>
                      </a:lvl7pPr>
                      <a:lvl8pPr marL="2844693" algn="l" defTabSz="812769" rtl="0" eaLnBrk="1" latinLnBrk="0" hangingPunct="1">
                        <a:defRPr sz="1601" b="1" kern="1200">
                          <a:solidFill>
                            <a:schemeClr val="lt1"/>
                          </a:solidFill>
                          <a:latin typeface="Arial"/>
                        </a:defRPr>
                      </a:lvl8pPr>
                      <a:lvl9pPr marL="3251078" algn="l" defTabSz="812769" rtl="0" eaLnBrk="1" latinLnBrk="0" hangingPunct="1">
                        <a:defRPr sz="1601" b="1" kern="1200">
                          <a:solidFill>
                            <a:schemeClr val="lt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23-Oct</a:t>
                      </a:r>
                    </a:p>
                  </a:txBody>
                  <a:tcPr marL="0" marR="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14B2A"/>
                    </a:solidFill>
                  </a:tcPr>
                </a:tc>
                <a:tc>
                  <a:txBody>
                    <a:bodyPr/>
                    <a:lstStyle>
                      <a:lvl1pPr marL="0" algn="l" defTabSz="812769" rtl="0" eaLnBrk="1" latinLnBrk="0" hangingPunct="1">
                        <a:defRPr sz="1601" b="1" kern="1200">
                          <a:solidFill>
                            <a:schemeClr val="lt1"/>
                          </a:solidFill>
                          <a:latin typeface="Arial"/>
                        </a:defRPr>
                      </a:lvl1pPr>
                      <a:lvl2pPr marL="406385" algn="l" defTabSz="812769" rtl="0" eaLnBrk="1" latinLnBrk="0" hangingPunct="1">
                        <a:defRPr sz="1601" b="1" kern="1200">
                          <a:solidFill>
                            <a:schemeClr val="lt1"/>
                          </a:solidFill>
                          <a:latin typeface="Arial"/>
                        </a:defRPr>
                      </a:lvl2pPr>
                      <a:lvl3pPr marL="812769" algn="l" defTabSz="812769" rtl="0" eaLnBrk="1" latinLnBrk="0" hangingPunct="1">
                        <a:defRPr sz="1601" b="1" kern="1200">
                          <a:solidFill>
                            <a:schemeClr val="lt1"/>
                          </a:solidFill>
                          <a:latin typeface="Arial"/>
                        </a:defRPr>
                      </a:lvl3pPr>
                      <a:lvl4pPr marL="1219154" algn="l" defTabSz="812769" rtl="0" eaLnBrk="1" latinLnBrk="0" hangingPunct="1">
                        <a:defRPr sz="1601" b="1" kern="1200">
                          <a:solidFill>
                            <a:schemeClr val="lt1"/>
                          </a:solidFill>
                          <a:latin typeface="Arial"/>
                        </a:defRPr>
                      </a:lvl4pPr>
                      <a:lvl5pPr marL="1625540" algn="l" defTabSz="812769" rtl="0" eaLnBrk="1" latinLnBrk="0" hangingPunct="1">
                        <a:defRPr sz="1601" b="1" kern="1200">
                          <a:solidFill>
                            <a:schemeClr val="lt1"/>
                          </a:solidFill>
                          <a:latin typeface="Arial"/>
                        </a:defRPr>
                      </a:lvl5pPr>
                      <a:lvl6pPr marL="2031924" algn="l" defTabSz="812769" rtl="0" eaLnBrk="1" latinLnBrk="0" hangingPunct="1">
                        <a:defRPr sz="1601" b="1" kern="1200">
                          <a:solidFill>
                            <a:schemeClr val="lt1"/>
                          </a:solidFill>
                          <a:latin typeface="Arial"/>
                        </a:defRPr>
                      </a:lvl6pPr>
                      <a:lvl7pPr marL="2438309" algn="l" defTabSz="812769" rtl="0" eaLnBrk="1" latinLnBrk="0" hangingPunct="1">
                        <a:defRPr sz="1601" b="1" kern="1200">
                          <a:solidFill>
                            <a:schemeClr val="lt1"/>
                          </a:solidFill>
                          <a:latin typeface="Arial"/>
                        </a:defRPr>
                      </a:lvl7pPr>
                      <a:lvl8pPr marL="2844693" algn="l" defTabSz="812769" rtl="0" eaLnBrk="1" latinLnBrk="0" hangingPunct="1">
                        <a:defRPr sz="1601" b="1" kern="1200">
                          <a:solidFill>
                            <a:schemeClr val="lt1"/>
                          </a:solidFill>
                          <a:latin typeface="Arial"/>
                        </a:defRPr>
                      </a:lvl8pPr>
                      <a:lvl9pPr marL="3251078" algn="l" defTabSz="812769" rtl="0" eaLnBrk="1" latinLnBrk="0" hangingPunct="1">
                        <a:defRPr sz="1601" b="1" kern="1200">
                          <a:solidFill>
                            <a:schemeClr val="lt1"/>
                          </a:solidFill>
                          <a:latin typeface="Arial"/>
                        </a:defRPr>
                      </a:lvl9pPr>
                    </a:lstStyle>
                    <a:p>
                      <a:pPr algn="ctr"/>
                      <a:endParaRPr lang="en-US" sz="1000" dirty="0">
                        <a:latin typeface="Arial" panose="020B0604020202020204" pitchFamily="34" charset="0"/>
                        <a:cs typeface="Arial" panose="020B0604020202020204" pitchFamily="34" charset="0"/>
                      </a:endParaRPr>
                    </a:p>
                  </a:txBody>
                  <a:tcPr marL="0" marR="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14B2A"/>
                    </a:solidFill>
                  </a:tcPr>
                </a:tc>
                <a:tc>
                  <a:txBody>
                    <a:bodyPr/>
                    <a:lstStyle>
                      <a:lvl1pPr marL="0" algn="l" defTabSz="812769" rtl="0" eaLnBrk="1" latinLnBrk="0" hangingPunct="1">
                        <a:defRPr sz="1601" b="1" kern="1200">
                          <a:solidFill>
                            <a:schemeClr val="lt1"/>
                          </a:solidFill>
                          <a:latin typeface="Arial"/>
                        </a:defRPr>
                      </a:lvl1pPr>
                      <a:lvl2pPr marL="406385" algn="l" defTabSz="812769" rtl="0" eaLnBrk="1" latinLnBrk="0" hangingPunct="1">
                        <a:defRPr sz="1601" b="1" kern="1200">
                          <a:solidFill>
                            <a:schemeClr val="lt1"/>
                          </a:solidFill>
                          <a:latin typeface="Arial"/>
                        </a:defRPr>
                      </a:lvl2pPr>
                      <a:lvl3pPr marL="812769" algn="l" defTabSz="812769" rtl="0" eaLnBrk="1" latinLnBrk="0" hangingPunct="1">
                        <a:defRPr sz="1601" b="1" kern="1200">
                          <a:solidFill>
                            <a:schemeClr val="lt1"/>
                          </a:solidFill>
                          <a:latin typeface="Arial"/>
                        </a:defRPr>
                      </a:lvl3pPr>
                      <a:lvl4pPr marL="1219154" algn="l" defTabSz="812769" rtl="0" eaLnBrk="1" latinLnBrk="0" hangingPunct="1">
                        <a:defRPr sz="1601" b="1" kern="1200">
                          <a:solidFill>
                            <a:schemeClr val="lt1"/>
                          </a:solidFill>
                          <a:latin typeface="Arial"/>
                        </a:defRPr>
                      </a:lvl4pPr>
                      <a:lvl5pPr marL="1625540" algn="l" defTabSz="812769" rtl="0" eaLnBrk="1" latinLnBrk="0" hangingPunct="1">
                        <a:defRPr sz="1601" b="1" kern="1200">
                          <a:solidFill>
                            <a:schemeClr val="lt1"/>
                          </a:solidFill>
                          <a:latin typeface="Arial"/>
                        </a:defRPr>
                      </a:lvl5pPr>
                      <a:lvl6pPr marL="2031924" algn="l" defTabSz="812769" rtl="0" eaLnBrk="1" latinLnBrk="0" hangingPunct="1">
                        <a:defRPr sz="1601" b="1" kern="1200">
                          <a:solidFill>
                            <a:schemeClr val="lt1"/>
                          </a:solidFill>
                          <a:latin typeface="Arial"/>
                        </a:defRPr>
                      </a:lvl6pPr>
                      <a:lvl7pPr marL="2438309" algn="l" defTabSz="812769" rtl="0" eaLnBrk="1" latinLnBrk="0" hangingPunct="1">
                        <a:defRPr sz="1601" b="1" kern="1200">
                          <a:solidFill>
                            <a:schemeClr val="lt1"/>
                          </a:solidFill>
                          <a:latin typeface="Arial"/>
                        </a:defRPr>
                      </a:lvl7pPr>
                      <a:lvl8pPr marL="2844693" algn="l" defTabSz="812769" rtl="0" eaLnBrk="1" latinLnBrk="0" hangingPunct="1">
                        <a:defRPr sz="1601" b="1" kern="1200">
                          <a:solidFill>
                            <a:schemeClr val="lt1"/>
                          </a:solidFill>
                          <a:latin typeface="Arial"/>
                        </a:defRPr>
                      </a:lvl8pPr>
                      <a:lvl9pPr marL="3251078" algn="l" defTabSz="812769" rtl="0" eaLnBrk="1" latinLnBrk="0" hangingPunct="1">
                        <a:defRPr sz="1601" b="1" kern="1200">
                          <a:solidFill>
                            <a:schemeClr val="lt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26-Oct</a:t>
                      </a:r>
                    </a:p>
                  </a:txBody>
                  <a:tcPr marL="0" marR="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14B2A"/>
                    </a:solidFill>
                  </a:tcPr>
                </a:tc>
                <a:tc>
                  <a:txBody>
                    <a:bodyPr/>
                    <a:lstStyle>
                      <a:lvl1pPr marL="0" algn="l" defTabSz="812769" rtl="0" eaLnBrk="1" latinLnBrk="0" hangingPunct="1">
                        <a:defRPr sz="1601" b="1" kern="1200">
                          <a:solidFill>
                            <a:schemeClr val="lt1"/>
                          </a:solidFill>
                          <a:latin typeface="Arial"/>
                        </a:defRPr>
                      </a:lvl1pPr>
                      <a:lvl2pPr marL="406385" algn="l" defTabSz="812769" rtl="0" eaLnBrk="1" latinLnBrk="0" hangingPunct="1">
                        <a:defRPr sz="1601" b="1" kern="1200">
                          <a:solidFill>
                            <a:schemeClr val="lt1"/>
                          </a:solidFill>
                          <a:latin typeface="Arial"/>
                        </a:defRPr>
                      </a:lvl2pPr>
                      <a:lvl3pPr marL="812769" algn="l" defTabSz="812769" rtl="0" eaLnBrk="1" latinLnBrk="0" hangingPunct="1">
                        <a:defRPr sz="1601" b="1" kern="1200">
                          <a:solidFill>
                            <a:schemeClr val="lt1"/>
                          </a:solidFill>
                          <a:latin typeface="Arial"/>
                        </a:defRPr>
                      </a:lvl3pPr>
                      <a:lvl4pPr marL="1219154" algn="l" defTabSz="812769" rtl="0" eaLnBrk="1" latinLnBrk="0" hangingPunct="1">
                        <a:defRPr sz="1601" b="1" kern="1200">
                          <a:solidFill>
                            <a:schemeClr val="lt1"/>
                          </a:solidFill>
                          <a:latin typeface="Arial"/>
                        </a:defRPr>
                      </a:lvl4pPr>
                      <a:lvl5pPr marL="1625540" algn="l" defTabSz="812769" rtl="0" eaLnBrk="1" latinLnBrk="0" hangingPunct="1">
                        <a:defRPr sz="1601" b="1" kern="1200">
                          <a:solidFill>
                            <a:schemeClr val="lt1"/>
                          </a:solidFill>
                          <a:latin typeface="Arial"/>
                        </a:defRPr>
                      </a:lvl5pPr>
                      <a:lvl6pPr marL="2031924" algn="l" defTabSz="812769" rtl="0" eaLnBrk="1" latinLnBrk="0" hangingPunct="1">
                        <a:defRPr sz="1601" b="1" kern="1200">
                          <a:solidFill>
                            <a:schemeClr val="lt1"/>
                          </a:solidFill>
                          <a:latin typeface="Arial"/>
                        </a:defRPr>
                      </a:lvl6pPr>
                      <a:lvl7pPr marL="2438309" algn="l" defTabSz="812769" rtl="0" eaLnBrk="1" latinLnBrk="0" hangingPunct="1">
                        <a:defRPr sz="1601" b="1" kern="1200">
                          <a:solidFill>
                            <a:schemeClr val="lt1"/>
                          </a:solidFill>
                          <a:latin typeface="Arial"/>
                        </a:defRPr>
                      </a:lvl7pPr>
                      <a:lvl8pPr marL="2844693" algn="l" defTabSz="812769" rtl="0" eaLnBrk="1" latinLnBrk="0" hangingPunct="1">
                        <a:defRPr sz="1601" b="1" kern="1200">
                          <a:solidFill>
                            <a:schemeClr val="lt1"/>
                          </a:solidFill>
                          <a:latin typeface="Arial"/>
                        </a:defRPr>
                      </a:lvl8pPr>
                      <a:lvl9pPr marL="3251078" algn="l" defTabSz="812769" rtl="0" eaLnBrk="1" latinLnBrk="0" hangingPunct="1">
                        <a:defRPr sz="1601" b="1" kern="1200">
                          <a:solidFill>
                            <a:schemeClr val="lt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28-Oct</a:t>
                      </a:r>
                    </a:p>
                  </a:txBody>
                  <a:tcPr marL="0" marR="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14B2A"/>
                    </a:solidFill>
                  </a:tcPr>
                </a:tc>
                <a:tc>
                  <a:txBody>
                    <a:bodyPr/>
                    <a:lstStyle>
                      <a:lvl1pPr marL="0" algn="l" defTabSz="812769" rtl="0" eaLnBrk="1" latinLnBrk="0" hangingPunct="1">
                        <a:defRPr sz="1601" b="1" kern="1200">
                          <a:solidFill>
                            <a:schemeClr val="lt1"/>
                          </a:solidFill>
                          <a:latin typeface="Arial"/>
                        </a:defRPr>
                      </a:lvl1pPr>
                      <a:lvl2pPr marL="406385" algn="l" defTabSz="812769" rtl="0" eaLnBrk="1" latinLnBrk="0" hangingPunct="1">
                        <a:defRPr sz="1601" b="1" kern="1200">
                          <a:solidFill>
                            <a:schemeClr val="lt1"/>
                          </a:solidFill>
                          <a:latin typeface="Arial"/>
                        </a:defRPr>
                      </a:lvl2pPr>
                      <a:lvl3pPr marL="812769" algn="l" defTabSz="812769" rtl="0" eaLnBrk="1" latinLnBrk="0" hangingPunct="1">
                        <a:defRPr sz="1601" b="1" kern="1200">
                          <a:solidFill>
                            <a:schemeClr val="lt1"/>
                          </a:solidFill>
                          <a:latin typeface="Arial"/>
                        </a:defRPr>
                      </a:lvl3pPr>
                      <a:lvl4pPr marL="1219154" algn="l" defTabSz="812769" rtl="0" eaLnBrk="1" latinLnBrk="0" hangingPunct="1">
                        <a:defRPr sz="1601" b="1" kern="1200">
                          <a:solidFill>
                            <a:schemeClr val="lt1"/>
                          </a:solidFill>
                          <a:latin typeface="Arial"/>
                        </a:defRPr>
                      </a:lvl4pPr>
                      <a:lvl5pPr marL="1625540" algn="l" defTabSz="812769" rtl="0" eaLnBrk="1" latinLnBrk="0" hangingPunct="1">
                        <a:defRPr sz="1601" b="1" kern="1200">
                          <a:solidFill>
                            <a:schemeClr val="lt1"/>
                          </a:solidFill>
                          <a:latin typeface="Arial"/>
                        </a:defRPr>
                      </a:lvl5pPr>
                      <a:lvl6pPr marL="2031924" algn="l" defTabSz="812769" rtl="0" eaLnBrk="1" latinLnBrk="0" hangingPunct="1">
                        <a:defRPr sz="1601" b="1" kern="1200">
                          <a:solidFill>
                            <a:schemeClr val="lt1"/>
                          </a:solidFill>
                          <a:latin typeface="Arial"/>
                        </a:defRPr>
                      </a:lvl6pPr>
                      <a:lvl7pPr marL="2438309" algn="l" defTabSz="812769" rtl="0" eaLnBrk="1" latinLnBrk="0" hangingPunct="1">
                        <a:defRPr sz="1601" b="1" kern="1200">
                          <a:solidFill>
                            <a:schemeClr val="lt1"/>
                          </a:solidFill>
                          <a:latin typeface="Arial"/>
                        </a:defRPr>
                      </a:lvl7pPr>
                      <a:lvl8pPr marL="2844693" algn="l" defTabSz="812769" rtl="0" eaLnBrk="1" latinLnBrk="0" hangingPunct="1">
                        <a:defRPr sz="1601" b="1" kern="1200">
                          <a:solidFill>
                            <a:schemeClr val="lt1"/>
                          </a:solidFill>
                          <a:latin typeface="Arial"/>
                        </a:defRPr>
                      </a:lvl8pPr>
                      <a:lvl9pPr marL="3251078" algn="l" defTabSz="812769" rtl="0" eaLnBrk="1" latinLnBrk="0" hangingPunct="1">
                        <a:defRPr sz="1601" b="1" kern="1200">
                          <a:solidFill>
                            <a:schemeClr val="lt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a:t>
                      </a:r>
                    </a:p>
                  </a:txBody>
                  <a:tcPr marL="0" marR="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14B2A"/>
                    </a:solidFill>
                  </a:tcPr>
                </a:tc>
                <a:tc gridSpan="4">
                  <a:txBody>
                    <a:bodyPr/>
                    <a:lstStyle>
                      <a:lvl1pPr marL="0" algn="l" defTabSz="812769" rtl="0" eaLnBrk="1" latinLnBrk="0" hangingPunct="1">
                        <a:defRPr sz="1601" b="1" kern="1200">
                          <a:solidFill>
                            <a:schemeClr val="lt1"/>
                          </a:solidFill>
                          <a:latin typeface="Arial"/>
                        </a:defRPr>
                      </a:lvl1pPr>
                      <a:lvl2pPr marL="406385" algn="l" defTabSz="812769" rtl="0" eaLnBrk="1" latinLnBrk="0" hangingPunct="1">
                        <a:defRPr sz="1601" b="1" kern="1200">
                          <a:solidFill>
                            <a:schemeClr val="lt1"/>
                          </a:solidFill>
                          <a:latin typeface="Arial"/>
                        </a:defRPr>
                      </a:lvl2pPr>
                      <a:lvl3pPr marL="812769" algn="l" defTabSz="812769" rtl="0" eaLnBrk="1" latinLnBrk="0" hangingPunct="1">
                        <a:defRPr sz="1601" b="1" kern="1200">
                          <a:solidFill>
                            <a:schemeClr val="lt1"/>
                          </a:solidFill>
                          <a:latin typeface="Arial"/>
                        </a:defRPr>
                      </a:lvl3pPr>
                      <a:lvl4pPr marL="1219154" algn="l" defTabSz="812769" rtl="0" eaLnBrk="1" latinLnBrk="0" hangingPunct="1">
                        <a:defRPr sz="1601" b="1" kern="1200">
                          <a:solidFill>
                            <a:schemeClr val="lt1"/>
                          </a:solidFill>
                          <a:latin typeface="Arial"/>
                        </a:defRPr>
                      </a:lvl4pPr>
                      <a:lvl5pPr marL="1625540" algn="l" defTabSz="812769" rtl="0" eaLnBrk="1" latinLnBrk="0" hangingPunct="1">
                        <a:defRPr sz="1601" b="1" kern="1200">
                          <a:solidFill>
                            <a:schemeClr val="lt1"/>
                          </a:solidFill>
                          <a:latin typeface="Arial"/>
                        </a:defRPr>
                      </a:lvl5pPr>
                      <a:lvl6pPr marL="2031924" algn="l" defTabSz="812769" rtl="0" eaLnBrk="1" latinLnBrk="0" hangingPunct="1">
                        <a:defRPr sz="1601" b="1" kern="1200">
                          <a:solidFill>
                            <a:schemeClr val="lt1"/>
                          </a:solidFill>
                          <a:latin typeface="Arial"/>
                        </a:defRPr>
                      </a:lvl6pPr>
                      <a:lvl7pPr marL="2438309" algn="l" defTabSz="812769" rtl="0" eaLnBrk="1" latinLnBrk="0" hangingPunct="1">
                        <a:defRPr sz="1601" b="1" kern="1200">
                          <a:solidFill>
                            <a:schemeClr val="lt1"/>
                          </a:solidFill>
                          <a:latin typeface="Arial"/>
                        </a:defRPr>
                      </a:lvl7pPr>
                      <a:lvl8pPr marL="2844693" algn="l" defTabSz="812769" rtl="0" eaLnBrk="1" latinLnBrk="0" hangingPunct="1">
                        <a:defRPr sz="1601" b="1" kern="1200">
                          <a:solidFill>
                            <a:schemeClr val="lt1"/>
                          </a:solidFill>
                          <a:latin typeface="Arial"/>
                        </a:defRPr>
                      </a:lvl8pPr>
                      <a:lvl9pPr marL="3251078" algn="l" defTabSz="812769" rtl="0" eaLnBrk="1" latinLnBrk="0" hangingPunct="1">
                        <a:defRPr sz="1601" b="1" kern="1200">
                          <a:solidFill>
                            <a:schemeClr val="lt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NOV</a:t>
                      </a:r>
                    </a:p>
                  </a:txBody>
                  <a:tcPr marL="0" marR="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14B2A"/>
                    </a:solidFill>
                  </a:tcPr>
                </a:tc>
                <a:tc hMerge="1">
                  <a:txBody>
                    <a:bodyPr/>
                    <a:lstStyle>
                      <a:lvl1pPr marL="0" algn="l" defTabSz="812769" rtl="0" eaLnBrk="1" latinLnBrk="0" hangingPunct="1">
                        <a:defRPr sz="1601" b="1" kern="1200">
                          <a:solidFill>
                            <a:schemeClr val="lt1"/>
                          </a:solidFill>
                          <a:latin typeface="Arial"/>
                        </a:defRPr>
                      </a:lvl1pPr>
                      <a:lvl2pPr marL="406385" algn="l" defTabSz="812769" rtl="0" eaLnBrk="1" latinLnBrk="0" hangingPunct="1">
                        <a:defRPr sz="1601" b="1" kern="1200">
                          <a:solidFill>
                            <a:schemeClr val="lt1"/>
                          </a:solidFill>
                          <a:latin typeface="Arial"/>
                        </a:defRPr>
                      </a:lvl2pPr>
                      <a:lvl3pPr marL="812769" algn="l" defTabSz="812769" rtl="0" eaLnBrk="1" latinLnBrk="0" hangingPunct="1">
                        <a:defRPr sz="1601" b="1" kern="1200">
                          <a:solidFill>
                            <a:schemeClr val="lt1"/>
                          </a:solidFill>
                          <a:latin typeface="Arial"/>
                        </a:defRPr>
                      </a:lvl3pPr>
                      <a:lvl4pPr marL="1219154" algn="l" defTabSz="812769" rtl="0" eaLnBrk="1" latinLnBrk="0" hangingPunct="1">
                        <a:defRPr sz="1601" b="1" kern="1200">
                          <a:solidFill>
                            <a:schemeClr val="lt1"/>
                          </a:solidFill>
                          <a:latin typeface="Arial"/>
                        </a:defRPr>
                      </a:lvl4pPr>
                      <a:lvl5pPr marL="1625540" algn="l" defTabSz="812769" rtl="0" eaLnBrk="1" latinLnBrk="0" hangingPunct="1">
                        <a:defRPr sz="1601" b="1" kern="1200">
                          <a:solidFill>
                            <a:schemeClr val="lt1"/>
                          </a:solidFill>
                          <a:latin typeface="Arial"/>
                        </a:defRPr>
                      </a:lvl5pPr>
                      <a:lvl6pPr marL="2031924" algn="l" defTabSz="812769" rtl="0" eaLnBrk="1" latinLnBrk="0" hangingPunct="1">
                        <a:defRPr sz="1601" b="1" kern="1200">
                          <a:solidFill>
                            <a:schemeClr val="lt1"/>
                          </a:solidFill>
                          <a:latin typeface="Arial"/>
                        </a:defRPr>
                      </a:lvl6pPr>
                      <a:lvl7pPr marL="2438309" algn="l" defTabSz="812769" rtl="0" eaLnBrk="1" latinLnBrk="0" hangingPunct="1">
                        <a:defRPr sz="1601" b="1" kern="1200">
                          <a:solidFill>
                            <a:schemeClr val="lt1"/>
                          </a:solidFill>
                          <a:latin typeface="Arial"/>
                        </a:defRPr>
                      </a:lvl7pPr>
                      <a:lvl8pPr marL="2844693" algn="l" defTabSz="812769" rtl="0" eaLnBrk="1" latinLnBrk="0" hangingPunct="1">
                        <a:defRPr sz="1601" b="1" kern="1200">
                          <a:solidFill>
                            <a:schemeClr val="lt1"/>
                          </a:solidFill>
                          <a:latin typeface="Arial"/>
                        </a:defRPr>
                      </a:lvl8pPr>
                      <a:lvl9pPr marL="3251078" algn="l" defTabSz="812769" rtl="0" eaLnBrk="1" latinLnBrk="0" hangingPunct="1">
                        <a:defRPr sz="1601" b="1" kern="1200">
                          <a:solidFill>
                            <a:schemeClr val="lt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dirty="0" smtClean="0">
                        <a:latin typeface="Arial" panose="020B0604020202020204" pitchFamily="34" charset="0"/>
                        <a:cs typeface="Arial" panose="020B0604020202020204" pitchFamily="34" charset="0"/>
                      </a:endParaRPr>
                    </a:p>
                  </a:txBody>
                  <a:tcPr marL="0" marR="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14B2A"/>
                    </a:solidFill>
                  </a:tcPr>
                </a:tc>
                <a:tc hMerge="1">
                  <a:txBody>
                    <a:bodyPr/>
                    <a:lstStyle>
                      <a:lvl1pPr marL="0" algn="l" defTabSz="812769" rtl="0" eaLnBrk="1" latinLnBrk="0" hangingPunct="1">
                        <a:defRPr sz="1601" b="1" kern="1200">
                          <a:solidFill>
                            <a:schemeClr val="lt1"/>
                          </a:solidFill>
                          <a:latin typeface="Arial"/>
                        </a:defRPr>
                      </a:lvl1pPr>
                      <a:lvl2pPr marL="406385" algn="l" defTabSz="812769" rtl="0" eaLnBrk="1" latinLnBrk="0" hangingPunct="1">
                        <a:defRPr sz="1601" b="1" kern="1200">
                          <a:solidFill>
                            <a:schemeClr val="lt1"/>
                          </a:solidFill>
                          <a:latin typeface="Arial"/>
                        </a:defRPr>
                      </a:lvl2pPr>
                      <a:lvl3pPr marL="812769" algn="l" defTabSz="812769" rtl="0" eaLnBrk="1" latinLnBrk="0" hangingPunct="1">
                        <a:defRPr sz="1601" b="1" kern="1200">
                          <a:solidFill>
                            <a:schemeClr val="lt1"/>
                          </a:solidFill>
                          <a:latin typeface="Arial"/>
                        </a:defRPr>
                      </a:lvl3pPr>
                      <a:lvl4pPr marL="1219154" algn="l" defTabSz="812769" rtl="0" eaLnBrk="1" latinLnBrk="0" hangingPunct="1">
                        <a:defRPr sz="1601" b="1" kern="1200">
                          <a:solidFill>
                            <a:schemeClr val="lt1"/>
                          </a:solidFill>
                          <a:latin typeface="Arial"/>
                        </a:defRPr>
                      </a:lvl4pPr>
                      <a:lvl5pPr marL="1625540" algn="l" defTabSz="812769" rtl="0" eaLnBrk="1" latinLnBrk="0" hangingPunct="1">
                        <a:defRPr sz="1601" b="1" kern="1200">
                          <a:solidFill>
                            <a:schemeClr val="lt1"/>
                          </a:solidFill>
                          <a:latin typeface="Arial"/>
                        </a:defRPr>
                      </a:lvl5pPr>
                      <a:lvl6pPr marL="2031924" algn="l" defTabSz="812769" rtl="0" eaLnBrk="1" latinLnBrk="0" hangingPunct="1">
                        <a:defRPr sz="1601" b="1" kern="1200">
                          <a:solidFill>
                            <a:schemeClr val="lt1"/>
                          </a:solidFill>
                          <a:latin typeface="Arial"/>
                        </a:defRPr>
                      </a:lvl6pPr>
                      <a:lvl7pPr marL="2438309" algn="l" defTabSz="812769" rtl="0" eaLnBrk="1" latinLnBrk="0" hangingPunct="1">
                        <a:defRPr sz="1601" b="1" kern="1200">
                          <a:solidFill>
                            <a:schemeClr val="lt1"/>
                          </a:solidFill>
                          <a:latin typeface="Arial"/>
                        </a:defRPr>
                      </a:lvl7pPr>
                      <a:lvl8pPr marL="2844693" algn="l" defTabSz="812769" rtl="0" eaLnBrk="1" latinLnBrk="0" hangingPunct="1">
                        <a:defRPr sz="1601" b="1" kern="1200">
                          <a:solidFill>
                            <a:schemeClr val="lt1"/>
                          </a:solidFill>
                          <a:latin typeface="Arial"/>
                        </a:defRPr>
                      </a:lvl8pPr>
                      <a:lvl9pPr marL="3251078" algn="l" defTabSz="812769" rtl="0" eaLnBrk="1" latinLnBrk="0" hangingPunct="1">
                        <a:defRPr sz="1601" b="1" kern="1200">
                          <a:solidFill>
                            <a:schemeClr val="lt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dirty="0" smtClean="0">
                        <a:latin typeface="Arial" panose="020B0604020202020204" pitchFamily="34" charset="0"/>
                        <a:cs typeface="Arial" panose="020B0604020202020204" pitchFamily="34" charset="0"/>
                      </a:endParaRPr>
                    </a:p>
                  </a:txBody>
                  <a:tcPr marL="0" marR="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14B2A"/>
                    </a:solidFill>
                  </a:tcPr>
                </a:tc>
                <a:tc hMerge="1">
                  <a:txBody>
                    <a:bodyPr/>
                    <a:lstStyle>
                      <a:lvl1pPr marL="0" algn="l" defTabSz="812769" rtl="0" eaLnBrk="1" latinLnBrk="0" hangingPunct="1">
                        <a:defRPr sz="1601" b="1" kern="1200">
                          <a:solidFill>
                            <a:schemeClr val="lt1"/>
                          </a:solidFill>
                          <a:latin typeface="Arial"/>
                        </a:defRPr>
                      </a:lvl1pPr>
                      <a:lvl2pPr marL="406385" algn="l" defTabSz="812769" rtl="0" eaLnBrk="1" latinLnBrk="0" hangingPunct="1">
                        <a:defRPr sz="1601" b="1" kern="1200">
                          <a:solidFill>
                            <a:schemeClr val="lt1"/>
                          </a:solidFill>
                          <a:latin typeface="Arial"/>
                        </a:defRPr>
                      </a:lvl2pPr>
                      <a:lvl3pPr marL="812769" algn="l" defTabSz="812769" rtl="0" eaLnBrk="1" latinLnBrk="0" hangingPunct="1">
                        <a:defRPr sz="1601" b="1" kern="1200">
                          <a:solidFill>
                            <a:schemeClr val="lt1"/>
                          </a:solidFill>
                          <a:latin typeface="Arial"/>
                        </a:defRPr>
                      </a:lvl3pPr>
                      <a:lvl4pPr marL="1219154" algn="l" defTabSz="812769" rtl="0" eaLnBrk="1" latinLnBrk="0" hangingPunct="1">
                        <a:defRPr sz="1601" b="1" kern="1200">
                          <a:solidFill>
                            <a:schemeClr val="lt1"/>
                          </a:solidFill>
                          <a:latin typeface="Arial"/>
                        </a:defRPr>
                      </a:lvl4pPr>
                      <a:lvl5pPr marL="1625540" algn="l" defTabSz="812769" rtl="0" eaLnBrk="1" latinLnBrk="0" hangingPunct="1">
                        <a:defRPr sz="1601" b="1" kern="1200">
                          <a:solidFill>
                            <a:schemeClr val="lt1"/>
                          </a:solidFill>
                          <a:latin typeface="Arial"/>
                        </a:defRPr>
                      </a:lvl5pPr>
                      <a:lvl6pPr marL="2031924" algn="l" defTabSz="812769" rtl="0" eaLnBrk="1" latinLnBrk="0" hangingPunct="1">
                        <a:defRPr sz="1601" b="1" kern="1200">
                          <a:solidFill>
                            <a:schemeClr val="lt1"/>
                          </a:solidFill>
                          <a:latin typeface="Arial"/>
                        </a:defRPr>
                      </a:lvl6pPr>
                      <a:lvl7pPr marL="2438309" algn="l" defTabSz="812769" rtl="0" eaLnBrk="1" latinLnBrk="0" hangingPunct="1">
                        <a:defRPr sz="1601" b="1" kern="1200">
                          <a:solidFill>
                            <a:schemeClr val="lt1"/>
                          </a:solidFill>
                          <a:latin typeface="Arial"/>
                        </a:defRPr>
                      </a:lvl7pPr>
                      <a:lvl8pPr marL="2844693" algn="l" defTabSz="812769" rtl="0" eaLnBrk="1" latinLnBrk="0" hangingPunct="1">
                        <a:defRPr sz="1601" b="1" kern="1200">
                          <a:solidFill>
                            <a:schemeClr val="lt1"/>
                          </a:solidFill>
                          <a:latin typeface="Arial"/>
                        </a:defRPr>
                      </a:lvl8pPr>
                      <a:lvl9pPr marL="3251078" algn="l" defTabSz="812769" rtl="0" eaLnBrk="1" latinLnBrk="0" hangingPunct="1">
                        <a:defRPr sz="1601" b="1" kern="1200">
                          <a:solidFill>
                            <a:schemeClr val="lt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dirty="0" smtClean="0">
                        <a:latin typeface="Arial" panose="020B0604020202020204" pitchFamily="34" charset="0"/>
                        <a:cs typeface="Arial" panose="020B0604020202020204" pitchFamily="34" charset="0"/>
                      </a:endParaRPr>
                    </a:p>
                  </a:txBody>
                  <a:tcPr marL="0" marR="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14B2A"/>
                    </a:solidFill>
                  </a:tcPr>
                </a:tc>
                <a:extLst>
                  <a:ext uri="{0D108BD9-81ED-4DB2-BD59-A6C34878D82A}">
                    <a16:rowId xmlns:a16="http://schemas.microsoft.com/office/drawing/2014/main" val="1271975627"/>
                  </a:ext>
                </a:extLst>
              </a:tr>
              <a:tr h="370840">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r>
                        <a:rPr lang="en-US" sz="1200" dirty="0" smtClean="0">
                          <a:latin typeface="Arial" panose="020B0604020202020204" pitchFamily="34" charset="0"/>
                          <a:cs typeface="Arial" panose="020B0604020202020204" pitchFamily="34" charset="0"/>
                        </a:rPr>
                        <a:t>App-In</a:t>
                      </a:r>
                      <a:endParaRPr lang="en-US" sz="1200" dirty="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000" dirty="0" smtClean="0">
                          <a:latin typeface="Arial" panose="020B0604020202020204" pitchFamily="34" charset="0"/>
                          <a:cs typeface="Arial" panose="020B0604020202020204" pitchFamily="34" charset="0"/>
                        </a:rPr>
                        <a:t>42</a:t>
                      </a:r>
                      <a:endParaRPr lang="en-US" sz="1000" dirty="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endParaRPr lang="en-US" sz="1000" dirty="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000" dirty="0" smtClean="0">
                          <a:latin typeface="Arial" panose="020B0604020202020204" pitchFamily="34" charset="0"/>
                          <a:cs typeface="Arial" panose="020B0604020202020204" pitchFamily="34" charset="0"/>
                        </a:rPr>
                        <a:t>47</a:t>
                      </a:r>
                      <a:endParaRPr lang="en-US" sz="1000" dirty="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000" dirty="0" smtClean="0">
                          <a:latin typeface="Arial" panose="020B0604020202020204" pitchFamily="34" charset="0"/>
                          <a:cs typeface="Arial" panose="020B0604020202020204" pitchFamily="34" charset="0"/>
                        </a:rPr>
                        <a:t>410</a:t>
                      </a:r>
                      <a:endParaRPr lang="en-US" sz="1000" dirty="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000" dirty="0" smtClean="0">
                          <a:latin typeface="Arial" panose="020B0604020202020204" pitchFamily="34" charset="0"/>
                          <a:cs typeface="Arial" panose="020B0604020202020204" pitchFamily="34" charset="0"/>
                        </a:rPr>
                        <a:t>554</a:t>
                      </a:r>
                      <a:endParaRPr lang="en-US" sz="1000" dirty="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endParaRPr lang="en-US" sz="100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000" dirty="0" smtClean="0">
                          <a:latin typeface="Arial" panose="020B0604020202020204" pitchFamily="34" charset="0"/>
                          <a:cs typeface="Arial" panose="020B0604020202020204" pitchFamily="34" charset="0"/>
                        </a:rPr>
                        <a:t>2,126</a:t>
                      </a:r>
                      <a:endParaRPr lang="en-US" sz="1000" dirty="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000" dirty="0" smtClean="0">
                          <a:latin typeface="Arial" panose="020B0604020202020204" pitchFamily="34" charset="0"/>
                          <a:cs typeface="Arial" panose="020B0604020202020204" pitchFamily="34" charset="0"/>
                        </a:rPr>
                        <a:t>2,426</a:t>
                      </a:r>
                      <a:endParaRPr lang="en-US" sz="1000" dirty="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endParaRPr lang="en-US" sz="1000" dirty="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extLst>
                  <a:ext uri="{0D108BD9-81ED-4DB2-BD59-A6C34878D82A}">
                    <a16:rowId xmlns:a16="http://schemas.microsoft.com/office/drawing/2014/main" val="51804511"/>
                  </a:ext>
                </a:extLst>
              </a:tr>
              <a:tr h="370840">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r>
                        <a:rPr lang="en-US" sz="1200" dirty="0" smtClean="0">
                          <a:latin typeface="Arial" panose="020B0604020202020204" pitchFamily="34" charset="0"/>
                          <a:cs typeface="Arial" panose="020B0604020202020204" pitchFamily="34" charset="0"/>
                        </a:rPr>
                        <a:t>Accepted</a:t>
                      </a:r>
                      <a:endParaRPr lang="en-US" sz="1200" dirty="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2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000" dirty="0" smtClean="0">
                          <a:latin typeface="Arial" panose="020B0604020202020204" pitchFamily="34" charset="0"/>
                          <a:cs typeface="Arial" panose="020B0604020202020204" pitchFamily="34" charset="0"/>
                        </a:rPr>
                        <a:t>16</a:t>
                      </a:r>
                      <a:endParaRPr lang="en-US" sz="1000" dirty="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2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endParaRPr lang="en-US" sz="1000" dirty="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2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000" dirty="0" smtClean="0">
                          <a:latin typeface="Arial" panose="020B0604020202020204" pitchFamily="34" charset="0"/>
                          <a:cs typeface="Arial" panose="020B0604020202020204" pitchFamily="34" charset="0"/>
                        </a:rPr>
                        <a:t>14</a:t>
                      </a:r>
                      <a:endParaRPr lang="en-US" sz="1000" dirty="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2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000" dirty="0" smtClean="0">
                          <a:latin typeface="Arial" panose="020B0604020202020204" pitchFamily="34" charset="0"/>
                          <a:cs typeface="Arial" panose="020B0604020202020204" pitchFamily="34" charset="0"/>
                        </a:rPr>
                        <a:t>104</a:t>
                      </a:r>
                      <a:endParaRPr lang="en-US" sz="1000" dirty="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2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000" dirty="0" smtClean="0">
                          <a:latin typeface="Arial" panose="020B0604020202020204" pitchFamily="34" charset="0"/>
                          <a:cs typeface="Arial" panose="020B0604020202020204" pitchFamily="34" charset="0"/>
                        </a:rPr>
                        <a:t>208</a:t>
                      </a:r>
                      <a:endParaRPr lang="en-US" sz="1000" dirty="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2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endParaRPr lang="en-US" sz="1000" dirty="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2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000" dirty="0" smtClean="0">
                          <a:latin typeface="Arial" panose="020B0604020202020204" pitchFamily="34" charset="0"/>
                          <a:cs typeface="Arial" panose="020B0604020202020204" pitchFamily="34" charset="0"/>
                        </a:rPr>
                        <a:t>1,148</a:t>
                      </a:r>
                      <a:endParaRPr lang="en-US" sz="1000" dirty="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2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000" dirty="0" smtClean="0">
                          <a:latin typeface="Arial" panose="020B0604020202020204" pitchFamily="34" charset="0"/>
                          <a:cs typeface="Arial" panose="020B0604020202020204" pitchFamily="34" charset="0"/>
                        </a:rPr>
                        <a:t>1,452</a:t>
                      </a:r>
                      <a:endParaRPr lang="en-US" sz="1000" dirty="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2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endParaRPr lang="en-US" sz="1000" dirty="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2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2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2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2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20000"/>
                      </a:srgbClr>
                    </a:solidFill>
                  </a:tcPr>
                </a:tc>
                <a:extLst>
                  <a:ext uri="{0D108BD9-81ED-4DB2-BD59-A6C34878D82A}">
                    <a16:rowId xmlns:a16="http://schemas.microsoft.com/office/drawing/2014/main" val="1146176250"/>
                  </a:ext>
                </a:extLst>
              </a:tr>
              <a:tr h="370840">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r>
                        <a:rPr lang="en-US" sz="1200" b="1" dirty="0" smtClean="0">
                          <a:solidFill>
                            <a:schemeClr val="tx1"/>
                          </a:solidFill>
                          <a:latin typeface="Arial" panose="020B0604020202020204" pitchFamily="34" charset="0"/>
                          <a:cs typeface="Arial" panose="020B0604020202020204" pitchFamily="34" charset="0"/>
                        </a:rPr>
                        <a:t>Accept</a:t>
                      </a:r>
                      <a:r>
                        <a:rPr lang="en-US" sz="1200" b="1" baseline="0" dirty="0" smtClean="0">
                          <a:solidFill>
                            <a:schemeClr val="tx1"/>
                          </a:solidFill>
                          <a:latin typeface="Arial" panose="020B0604020202020204" pitchFamily="34" charset="0"/>
                          <a:cs typeface="Arial" panose="020B0604020202020204" pitchFamily="34" charset="0"/>
                        </a:rPr>
                        <a:t> Rate (%)</a:t>
                      </a:r>
                      <a:endParaRPr lang="en-US" sz="1200" b="1" dirty="0">
                        <a:solidFill>
                          <a:schemeClr val="tx1"/>
                        </a:solidFill>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000" dirty="0" smtClean="0">
                          <a:solidFill>
                            <a:schemeClr val="tx1"/>
                          </a:solidFill>
                          <a:latin typeface="Arial" panose="020B0604020202020204" pitchFamily="34" charset="0"/>
                          <a:cs typeface="Arial" panose="020B0604020202020204" pitchFamily="34" charset="0"/>
                        </a:rPr>
                        <a:t>38.1%</a:t>
                      </a:r>
                      <a:endParaRPr lang="en-US" sz="1000" dirty="0">
                        <a:solidFill>
                          <a:schemeClr val="tx1"/>
                        </a:solidFill>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endParaRPr lang="en-US" sz="1000" dirty="0">
                        <a:solidFill>
                          <a:schemeClr val="tx1"/>
                        </a:solidFill>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000" dirty="0" smtClean="0">
                          <a:solidFill>
                            <a:schemeClr val="tx1"/>
                          </a:solidFill>
                          <a:latin typeface="Arial" panose="020B0604020202020204" pitchFamily="34" charset="0"/>
                          <a:cs typeface="Arial" panose="020B0604020202020204" pitchFamily="34" charset="0"/>
                        </a:rPr>
                        <a:t>29.8%</a:t>
                      </a:r>
                      <a:endParaRPr lang="en-US" sz="1000" dirty="0">
                        <a:solidFill>
                          <a:schemeClr val="tx1"/>
                        </a:solidFill>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000" dirty="0" smtClean="0">
                          <a:solidFill>
                            <a:schemeClr val="tx1"/>
                          </a:solidFill>
                          <a:latin typeface="Arial" panose="020B0604020202020204" pitchFamily="34" charset="0"/>
                          <a:cs typeface="Arial" panose="020B0604020202020204" pitchFamily="34" charset="0"/>
                        </a:rPr>
                        <a:t>25.4%</a:t>
                      </a:r>
                      <a:endParaRPr lang="en-US" sz="1000" dirty="0">
                        <a:solidFill>
                          <a:schemeClr val="tx1"/>
                        </a:solidFill>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000" dirty="0" smtClean="0">
                          <a:solidFill>
                            <a:schemeClr val="tx1"/>
                          </a:solidFill>
                          <a:latin typeface="Arial" panose="020B0604020202020204" pitchFamily="34" charset="0"/>
                          <a:cs typeface="Arial" panose="020B0604020202020204" pitchFamily="34" charset="0"/>
                        </a:rPr>
                        <a:t>37.5%</a:t>
                      </a:r>
                      <a:endParaRPr lang="en-US" sz="1000" dirty="0">
                        <a:solidFill>
                          <a:schemeClr val="tx1"/>
                        </a:solidFill>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endParaRPr lang="en-US" sz="1000" dirty="0">
                        <a:solidFill>
                          <a:schemeClr val="tx1"/>
                        </a:solidFill>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000" dirty="0" smtClean="0">
                          <a:solidFill>
                            <a:schemeClr val="tx1"/>
                          </a:solidFill>
                          <a:latin typeface="Arial" panose="020B0604020202020204" pitchFamily="34" charset="0"/>
                          <a:cs typeface="Arial" panose="020B0604020202020204" pitchFamily="34" charset="0"/>
                        </a:rPr>
                        <a:t>53.8%</a:t>
                      </a:r>
                      <a:endParaRPr lang="en-US" sz="1000" dirty="0">
                        <a:solidFill>
                          <a:schemeClr val="tx1"/>
                        </a:solidFill>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000" dirty="0" smtClean="0">
                          <a:solidFill>
                            <a:schemeClr val="tx1"/>
                          </a:solidFill>
                          <a:latin typeface="Arial" panose="020B0604020202020204" pitchFamily="34" charset="0"/>
                          <a:cs typeface="Arial" panose="020B0604020202020204" pitchFamily="34" charset="0"/>
                        </a:rPr>
                        <a:t>59.9%</a:t>
                      </a:r>
                      <a:endParaRPr lang="en-US" sz="1000" dirty="0">
                        <a:solidFill>
                          <a:schemeClr val="tx1"/>
                        </a:solidFill>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endParaRPr lang="en-US" sz="1000" b="1" dirty="0">
                        <a:solidFill>
                          <a:schemeClr val="tx1"/>
                        </a:solidFill>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000" kern="1200" dirty="0" smtClean="0">
                          <a:solidFill>
                            <a:schemeClr val="tx1"/>
                          </a:solidFill>
                          <a:latin typeface="Arial" panose="020B0604020202020204" pitchFamily="34" charset="0"/>
                          <a:ea typeface="+mn-ea"/>
                          <a:cs typeface="Arial" panose="020B0604020202020204" pitchFamily="34" charset="0"/>
                        </a:rPr>
                        <a:t>74%</a:t>
                      </a:r>
                      <a:endParaRPr lang="en-US" sz="1000" kern="1200" dirty="0">
                        <a:solidFill>
                          <a:schemeClr val="tx1"/>
                        </a:solidFill>
                        <a:latin typeface="Arial" panose="020B0604020202020204" pitchFamily="34" charset="0"/>
                        <a:ea typeface="+mn-ea"/>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000" kern="1200" dirty="0" smtClean="0">
                          <a:solidFill>
                            <a:schemeClr val="tx1"/>
                          </a:solidFill>
                          <a:latin typeface="Arial" panose="020B0604020202020204" pitchFamily="34" charset="0"/>
                          <a:ea typeface="+mn-ea"/>
                          <a:cs typeface="Arial" panose="020B0604020202020204" pitchFamily="34" charset="0"/>
                        </a:rPr>
                        <a:t>71%</a:t>
                      </a:r>
                      <a:endParaRPr lang="en-US" sz="1000" kern="1200" dirty="0">
                        <a:solidFill>
                          <a:schemeClr val="tx1"/>
                        </a:solidFill>
                        <a:latin typeface="Arial" panose="020B0604020202020204" pitchFamily="34" charset="0"/>
                        <a:ea typeface="+mn-ea"/>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000" kern="1200" dirty="0" smtClean="0">
                          <a:solidFill>
                            <a:schemeClr val="tx1"/>
                          </a:solidFill>
                          <a:latin typeface="Arial" panose="020B0604020202020204" pitchFamily="34" charset="0"/>
                          <a:ea typeface="+mn-ea"/>
                          <a:cs typeface="Arial" panose="020B0604020202020204" pitchFamily="34" charset="0"/>
                        </a:rPr>
                        <a:t>72%</a:t>
                      </a:r>
                      <a:endParaRPr lang="en-US" sz="1000" kern="1200" dirty="0">
                        <a:solidFill>
                          <a:schemeClr val="tx1"/>
                        </a:solidFill>
                        <a:latin typeface="Arial" panose="020B0604020202020204" pitchFamily="34" charset="0"/>
                        <a:ea typeface="+mn-ea"/>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000" kern="1200" dirty="0" smtClean="0">
                          <a:solidFill>
                            <a:schemeClr val="tx1"/>
                          </a:solidFill>
                          <a:latin typeface="Arial" panose="020B0604020202020204" pitchFamily="34" charset="0"/>
                          <a:ea typeface="+mn-ea"/>
                          <a:cs typeface="Arial" panose="020B0604020202020204" pitchFamily="34" charset="0"/>
                        </a:rPr>
                        <a:t>72%</a:t>
                      </a:r>
                      <a:endParaRPr lang="en-US" sz="1000" kern="1200" dirty="0">
                        <a:solidFill>
                          <a:schemeClr val="tx1"/>
                        </a:solidFill>
                        <a:latin typeface="Arial" panose="020B0604020202020204" pitchFamily="34" charset="0"/>
                        <a:ea typeface="+mn-ea"/>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extLst>
                  <a:ext uri="{0D108BD9-81ED-4DB2-BD59-A6C34878D82A}">
                    <a16:rowId xmlns:a16="http://schemas.microsoft.com/office/drawing/2014/main" val="3167839229"/>
                  </a:ext>
                </a:extLst>
              </a:tr>
              <a:tr h="274320">
                <a:tc gridSpan="10">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Nodes: EKYC,</a:t>
                      </a:r>
                      <a:r>
                        <a:rPr lang="en-US" sz="1200" baseline="0" dirty="0" smtClean="0">
                          <a:latin typeface="Arial" panose="020B0604020202020204" pitchFamily="34" charset="0"/>
                          <a:cs typeface="Arial" panose="020B0604020202020204" pitchFamily="34" charset="0"/>
                        </a:rPr>
                        <a:t> Blacklist, Dow Jones, Anti-Fraud, …, Risk Criteria</a:t>
                      </a:r>
                      <a:endParaRPr lang="en-US" sz="1200" dirty="0" smtClean="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20000"/>
                      </a:srgbClr>
                    </a:solidFill>
                  </a:tcPr>
                </a:tc>
                <a:tc hMerge="1">
                  <a:txBody>
                    <a:bodyPr/>
                    <a:lstStyle/>
                    <a:p>
                      <a:endParaRPr lang="en-US" sz="1400" dirty="0"/>
                    </a:p>
                  </a:txBody>
                  <a:tcPr anchor="ctr"/>
                </a:tc>
                <a:tc hMerge="1">
                  <a:txBody>
                    <a:bodyPr/>
                    <a:lstStyle/>
                    <a:p>
                      <a:endParaRPr lang="en-US" sz="1400" dirty="0"/>
                    </a:p>
                  </a:txBody>
                  <a:tcPr anchor="ctr"/>
                </a:tc>
                <a:tc hMerge="1">
                  <a:txBody>
                    <a:bodyPr/>
                    <a:lstStyle/>
                    <a:p>
                      <a:endParaRPr lang="en-US" sz="1400" dirty="0"/>
                    </a:p>
                  </a:txBody>
                  <a:tcPr anchor="ctr"/>
                </a:tc>
                <a:tc hMerge="1">
                  <a:txBody>
                    <a:bodyPr/>
                    <a:lstStyle/>
                    <a:p>
                      <a:endParaRPr lang="en-US" sz="1400" dirty="0"/>
                    </a:p>
                  </a:txBody>
                  <a:tcPr anchor="ctr"/>
                </a:tc>
                <a:tc hMerge="1">
                  <a:txBody>
                    <a:bodyPr/>
                    <a:lstStyle/>
                    <a:p>
                      <a:endParaRPr lang="en-US" sz="1400" dirty="0"/>
                    </a:p>
                  </a:txBody>
                  <a:tcPr anchor="ctr"/>
                </a:tc>
                <a:tc hMerge="1">
                  <a:txBody>
                    <a:bodyPr/>
                    <a:lstStyle/>
                    <a:p>
                      <a:endParaRPr lang="en-US" sz="1400" dirty="0"/>
                    </a:p>
                  </a:txBody>
                  <a:tcPr anchor="ctr"/>
                </a:tc>
                <a:tc hMerge="1">
                  <a:txBody>
                    <a:bodyPr/>
                    <a:lstStyle/>
                    <a:p>
                      <a:endParaRPr lang="en-US" sz="1400" dirty="0"/>
                    </a:p>
                  </a:txBody>
                  <a:tcPr anchor="ctr"/>
                </a:tc>
                <a:tc hMerge="1">
                  <a:txBody>
                    <a:bodyPr/>
                    <a:lstStyle/>
                    <a:p>
                      <a:endParaRPr lang="en-US" sz="1400" dirty="0"/>
                    </a:p>
                  </a:txBody>
                  <a:tcPr anchor="ctr"/>
                </a:tc>
                <a:tc hMerge="1">
                  <a:txBody>
                    <a:bodyPr/>
                    <a:lstStyle/>
                    <a:p>
                      <a:endParaRPr lang="en-US" sz="1400" dirty="0"/>
                    </a:p>
                  </a:txBody>
                  <a:tcPr anchor="ct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2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2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2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20000"/>
                      </a:srgbClr>
                    </a:solidFill>
                  </a:tcPr>
                </a:tc>
                <a:extLst>
                  <a:ext uri="{0D108BD9-81ED-4DB2-BD59-A6C34878D82A}">
                    <a16:rowId xmlns:a16="http://schemas.microsoft.com/office/drawing/2014/main" val="3007036065"/>
                  </a:ext>
                </a:extLst>
              </a:tr>
              <a:tr h="274320">
                <a:tc gridSpan="10">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40000"/>
                      </a:srgbClr>
                    </a:solidFill>
                  </a:tcPr>
                </a:tc>
                <a:extLst>
                  <a:ext uri="{0D108BD9-81ED-4DB2-BD59-A6C34878D82A}">
                    <a16:rowId xmlns:a16="http://schemas.microsoft.com/office/drawing/2014/main" val="1180356219"/>
                  </a:ext>
                </a:extLst>
              </a:tr>
              <a:tr h="370840">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r>
                        <a:rPr lang="en-US" sz="1200" b="1" dirty="0" smtClean="0">
                          <a:solidFill>
                            <a:srgbClr val="C00000"/>
                          </a:solidFill>
                          <a:latin typeface="Arial" panose="020B0604020202020204" pitchFamily="34" charset="0"/>
                          <a:cs typeface="Arial" panose="020B0604020202020204" pitchFamily="34" charset="0"/>
                        </a:rPr>
                        <a:t>Credit Risk Criteria </a:t>
                      </a:r>
                      <a:r>
                        <a:rPr lang="en-US" sz="1200" dirty="0" smtClean="0">
                          <a:solidFill>
                            <a:srgbClr val="C00000"/>
                          </a:solidFill>
                          <a:latin typeface="Arial" panose="020B0604020202020204" pitchFamily="34" charset="0"/>
                          <a:cs typeface="Arial" panose="020B0604020202020204" pitchFamily="34" charset="0"/>
                        </a:rPr>
                        <a:t>Pass Rate (%)</a:t>
                      </a:r>
                      <a:endParaRPr lang="en-US" sz="1200" dirty="0">
                        <a:solidFill>
                          <a:srgbClr val="C00000"/>
                        </a:solidFill>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2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200" dirty="0" smtClean="0">
                          <a:solidFill>
                            <a:srgbClr val="C00000"/>
                          </a:solidFill>
                          <a:latin typeface="Arial" panose="020B0604020202020204" pitchFamily="34" charset="0"/>
                          <a:cs typeface="Arial" panose="020B0604020202020204" pitchFamily="34" charset="0"/>
                        </a:rPr>
                        <a:t>71.3%</a:t>
                      </a:r>
                      <a:endParaRPr lang="en-US" sz="1200" dirty="0">
                        <a:solidFill>
                          <a:srgbClr val="C00000"/>
                        </a:solidFill>
                        <a:latin typeface="Arial" panose="020B0604020202020204" pitchFamily="34" charset="0"/>
                        <a:cs typeface="Arial" panose="020B0604020202020204" pitchFamily="34" charset="0"/>
                      </a:endParaRPr>
                    </a:p>
                  </a:txBody>
                  <a:tcPr marL="0" marR="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2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endParaRPr lang="en-US" sz="1200" dirty="0">
                        <a:solidFill>
                          <a:srgbClr val="C00000"/>
                        </a:solidFill>
                        <a:latin typeface="Arial" panose="020B0604020202020204" pitchFamily="34" charset="0"/>
                        <a:cs typeface="Arial" panose="020B0604020202020204" pitchFamily="34" charset="0"/>
                      </a:endParaRPr>
                    </a:p>
                  </a:txBody>
                  <a:tcPr marL="0" marR="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2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200" dirty="0" smtClean="0">
                          <a:solidFill>
                            <a:srgbClr val="C00000"/>
                          </a:solidFill>
                          <a:latin typeface="Arial" panose="020B0604020202020204" pitchFamily="34" charset="0"/>
                          <a:cs typeface="Arial" panose="020B0604020202020204" pitchFamily="34" charset="0"/>
                        </a:rPr>
                        <a:t>72.3%</a:t>
                      </a:r>
                      <a:endParaRPr lang="en-US" sz="1200" dirty="0">
                        <a:solidFill>
                          <a:srgbClr val="C00000"/>
                        </a:solidFill>
                        <a:latin typeface="Arial" panose="020B0604020202020204" pitchFamily="34" charset="0"/>
                        <a:cs typeface="Arial" panose="020B0604020202020204" pitchFamily="34" charset="0"/>
                      </a:endParaRPr>
                    </a:p>
                  </a:txBody>
                  <a:tcPr marL="0" marR="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2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200" dirty="0" smtClean="0">
                          <a:solidFill>
                            <a:srgbClr val="C00000"/>
                          </a:solidFill>
                          <a:latin typeface="Arial" panose="020B0604020202020204" pitchFamily="34" charset="0"/>
                          <a:cs typeface="Arial" panose="020B0604020202020204" pitchFamily="34" charset="0"/>
                        </a:rPr>
                        <a:t>56.8%</a:t>
                      </a:r>
                      <a:endParaRPr lang="en-US" sz="1200" dirty="0">
                        <a:solidFill>
                          <a:srgbClr val="C00000"/>
                        </a:solidFill>
                        <a:latin typeface="Arial" panose="020B0604020202020204" pitchFamily="34" charset="0"/>
                        <a:cs typeface="Arial" panose="020B0604020202020204" pitchFamily="34" charset="0"/>
                      </a:endParaRPr>
                    </a:p>
                  </a:txBody>
                  <a:tcPr marL="0" marR="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2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200" dirty="0" smtClean="0">
                          <a:solidFill>
                            <a:srgbClr val="C00000"/>
                          </a:solidFill>
                          <a:latin typeface="Arial" panose="020B0604020202020204" pitchFamily="34" charset="0"/>
                          <a:cs typeface="Arial" panose="020B0604020202020204" pitchFamily="34" charset="0"/>
                        </a:rPr>
                        <a:t>65.9%</a:t>
                      </a:r>
                      <a:endParaRPr lang="en-US" sz="1200" dirty="0">
                        <a:solidFill>
                          <a:srgbClr val="C00000"/>
                        </a:solidFill>
                        <a:latin typeface="Arial" panose="020B0604020202020204" pitchFamily="34" charset="0"/>
                        <a:cs typeface="Arial" panose="020B0604020202020204" pitchFamily="34" charset="0"/>
                      </a:endParaRPr>
                    </a:p>
                  </a:txBody>
                  <a:tcPr marL="0" marR="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2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endParaRPr lang="en-US" sz="1200" dirty="0">
                        <a:solidFill>
                          <a:srgbClr val="C00000"/>
                        </a:solidFill>
                        <a:latin typeface="Arial" panose="020B0604020202020204" pitchFamily="34" charset="0"/>
                        <a:cs typeface="Arial" panose="020B0604020202020204" pitchFamily="34" charset="0"/>
                      </a:endParaRPr>
                    </a:p>
                  </a:txBody>
                  <a:tcPr marL="0" marR="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2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200" dirty="0" smtClean="0">
                          <a:solidFill>
                            <a:srgbClr val="C00000"/>
                          </a:solidFill>
                          <a:latin typeface="Arial" panose="020B0604020202020204" pitchFamily="34" charset="0"/>
                          <a:cs typeface="Arial" panose="020B0604020202020204" pitchFamily="34" charset="0"/>
                        </a:rPr>
                        <a:t>75.4%</a:t>
                      </a:r>
                      <a:endParaRPr lang="en-US" sz="1200" dirty="0">
                        <a:solidFill>
                          <a:srgbClr val="C00000"/>
                        </a:solidFill>
                        <a:latin typeface="Arial" panose="020B0604020202020204" pitchFamily="34" charset="0"/>
                        <a:cs typeface="Arial" panose="020B0604020202020204" pitchFamily="34" charset="0"/>
                      </a:endParaRPr>
                    </a:p>
                  </a:txBody>
                  <a:tcPr marL="0" marR="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2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r>
                        <a:rPr lang="en-US" sz="1200" dirty="0" smtClean="0">
                          <a:solidFill>
                            <a:srgbClr val="C00000"/>
                          </a:solidFill>
                          <a:latin typeface="Arial" panose="020B0604020202020204" pitchFamily="34" charset="0"/>
                          <a:cs typeface="Arial" panose="020B0604020202020204" pitchFamily="34" charset="0"/>
                        </a:rPr>
                        <a:t>81%</a:t>
                      </a:r>
                      <a:endParaRPr lang="en-US" sz="1200" dirty="0">
                        <a:solidFill>
                          <a:srgbClr val="C00000"/>
                        </a:solidFill>
                        <a:latin typeface="Arial" panose="020B0604020202020204" pitchFamily="34" charset="0"/>
                        <a:cs typeface="Arial" panose="020B0604020202020204" pitchFamily="34" charset="0"/>
                      </a:endParaRPr>
                    </a:p>
                  </a:txBody>
                  <a:tcPr marL="0" marR="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20000"/>
                      </a:srgbClr>
                    </a:solidFill>
                  </a:tcPr>
                </a:tc>
                <a:tc>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endParaRPr lang="en-US" sz="1200" dirty="0">
                        <a:solidFill>
                          <a:srgbClr val="C00000"/>
                        </a:solidFill>
                        <a:latin typeface="Arial" panose="020B0604020202020204" pitchFamily="34" charset="0"/>
                        <a:cs typeface="Arial" panose="020B0604020202020204" pitchFamily="34" charset="0"/>
                      </a:endParaRPr>
                    </a:p>
                  </a:txBody>
                  <a:tcPr marL="0" marR="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20000"/>
                      </a:srgbClr>
                    </a:solidFill>
                  </a:tcPr>
                </a:tc>
                <a:tc gridSpan="4">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ctr"/>
                      <a:r>
                        <a:rPr lang="en-US" sz="1200" dirty="0" smtClean="0">
                          <a:solidFill>
                            <a:srgbClr val="C00000"/>
                          </a:solidFill>
                          <a:latin typeface="Arial" panose="020B0604020202020204" pitchFamily="34" charset="0"/>
                          <a:cs typeface="Arial" panose="020B0604020202020204" pitchFamily="34" charset="0"/>
                        </a:rPr>
                        <a:t>90 – 95</a:t>
                      </a:r>
                      <a:r>
                        <a:rPr lang="en-US" sz="1200" baseline="0" dirty="0" smtClean="0">
                          <a:solidFill>
                            <a:srgbClr val="C00000"/>
                          </a:solidFill>
                          <a:latin typeface="Arial" panose="020B0604020202020204" pitchFamily="34" charset="0"/>
                          <a:cs typeface="Arial" panose="020B0604020202020204" pitchFamily="34" charset="0"/>
                        </a:rPr>
                        <a:t>%</a:t>
                      </a:r>
                      <a:endParaRPr lang="en-US" sz="1200" dirty="0">
                        <a:solidFill>
                          <a:srgbClr val="C00000"/>
                        </a:solidFill>
                        <a:latin typeface="Arial" panose="020B0604020202020204" pitchFamily="34" charset="0"/>
                        <a:cs typeface="Arial" panose="020B0604020202020204" pitchFamily="34" charset="0"/>
                      </a:endParaRPr>
                    </a:p>
                  </a:txBody>
                  <a:tcPr marL="0" marR="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14B2A">
                        <a:tint val="20000"/>
                      </a:srgbClr>
                    </a:solidFill>
                  </a:tcPr>
                </a:tc>
                <a:tc hMerge="1">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endParaRPr lang="en-US" sz="1200" dirty="0">
                        <a:latin typeface="Arial" panose="020B0604020202020204" pitchFamily="34" charset="0"/>
                        <a:cs typeface="Arial" panose="020B0604020202020204" pitchFamily="34" charset="0"/>
                      </a:endParaRPr>
                    </a:p>
                  </a:txBody>
                  <a:tcPr marL="0" marR="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20000"/>
                      </a:srgbClr>
                    </a:solidFill>
                  </a:tcPr>
                </a:tc>
                <a:tc hMerge="1">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endParaRPr lang="en-US" sz="1200" dirty="0">
                        <a:latin typeface="Arial" panose="020B0604020202020204" pitchFamily="34" charset="0"/>
                        <a:cs typeface="Arial" panose="020B0604020202020204" pitchFamily="34" charset="0"/>
                      </a:endParaRPr>
                    </a:p>
                  </a:txBody>
                  <a:tcPr marL="0" marR="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20000"/>
                      </a:srgbClr>
                    </a:solidFill>
                  </a:tcPr>
                </a:tc>
                <a:tc hMerge="1">
                  <a:txBody>
                    <a:bodyPr/>
                    <a:lstStyle>
                      <a:lvl1pPr marL="0" algn="l" defTabSz="812769" rtl="0" eaLnBrk="1" latinLnBrk="0" hangingPunct="1">
                        <a:defRPr sz="1601" kern="1200">
                          <a:solidFill>
                            <a:schemeClr val="dk1"/>
                          </a:solidFill>
                          <a:latin typeface="Arial"/>
                        </a:defRPr>
                      </a:lvl1pPr>
                      <a:lvl2pPr marL="406385" algn="l" defTabSz="812769" rtl="0" eaLnBrk="1" latinLnBrk="0" hangingPunct="1">
                        <a:defRPr sz="1601" kern="1200">
                          <a:solidFill>
                            <a:schemeClr val="dk1"/>
                          </a:solidFill>
                          <a:latin typeface="Arial"/>
                        </a:defRPr>
                      </a:lvl2pPr>
                      <a:lvl3pPr marL="812769" algn="l" defTabSz="812769" rtl="0" eaLnBrk="1" latinLnBrk="0" hangingPunct="1">
                        <a:defRPr sz="1601" kern="1200">
                          <a:solidFill>
                            <a:schemeClr val="dk1"/>
                          </a:solidFill>
                          <a:latin typeface="Arial"/>
                        </a:defRPr>
                      </a:lvl3pPr>
                      <a:lvl4pPr marL="1219154" algn="l" defTabSz="812769" rtl="0" eaLnBrk="1" latinLnBrk="0" hangingPunct="1">
                        <a:defRPr sz="1601" kern="1200">
                          <a:solidFill>
                            <a:schemeClr val="dk1"/>
                          </a:solidFill>
                          <a:latin typeface="Arial"/>
                        </a:defRPr>
                      </a:lvl4pPr>
                      <a:lvl5pPr marL="1625540" algn="l" defTabSz="812769" rtl="0" eaLnBrk="1" latinLnBrk="0" hangingPunct="1">
                        <a:defRPr sz="1601" kern="1200">
                          <a:solidFill>
                            <a:schemeClr val="dk1"/>
                          </a:solidFill>
                          <a:latin typeface="Arial"/>
                        </a:defRPr>
                      </a:lvl5pPr>
                      <a:lvl6pPr marL="2031924" algn="l" defTabSz="812769" rtl="0" eaLnBrk="1" latinLnBrk="0" hangingPunct="1">
                        <a:defRPr sz="1601" kern="1200">
                          <a:solidFill>
                            <a:schemeClr val="dk1"/>
                          </a:solidFill>
                          <a:latin typeface="Arial"/>
                        </a:defRPr>
                      </a:lvl6pPr>
                      <a:lvl7pPr marL="2438309" algn="l" defTabSz="812769" rtl="0" eaLnBrk="1" latinLnBrk="0" hangingPunct="1">
                        <a:defRPr sz="1601" kern="1200">
                          <a:solidFill>
                            <a:schemeClr val="dk1"/>
                          </a:solidFill>
                          <a:latin typeface="Arial"/>
                        </a:defRPr>
                      </a:lvl7pPr>
                      <a:lvl8pPr marL="2844693" algn="l" defTabSz="812769" rtl="0" eaLnBrk="1" latinLnBrk="0" hangingPunct="1">
                        <a:defRPr sz="1601" kern="1200">
                          <a:solidFill>
                            <a:schemeClr val="dk1"/>
                          </a:solidFill>
                          <a:latin typeface="Arial"/>
                        </a:defRPr>
                      </a:lvl8pPr>
                      <a:lvl9pPr marL="3251078" algn="l" defTabSz="812769" rtl="0" eaLnBrk="1" latinLnBrk="0" hangingPunct="1">
                        <a:defRPr sz="1601" kern="1200">
                          <a:solidFill>
                            <a:schemeClr val="dk1"/>
                          </a:solidFill>
                          <a:latin typeface="Arial"/>
                        </a:defRPr>
                      </a:lvl9pPr>
                    </a:lstStyle>
                    <a:p>
                      <a:pPr algn="r"/>
                      <a:endParaRPr lang="en-US" sz="1200" dirty="0">
                        <a:latin typeface="Arial" panose="020B0604020202020204" pitchFamily="34" charset="0"/>
                        <a:cs typeface="Arial" panose="020B0604020202020204" pitchFamily="34" charset="0"/>
                      </a:endParaRPr>
                    </a:p>
                  </a:txBody>
                  <a:tcPr marL="0" marR="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14B2A">
                        <a:tint val="20000"/>
                      </a:srgbClr>
                    </a:solidFill>
                  </a:tcPr>
                </a:tc>
                <a:extLst>
                  <a:ext uri="{0D108BD9-81ED-4DB2-BD59-A6C34878D82A}">
                    <a16:rowId xmlns:a16="http://schemas.microsoft.com/office/drawing/2014/main" val="2182691759"/>
                  </a:ext>
                </a:extLst>
              </a:tr>
            </a:tbl>
          </a:graphicData>
        </a:graphic>
      </p:graphicFrame>
      <p:sp>
        <p:nvSpPr>
          <p:cNvPr id="32" name="Rectangle 31"/>
          <p:cNvSpPr/>
          <p:nvPr/>
        </p:nvSpPr>
        <p:spPr>
          <a:xfrm>
            <a:off x="1547664" y="1529080"/>
            <a:ext cx="1089660" cy="556260"/>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Arial"/>
                <a:ea typeface="+mn-ea"/>
                <a:cs typeface="+mn-cs"/>
              </a:rPr>
              <a:t>1</a:t>
            </a:r>
            <a:r>
              <a:rPr kumimoji="0" lang="en-US" sz="1800" b="1" i="0" u="none" strike="noStrike" kern="0" cap="none" spc="0" normalizeH="0" baseline="30000" noProof="0" dirty="0" smtClean="0">
                <a:ln>
                  <a:noFill/>
                </a:ln>
                <a:solidFill>
                  <a:prstClr val="black"/>
                </a:solidFill>
                <a:effectLst/>
                <a:uLnTx/>
                <a:uFillTx/>
                <a:latin typeface="Arial"/>
                <a:ea typeface="+mn-ea"/>
                <a:cs typeface="+mn-cs"/>
              </a:rPr>
              <a:t>st</a:t>
            </a:r>
            <a:r>
              <a:rPr kumimoji="0" lang="en-US" sz="1800" b="1" i="0" u="none" strike="noStrike" kern="0" cap="none" spc="0" normalizeH="0" baseline="0" noProof="0" dirty="0" smtClean="0">
                <a:ln>
                  <a:noFill/>
                </a:ln>
                <a:solidFill>
                  <a:prstClr val="black"/>
                </a:solidFill>
                <a:effectLst/>
                <a:uLnTx/>
                <a:uFillTx/>
                <a:latin typeface="Arial"/>
                <a:ea typeface="+mn-ea"/>
                <a:cs typeface="+mn-cs"/>
              </a:rPr>
              <a:t> Launch</a:t>
            </a:r>
          </a:p>
        </p:txBody>
      </p:sp>
      <p:sp>
        <p:nvSpPr>
          <p:cNvPr id="33" name="Rectangle 32"/>
          <p:cNvSpPr/>
          <p:nvPr/>
        </p:nvSpPr>
        <p:spPr>
          <a:xfrm>
            <a:off x="5580112" y="1455723"/>
            <a:ext cx="3489903" cy="556260"/>
          </a:xfrm>
          <a:prstGeom prst="rect">
            <a:avLst/>
          </a:prstGeom>
          <a:noFill/>
          <a:ln w="25400"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Arial"/>
                <a:ea typeface="+mn-ea"/>
                <a:cs typeface="+mn-cs"/>
              </a:rPr>
              <a:t>Committed Approval Rate 90% To Partners</a:t>
            </a:r>
          </a:p>
        </p:txBody>
      </p:sp>
      <p:sp>
        <p:nvSpPr>
          <p:cNvPr id="34" name="Rectangle 33"/>
          <p:cNvSpPr/>
          <p:nvPr/>
        </p:nvSpPr>
        <p:spPr>
          <a:xfrm>
            <a:off x="1743781" y="4660065"/>
            <a:ext cx="2828220" cy="381000"/>
          </a:xfrm>
          <a:prstGeom prst="rect">
            <a:avLst/>
          </a:prstGeom>
          <a:noFill/>
          <a:ln w="25400" cap="flat" cmpd="sng" algn="ctr">
            <a:solidFill>
              <a:srgbClr val="014B2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a:ea typeface="+mn-ea"/>
              <a:cs typeface="+mn-cs"/>
            </a:endParaRPr>
          </a:p>
        </p:txBody>
      </p:sp>
      <p:sp>
        <p:nvSpPr>
          <p:cNvPr id="35" name="Rectangle 34"/>
          <p:cNvSpPr/>
          <p:nvPr/>
        </p:nvSpPr>
        <p:spPr>
          <a:xfrm>
            <a:off x="5084282" y="4658360"/>
            <a:ext cx="1197076" cy="381000"/>
          </a:xfrm>
          <a:prstGeom prst="rect">
            <a:avLst/>
          </a:prstGeom>
          <a:noFill/>
          <a:ln w="25400" cap="flat" cmpd="sng" algn="ctr">
            <a:solidFill>
              <a:srgbClr val="014B2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a:ea typeface="+mn-ea"/>
              <a:cs typeface="+mn-cs"/>
            </a:endParaRPr>
          </a:p>
        </p:txBody>
      </p:sp>
      <p:sp>
        <p:nvSpPr>
          <p:cNvPr id="36" name="Rectangle 35"/>
          <p:cNvSpPr/>
          <p:nvPr/>
        </p:nvSpPr>
        <p:spPr>
          <a:xfrm>
            <a:off x="3214118" y="5039360"/>
            <a:ext cx="1345030" cy="365760"/>
          </a:xfrm>
          <a:prstGeom prst="rect">
            <a:avLst/>
          </a:prstGeom>
          <a:solidFill>
            <a:srgbClr val="014B2A"/>
          </a:solidFill>
          <a:ln w="25400" cap="flat" cmpd="sng" algn="ctr">
            <a:solidFill>
              <a:srgbClr val="014B2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Arial"/>
                <a:ea typeface="+mn-ea"/>
                <a:cs typeface="+mn-cs"/>
              </a:rPr>
              <a:t>Initial Criteria</a:t>
            </a:r>
          </a:p>
        </p:txBody>
      </p:sp>
      <p:cxnSp>
        <p:nvCxnSpPr>
          <p:cNvPr id="38" name="Straight Arrow Connector 37"/>
          <p:cNvCxnSpPr>
            <a:stCxn id="34" idx="3"/>
            <a:endCxn id="35" idx="1"/>
          </p:cNvCxnSpPr>
          <p:nvPr/>
        </p:nvCxnSpPr>
        <p:spPr>
          <a:xfrm flipV="1">
            <a:off x="4572001" y="4848860"/>
            <a:ext cx="512281" cy="1705"/>
          </a:xfrm>
          <a:prstGeom prst="straightConnector1">
            <a:avLst/>
          </a:prstGeom>
          <a:noFill/>
          <a:ln w="9525" cap="flat" cmpd="sng" algn="ctr">
            <a:solidFill>
              <a:srgbClr val="014B2A">
                <a:shade val="95000"/>
                <a:satMod val="105000"/>
              </a:srgbClr>
            </a:solidFill>
            <a:prstDash val="solid"/>
            <a:tailEnd type="triangle"/>
          </a:ln>
          <a:effectLst/>
        </p:spPr>
      </p:cxnSp>
      <p:cxnSp>
        <p:nvCxnSpPr>
          <p:cNvPr id="39" name="Straight Arrow Connector 38"/>
          <p:cNvCxnSpPr>
            <a:stCxn id="35" idx="3"/>
            <a:endCxn id="40" idx="1"/>
          </p:cNvCxnSpPr>
          <p:nvPr/>
        </p:nvCxnSpPr>
        <p:spPr>
          <a:xfrm>
            <a:off x="6281358" y="4848860"/>
            <a:ext cx="541322" cy="0"/>
          </a:xfrm>
          <a:prstGeom prst="straightConnector1">
            <a:avLst/>
          </a:prstGeom>
          <a:noFill/>
          <a:ln w="9525" cap="flat" cmpd="sng" algn="ctr">
            <a:solidFill>
              <a:srgbClr val="014B2A">
                <a:shade val="95000"/>
                <a:satMod val="105000"/>
              </a:srgbClr>
            </a:solidFill>
            <a:prstDash val="solid"/>
            <a:tailEnd type="triangle"/>
          </a:ln>
          <a:effectLst/>
        </p:spPr>
      </p:cxnSp>
      <p:sp>
        <p:nvSpPr>
          <p:cNvPr id="40" name="Rectangle 39"/>
          <p:cNvSpPr/>
          <p:nvPr/>
        </p:nvSpPr>
        <p:spPr>
          <a:xfrm>
            <a:off x="6822680" y="4658360"/>
            <a:ext cx="2245924" cy="381000"/>
          </a:xfrm>
          <a:prstGeom prst="rect">
            <a:avLst/>
          </a:prstGeom>
          <a:noFill/>
          <a:ln w="25400" cap="flat" cmpd="sng" algn="ctr">
            <a:solidFill>
              <a:srgbClr val="FF0000"/>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a:ea typeface="+mn-ea"/>
              <a:cs typeface="+mn-cs"/>
            </a:endParaRPr>
          </a:p>
        </p:txBody>
      </p:sp>
      <p:sp>
        <p:nvSpPr>
          <p:cNvPr id="41" name="Rectangle 40"/>
          <p:cNvSpPr/>
          <p:nvPr/>
        </p:nvSpPr>
        <p:spPr>
          <a:xfrm>
            <a:off x="6746280" y="5039360"/>
            <a:ext cx="2397720" cy="365760"/>
          </a:xfrm>
          <a:prstGeom prst="rect">
            <a:avLst/>
          </a:prstGeom>
          <a:solidFill>
            <a:srgbClr val="FF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smtClean="0">
                <a:solidFill>
                  <a:prstClr val="white"/>
                </a:solidFill>
                <a:latin typeface="Arial"/>
                <a:cs typeface="+mn-cs"/>
              </a:rPr>
              <a:t>Rules Iteration</a:t>
            </a:r>
            <a:r>
              <a:rPr kumimoji="0" lang="en-US" sz="1400" b="0" i="0" u="none" strike="noStrike" kern="0" cap="none" spc="0" normalizeH="0" baseline="0" noProof="0" dirty="0" smtClean="0">
                <a:ln>
                  <a:noFill/>
                </a:ln>
                <a:solidFill>
                  <a:prstClr val="white"/>
                </a:solidFill>
                <a:effectLst/>
                <a:uLnTx/>
                <a:uFillTx/>
                <a:latin typeface="Arial"/>
                <a:ea typeface="+mn-ea"/>
                <a:cs typeface="+mn-cs"/>
              </a:rPr>
              <a:t>: </a:t>
            </a:r>
            <a:br>
              <a:rPr kumimoji="0" lang="en-US" sz="1400" b="0" i="0" u="none" strike="noStrike" kern="0" cap="none" spc="0" normalizeH="0" baseline="0" noProof="0" dirty="0" smtClean="0">
                <a:ln>
                  <a:noFill/>
                </a:ln>
                <a:solidFill>
                  <a:prstClr val="white"/>
                </a:solidFill>
                <a:effectLst/>
                <a:uLnTx/>
                <a:uFillTx/>
                <a:latin typeface="Arial"/>
                <a:ea typeface="+mn-ea"/>
                <a:cs typeface="+mn-cs"/>
              </a:rPr>
            </a:br>
            <a:r>
              <a:rPr kumimoji="0" lang="en-US" sz="1400" b="0" i="0" u="none" strike="noStrike" kern="0" cap="none" spc="0" normalizeH="0" baseline="0" noProof="0" dirty="0" smtClean="0">
                <a:ln>
                  <a:noFill/>
                </a:ln>
                <a:solidFill>
                  <a:prstClr val="white"/>
                </a:solidFill>
                <a:effectLst/>
                <a:uLnTx/>
                <a:uFillTx/>
                <a:latin typeface="Arial"/>
                <a:ea typeface="+mn-ea"/>
                <a:cs typeface="+mn-cs"/>
              </a:rPr>
              <a:t>Selecting the Best 90%</a:t>
            </a:r>
          </a:p>
        </p:txBody>
      </p:sp>
      <p:sp>
        <p:nvSpPr>
          <p:cNvPr id="48" name="Title 1">
            <a:extLst>
              <a:ext uri="{FF2B5EF4-FFF2-40B4-BE49-F238E27FC236}">
                <a16:creationId xmlns:a16="http://schemas.microsoft.com/office/drawing/2014/main" id="{EF4471C8-23FE-4CB6-9695-9635D0A60363}"/>
              </a:ext>
            </a:extLst>
          </p:cNvPr>
          <p:cNvSpPr txBox="1">
            <a:spLocks/>
          </p:cNvSpPr>
          <p:nvPr/>
        </p:nvSpPr>
        <p:spPr>
          <a:xfrm>
            <a:off x="606004" y="841444"/>
            <a:ext cx="8214468"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fontAlgn="auto">
              <a:spcAft>
                <a:spcPts val="0"/>
              </a:spcAft>
            </a:pPr>
            <a:r>
              <a:rPr lang="en-US" sz="2400" b="1"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AiBank</a:t>
            </a:r>
            <a:r>
              <a:rPr lang="en-US" sz="24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Co-Lending Project: the Situation</a:t>
            </a:r>
          </a:p>
          <a:p>
            <a:pPr fontAlgn="auto">
              <a:spcAft>
                <a:spcPts val="0"/>
              </a:spcAft>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30977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700811"/>
            <a:ext cx="9144000" cy="3477875"/>
          </a:xfrm>
          <a:prstGeom prst="rect">
            <a:avLst/>
          </a:prstGeom>
          <a:noFill/>
        </p:spPr>
        <p:txBody>
          <a:bodyPr wrap="square" rtlCol="0">
            <a:spAutoFit/>
          </a:bodyPr>
          <a:lstStyle/>
          <a:p>
            <a:pPr algn="ctr"/>
            <a:r>
              <a:rPr lang="en-US"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ERM </a:t>
            </a: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WBG – </a:t>
            </a:r>
            <a:r>
              <a:rPr lang="en-US" b="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a:t>
            </a: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BANK </a:t>
            </a:r>
            <a:r>
              <a:rPr lang="en-US"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China</a:t>
            </a:r>
          </a:p>
          <a:p>
            <a:pPr algn="ct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endPar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Retail Lending Special Project</a:t>
            </a:r>
          </a:p>
          <a:p>
            <a:pPr algn="ctr"/>
            <a:endPar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endPar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r>
              <a:rPr lang="en-US"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Agenda 3: </a:t>
            </a:r>
            <a:r>
              <a:rPr lang="en-US" dirty="0" smtClean="0">
                <a:latin typeface="Arial" panose="020B0604020202020204" pitchFamily="34" charset="0"/>
                <a:cs typeface="Arial" panose="020B0604020202020204" pitchFamily="34" charset="0"/>
              </a:rPr>
              <a:t>Portfolio Monitoring Framework &amp; Analytics</a:t>
            </a:r>
          </a:p>
          <a:p>
            <a:pPr algn="ctr"/>
            <a:r>
              <a:rPr lang="en-US" sz="2400" dirty="0" smtClean="0">
                <a:latin typeface="Arial" panose="020B0604020202020204" pitchFamily="34" charset="0"/>
                <a:cs typeface="Arial" panose="020B0604020202020204" pitchFamily="34" charset="0"/>
              </a:rPr>
              <a:t>[Retail Customer Credit Rating, B-Score, Early Warning]</a:t>
            </a:r>
            <a:endParaRPr lang="en-US" sz="2400" dirty="0">
              <a:latin typeface="Arial" panose="020B0604020202020204" pitchFamily="34" charset="0"/>
              <a:cs typeface="Arial" panose="020B0604020202020204" pitchFamily="34" charset="0"/>
            </a:endParaRPr>
          </a:p>
        </p:txBody>
      </p:sp>
      <p:sp>
        <p:nvSpPr>
          <p:cNvPr id="6" name="Line 5"/>
          <p:cNvSpPr>
            <a:spLocks noChangeShapeType="1"/>
          </p:cNvSpPr>
          <p:nvPr/>
        </p:nvSpPr>
        <p:spPr bwMode="auto">
          <a:xfrm>
            <a:off x="1761067" y="3877733"/>
            <a:ext cx="54864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th-TH" sz="2489"/>
          </a:p>
        </p:txBody>
      </p:sp>
    </p:spTree>
    <p:extLst>
      <p:ext uri="{BB962C8B-B14F-4D97-AF65-F5344CB8AC3E}">
        <p14:creationId xmlns:p14="http://schemas.microsoft.com/office/powerpoint/2010/main" val="32730621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lowchart: Document 25"/>
          <p:cNvSpPr/>
          <p:nvPr/>
        </p:nvSpPr>
        <p:spPr>
          <a:xfrm>
            <a:off x="910639" y="1769832"/>
            <a:ext cx="685800" cy="617220"/>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sz="800" dirty="0">
                <a:solidFill>
                  <a:prstClr val="black"/>
                </a:solidFill>
                <a:latin typeface="Arial" panose="020B0604020202020204" pitchFamily="34" charset="0"/>
                <a:cs typeface="Arial" panose="020B0604020202020204" pitchFamily="34" charset="0"/>
              </a:rPr>
              <a:t>Loan Daily Reports</a:t>
            </a:r>
          </a:p>
        </p:txBody>
      </p:sp>
      <p:sp>
        <p:nvSpPr>
          <p:cNvPr id="38" name="Rectangle 37"/>
          <p:cNvSpPr/>
          <p:nvPr/>
        </p:nvSpPr>
        <p:spPr>
          <a:xfrm>
            <a:off x="1802854" y="3812568"/>
            <a:ext cx="960120" cy="3429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sz="1000" dirty="0" smtClean="0">
                <a:solidFill>
                  <a:prstClr val="white"/>
                </a:solidFill>
                <a:latin typeface="Arial" panose="020B0604020202020204" pitchFamily="34" charset="0"/>
                <a:cs typeface="Arial" panose="020B0604020202020204" pitchFamily="34" charset="0"/>
              </a:rPr>
              <a:t>Credit Review</a:t>
            </a:r>
            <a:endParaRPr lang="en-US" sz="1000" dirty="0">
              <a:solidFill>
                <a:prstClr val="white"/>
              </a:solidFill>
              <a:latin typeface="Arial" panose="020B0604020202020204" pitchFamily="34" charset="0"/>
              <a:cs typeface="Arial" panose="020B0604020202020204" pitchFamily="34" charset="0"/>
            </a:endParaRPr>
          </a:p>
        </p:txBody>
      </p:sp>
      <p:cxnSp>
        <p:nvCxnSpPr>
          <p:cNvPr id="40" name="Elbow Connector 39"/>
          <p:cNvCxnSpPr>
            <a:stCxn id="26" idx="3"/>
            <a:endCxn id="59" idx="0"/>
          </p:cNvCxnSpPr>
          <p:nvPr/>
        </p:nvCxnSpPr>
        <p:spPr>
          <a:xfrm>
            <a:off x="1596439" y="2078442"/>
            <a:ext cx="670194" cy="12642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1813978" y="5671335"/>
            <a:ext cx="1669392" cy="3429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sz="1000" dirty="0" smtClean="0">
                <a:solidFill>
                  <a:prstClr val="white"/>
                </a:solidFill>
                <a:latin typeface="Arial" panose="020B0604020202020204" pitchFamily="34" charset="0"/>
                <a:cs typeface="Arial" panose="020B0604020202020204" pitchFamily="34" charset="0"/>
              </a:rPr>
              <a:t>Final Credit Grading</a:t>
            </a:r>
          </a:p>
          <a:p>
            <a:pPr algn="ctr" defTabSz="685800" fontAlgn="auto">
              <a:spcBef>
                <a:spcPts val="0"/>
              </a:spcBef>
              <a:spcAft>
                <a:spcPts val="0"/>
              </a:spcAft>
            </a:pPr>
            <a:r>
              <a:rPr lang="en-US" sz="1000" dirty="0" smtClean="0">
                <a:solidFill>
                  <a:srgbClr val="FF0000"/>
                </a:solidFill>
                <a:latin typeface="Arial" panose="020B0604020202020204" pitchFamily="34" charset="0"/>
                <a:cs typeface="Arial" panose="020B0604020202020204" pitchFamily="34" charset="0"/>
              </a:rPr>
              <a:t>(MAX)</a:t>
            </a:r>
            <a:endParaRPr lang="en-US" sz="1000" dirty="0">
              <a:solidFill>
                <a:srgbClr val="FF0000"/>
              </a:solidFill>
              <a:latin typeface="Arial" panose="020B0604020202020204" pitchFamily="34" charset="0"/>
              <a:cs typeface="Arial" panose="020B0604020202020204" pitchFamily="34" charset="0"/>
            </a:endParaRPr>
          </a:p>
        </p:txBody>
      </p:sp>
      <p:sp>
        <p:nvSpPr>
          <p:cNvPr id="48" name="Flowchart: Document 47"/>
          <p:cNvSpPr/>
          <p:nvPr/>
        </p:nvSpPr>
        <p:spPr>
          <a:xfrm>
            <a:off x="899592" y="2484512"/>
            <a:ext cx="685800" cy="617220"/>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sz="800" dirty="0" err="1" smtClean="0">
                <a:solidFill>
                  <a:prstClr val="black"/>
                </a:solidFill>
                <a:latin typeface="Arial" panose="020B0604020202020204" pitchFamily="34" charset="0"/>
                <a:cs typeface="Arial" panose="020B0604020202020204" pitchFamily="34" charset="0"/>
              </a:rPr>
              <a:t>Cust</a:t>
            </a:r>
            <a:r>
              <a:rPr lang="en-US" sz="800" dirty="0" smtClean="0">
                <a:solidFill>
                  <a:prstClr val="black"/>
                </a:solidFill>
                <a:latin typeface="Arial" panose="020B0604020202020204" pitchFamily="34" charset="0"/>
                <a:cs typeface="Arial" panose="020B0604020202020204" pitchFamily="34" charset="0"/>
              </a:rPr>
              <a:t> Profile/</a:t>
            </a:r>
            <a:br>
              <a:rPr lang="en-US" sz="800" dirty="0" smtClean="0">
                <a:solidFill>
                  <a:prstClr val="black"/>
                </a:solidFill>
                <a:latin typeface="Arial" panose="020B0604020202020204" pitchFamily="34" charset="0"/>
                <a:cs typeface="Arial" panose="020B0604020202020204" pitchFamily="34" charset="0"/>
              </a:rPr>
            </a:br>
            <a:r>
              <a:rPr lang="en-US" sz="800" dirty="0" smtClean="0">
                <a:solidFill>
                  <a:prstClr val="black"/>
                </a:solidFill>
                <a:latin typeface="Arial" panose="020B0604020202020204" pitchFamily="34" charset="0"/>
                <a:cs typeface="Arial" panose="020B0604020202020204" pitchFamily="34" charset="0"/>
              </a:rPr>
              <a:t>Product Holding</a:t>
            </a:r>
            <a:endParaRPr lang="en-US" sz="800" dirty="0">
              <a:solidFill>
                <a:prstClr val="black"/>
              </a:solidFill>
              <a:latin typeface="Arial" panose="020B0604020202020204" pitchFamily="34" charset="0"/>
              <a:cs typeface="Arial" panose="020B0604020202020204" pitchFamily="34" charset="0"/>
            </a:endParaRPr>
          </a:p>
        </p:txBody>
      </p:sp>
      <p:sp>
        <p:nvSpPr>
          <p:cNvPr id="50" name="Rectangle 49"/>
          <p:cNvSpPr/>
          <p:nvPr/>
        </p:nvSpPr>
        <p:spPr>
          <a:xfrm>
            <a:off x="1724533" y="1628800"/>
            <a:ext cx="3248752" cy="191714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latin typeface="Arial" panose="020B0604020202020204" pitchFamily="34" charset="0"/>
                <a:cs typeface="Arial" panose="020B0604020202020204" pitchFamily="34" charset="0"/>
              </a:rPr>
              <a:t>Internal Product Behavior</a:t>
            </a:r>
            <a:endParaRPr lang="en-US" sz="1400" dirty="0">
              <a:solidFill>
                <a:schemeClr val="tx1"/>
              </a:solidFill>
              <a:latin typeface="Arial" panose="020B0604020202020204" pitchFamily="34" charset="0"/>
              <a:cs typeface="Arial" panose="020B0604020202020204" pitchFamily="34" charset="0"/>
            </a:endParaRPr>
          </a:p>
        </p:txBody>
      </p:sp>
      <p:sp>
        <p:nvSpPr>
          <p:cNvPr id="56" name="Rectangle 55"/>
          <p:cNvSpPr/>
          <p:nvPr/>
        </p:nvSpPr>
        <p:spPr>
          <a:xfrm>
            <a:off x="899592" y="3643409"/>
            <a:ext cx="2731045" cy="266429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400" dirty="0" smtClean="0">
                <a:solidFill>
                  <a:schemeClr val="tx1"/>
                </a:solidFill>
                <a:latin typeface="Arial" panose="020B0604020202020204" pitchFamily="34" charset="0"/>
                <a:cs typeface="Arial" panose="020B0604020202020204" pitchFamily="34" charset="0"/>
              </a:rPr>
              <a:t>Credit Review &amp; Early Warning</a:t>
            </a:r>
            <a:endParaRPr lang="en-US" sz="1400" dirty="0">
              <a:solidFill>
                <a:schemeClr val="tx1"/>
              </a:solidFill>
              <a:latin typeface="Arial" panose="020B0604020202020204" pitchFamily="34" charset="0"/>
              <a:cs typeface="Arial" panose="020B0604020202020204" pitchFamily="34" charset="0"/>
            </a:endParaRPr>
          </a:p>
        </p:txBody>
      </p:sp>
      <p:sp>
        <p:nvSpPr>
          <p:cNvPr id="59" name="Rectangle 58"/>
          <p:cNvSpPr/>
          <p:nvPr/>
        </p:nvSpPr>
        <p:spPr>
          <a:xfrm>
            <a:off x="1802854" y="2204864"/>
            <a:ext cx="927558" cy="496545"/>
          </a:xfrm>
          <a:prstGeom prst="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sz="1000" dirty="0">
                <a:solidFill>
                  <a:prstClr val="white"/>
                </a:solidFill>
                <a:latin typeface="Arial" panose="020B0604020202020204" pitchFamily="34" charset="0"/>
                <a:cs typeface="Arial" panose="020B0604020202020204" pitchFamily="34" charset="0"/>
              </a:rPr>
              <a:t>Behavioral </a:t>
            </a:r>
            <a:r>
              <a:rPr lang="en-US" sz="1000" dirty="0" smtClean="0">
                <a:solidFill>
                  <a:prstClr val="white"/>
                </a:solidFill>
                <a:latin typeface="Arial" panose="020B0604020202020204" pitchFamily="34" charset="0"/>
                <a:cs typeface="Arial" panose="020B0604020202020204" pitchFamily="34" charset="0"/>
              </a:rPr>
              <a:t>Score</a:t>
            </a:r>
          </a:p>
          <a:p>
            <a:pPr algn="ctr" defTabSz="685800" fontAlgn="auto">
              <a:spcBef>
                <a:spcPts val="0"/>
              </a:spcBef>
              <a:spcAft>
                <a:spcPts val="0"/>
              </a:spcAft>
            </a:pPr>
            <a:r>
              <a:rPr lang="en-US" sz="1000" dirty="0" smtClean="0">
                <a:solidFill>
                  <a:prstClr val="white"/>
                </a:solidFill>
                <a:latin typeface="Arial" panose="020B0604020202020204" pitchFamily="34" charset="0"/>
                <a:cs typeface="Arial" panose="020B0604020202020204" pitchFamily="34" charset="0"/>
              </a:rPr>
              <a:t>Product A</a:t>
            </a:r>
            <a:endParaRPr lang="en-US" sz="1000" dirty="0">
              <a:solidFill>
                <a:prstClr val="white"/>
              </a:solidFill>
              <a:latin typeface="Arial" panose="020B0604020202020204" pitchFamily="34" charset="0"/>
              <a:cs typeface="Arial" panose="020B0604020202020204" pitchFamily="34" charset="0"/>
            </a:endParaRPr>
          </a:p>
        </p:txBody>
      </p:sp>
      <p:sp>
        <p:nvSpPr>
          <p:cNvPr id="61" name="Rectangle 60"/>
          <p:cNvSpPr/>
          <p:nvPr/>
        </p:nvSpPr>
        <p:spPr>
          <a:xfrm>
            <a:off x="3252256" y="3812567"/>
            <a:ext cx="1224419" cy="44995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sz="1000" dirty="0">
                <a:solidFill>
                  <a:prstClr val="white"/>
                </a:solidFill>
                <a:latin typeface="Arial" panose="020B0604020202020204" pitchFamily="34" charset="0"/>
                <a:cs typeface="Arial" panose="020B0604020202020204" pitchFamily="34" charset="0"/>
              </a:rPr>
              <a:t>Customer</a:t>
            </a:r>
            <a:br>
              <a:rPr lang="en-US" sz="1000" dirty="0">
                <a:solidFill>
                  <a:prstClr val="white"/>
                </a:solidFill>
                <a:latin typeface="Arial" panose="020B0604020202020204" pitchFamily="34" charset="0"/>
                <a:cs typeface="Arial" panose="020B0604020202020204" pitchFamily="34" charset="0"/>
              </a:rPr>
            </a:br>
            <a:r>
              <a:rPr lang="en-US" sz="1000" dirty="0">
                <a:solidFill>
                  <a:prstClr val="white"/>
                </a:solidFill>
                <a:latin typeface="Arial" panose="020B0604020202020204" pitchFamily="34" charset="0"/>
                <a:cs typeface="Arial" panose="020B0604020202020204" pitchFamily="34" charset="0"/>
              </a:rPr>
              <a:t>Credit </a:t>
            </a:r>
            <a:r>
              <a:rPr lang="en-US" sz="1000" dirty="0" smtClean="0">
                <a:solidFill>
                  <a:prstClr val="white"/>
                </a:solidFill>
                <a:latin typeface="Arial" panose="020B0604020202020204" pitchFamily="34" charset="0"/>
                <a:cs typeface="Arial" panose="020B0604020202020204" pitchFamily="34" charset="0"/>
              </a:rPr>
              <a:t>Grading</a:t>
            </a:r>
          </a:p>
          <a:p>
            <a:pPr algn="ctr" defTabSz="685800" fontAlgn="auto">
              <a:spcBef>
                <a:spcPts val="0"/>
              </a:spcBef>
              <a:spcAft>
                <a:spcPts val="0"/>
              </a:spcAft>
            </a:pPr>
            <a:r>
              <a:rPr lang="en-US" sz="1000" dirty="0" smtClean="0">
                <a:solidFill>
                  <a:srgbClr val="FF0000"/>
                </a:solidFill>
                <a:latin typeface="Arial" panose="020B0604020202020204" pitchFamily="34" charset="0"/>
                <a:cs typeface="Arial" panose="020B0604020202020204" pitchFamily="34" charset="0"/>
              </a:rPr>
              <a:t>(MAX)</a:t>
            </a:r>
            <a:endParaRPr lang="en-US" sz="1000" dirty="0">
              <a:solidFill>
                <a:srgbClr val="FF0000"/>
              </a:solidFill>
              <a:latin typeface="Arial" panose="020B0604020202020204" pitchFamily="34" charset="0"/>
              <a:cs typeface="Arial" panose="020B0604020202020204" pitchFamily="34" charset="0"/>
            </a:endParaRPr>
          </a:p>
        </p:txBody>
      </p:sp>
      <p:sp>
        <p:nvSpPr>
          <p:cNvPr id="67" name="Rectangle 66"/>
          <p:cNvSpPr/>
          <p:nvPr/>
        </p:nvSpPr>
        <p:spPr>
          <a:xfrm>
            <a:off x="1917154" y="4374209"/>
            <a:ext cx="731520" cy="3429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sz="1000" dirty="0">
                <a:solidFill>
                  <a:prstClr val="white"/>
                </a:solidFill>
                <a:latin typeface="Arial" panose="020B0604020202020204" pitchFamily="34" charset="0"/>
                <a:cs typeface="Arial" panose="020B0604020202020204" pitchFamily="34" charset="0"/>
              </a:rPr>
              <a:t>Early Warning</a:t>
            </a:r>
          </a:p>
        </p:txBody>
      </p:sp>
      <p:cxnSp>
        <p:nvCxnSpPr>
          <p:cNvPr id="68" name="Elbow Connector 67"/>
          <p:cNvCxnSpPr>
            <a:stCxn id="38" idx="2"/>
            <a:endCxn id="67" idx="0"/>
          </p:cNvCxnSpPr>
          <p:nvPr/>
        </p:nvCxnSpPr>
        <p:spPr>
          <a:xfrm rot="5400000">
            <a:off x="2179894" y="4271188"/>
            <a:ext cx="218741" cy="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2864621" y="2204864"/>
            <a:ext cx="927558" cy="496545"/>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sz="1000" dirty="0">
                <a:solidFill>
                  <a:prstClr val="white"/>
                </a:solidFill>
                <a:latin typeface="Arial" panose="020B0604020202020204" pitchFamily="34" charset="0"/>
                <a:cs typeface="Arial" panose="020B0604020202020204" pitchFamily="34" charset="0"/>
              </a:rPr>
              <a:t>Behavioral </a:t>
            </a:r>
            <a:r>
              <a:rPr lang="en-US" sz="1000" dirty="0" smtClean="0">
                <a:solidFill>
                  <a:prstClr val="white"/>
                </a:solidFill>
                <a:latin typeface="Arial" panose="020B0604020202020204" pitchFamily="34" charset="0"/>
                <a:cs typeface="Arial" panose="020B0604020202020204" pitchFamily="34" charset="0"/>
              </a:rPr>
              <a:t>Score Product B</a:t>
            </a:r>
            <a:endParaRPr lang="en-US" sz="1000" dirty="0">
              <a:solidFill>
                <a:prstClr val="white"/>
              </a:solidFill>
              <a:latin typeface="Arial" panose="020B0604020202020204" pitchFamily="34" charset="0"/>
              <a:cs typeface="Arial" panose="020B0604020202020204" pitchFamily="34" charset="0"/>
            </a:endParaRPr>
          </a:p>
        </p:txBody>
      </p:sp>
      <p:sp>
        <p:nvSpPr>
          <p:cNvPr id="81" name="Rectangle 80"/>
          <p:cNvSpPr/>
          <p:nvPr/>
        </p:nvSpPr>
        <p:spPr>
          <a:xfrm>
            <a:off x="3926388" y="2204864"/>
            <a:ext cx="927558" cy="496545"/>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sz="1000" dirty="0">
                <a:solidFill>
                  <a:prstClr val="white"/>
                </a:solidFill>
                <a:latin typeface="Arial" panose="020B0604020202020204" pitchFamily="34" charset="0"/>
                <a:cs typeface="Arial" panose="020B0604020202020204" pitchFamily="34" charset="0"/>
              </a:rPr>
              <a:t>Behavioral </a:t>
            </a:r>
            <a:r>
              <a:rPr lang="en-US" sz="1000" dirty="0" smtClean="0">
                <a:solidFill>
                  <a:prstClr val="white"/>
                </a:solidFill>
                <a:latin typeface="Arial" panose="020B0604020202020204" pitchFamily="34" charset="0"/>
                <a:cs typeface="Arial" panose="020B0604020202020204" pitchFamily="34" charset="0"/>
              </a:rPr>
              <a:t>Score Product C</a:t>
            </a:r>
            <a:endParaRPr lang="en-US" sz="1000" dirty="0">
              <a:solidFill>
                <a:prstClr val="white"/>
              </a:solidFill>
              <a:latin typeface="Arial" panose="020B0604020202020204" pitchFamily="34" charset="0"/>
              <a:cs typeface="Arial" panose="020B0604020202020204" pitchFamily="34" charset="0"/>
            </a:endParaRPr>
          </a:p>
        </p:txBody>
      </p:sp>
      <p:cxnSp>
        <p:nvCxnSpPr>
          <p:cNvPr id="82" name="Elbow Connector 81"/>
          <p:cNvCxnSpPr>
            <a:stCxn id="26" idx="3"/>
            <a:endCxn id="80" idx="0"/>
          </p:cNvCxnSpPr>
          <p:nvPr/>
        </p:nvCxnSpPr>
        <p:spPr>
          <a:xfrm>
            <a:off x="1596439" y="2078442"/>
            <a:ext cx="1731961" cy="12642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Elbow Connector 84"/>
          <p:cNvCxnSpPr>
            <a:stCxn id="26" idx="3"/>
            <a:endCxn id="81" idx="0"/>
          </p:cNvCxnSpPr>
          <p:nvPr/>
        </p:nvCxnSpPr>
        <p:spPr>
          <a:xfrm>
            <a:off x="1596439" y="2078442"/>
            <a:ext cx="2793728" cy="12642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a:xfrm>
            <a:off x="1946593" y="2872136"/>
            <a:ext cx="640080" cy="548640"/>
          </a:xfrm>
          <a:prstGeom prst="rect">
            <a:avLst/>
          </a:prstGeom>
          <a:solidFill>
            <a:schemeClr val="accent5">
              <a:lumMod val="7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lIns="45720" rIns="45720" rtlCol="0" anchor="ctr"/>
          <a:lstStyle/>
          <a:p>
            <a:pPr algn="ctr"/>
            <a:r>
              <a:rPr lang="en-US" sz="1000" dirty="0" err="1" smtClean="0">
                <a:latin typeface="Arial" panose="020B0604020202020204" pitchFamily="34" charset="0"/>
                <a:cs typeface="Arial" panose="020B0604020202020204" pitchFamily="34" charset="0"/>
              </a:rPr>
              <a:t>RCCR_B_Prod_A</a:t>
            </a:r>
            <a:endParaRPr lang="en-US" sz="1600" dirty="0" smtClean="0">
              <a:latin typeface="Arial" panose="020B0604020202020204" pitchFamily="34" charset="0"/>
              <a:cs typeface="Arial" panose="020B0604020202020204" pitchFamily="34" charset="0"/>
            </a:endParaRPr>
          </a:p>
        </p:txBody>
      </p:sp>
      <p:sp>
        <p:nvSpPr>
          <p:cNvPr id="98" name="Rectangle 97"/>
          <p:cNvSpPr/>
          <p:nvPr/>
        </p:nvSpPr>
        <p:spPr>
          <a:xfrm>
            <a:off x="3008360" y="2872136"/>
            <a:ext cx="640080" cy="548640"/>
          </a:xfrm>
          <a:prstGeom prst="rect">
            <a:avLst/>
          </a:prstGeom>
          <a:solidFill>
            <a:schemeClr val="accent6"/>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lIns="45720" rIns="45720" rtlCol="0" anchor="ctr"/>
          <a:lstStyle/>
          <a:p>
            <a:pPr algn="ctr"/>
            <a:r>
              <a:rPr lang="en-US" sz="1000" dirty="0" err="1" smtClean="0">
                <a:latin typeface="Arial" panose="020B0604020202020204" pitchFamily="34" charset="0"/>
                <a:cs typeface="Arial" panose="020B0604020202020204" pitchFamily="34" charset="0"/>
              </a:rPr>
              <a:t>RCCR_B_Prod_B</a:t>
            </a:r>
            <a:endParaRPr lang="en-US" sz="1600" dirty="0" smtClean="0">
              <a:latin typeface="Arial" panose="020B0604020202020204" pitchFamily="34" charset="0"/>
              <a:cs typeface="Arial" panose="020B0604020202020204" pitchFamily="34" charset="0"/>
            </a:endParaRPr>
          </a:p>
        </p:txBody>
      </p:sp>
      <p:sp>
        <p:nvSpPr>
          <p:cNvPr id="99" name="Rectangle 98"/>
          <p:cNvSpPr/>
          <p:nvPr/>
        </p:nvSpPr>
        <p:spPr>
          <a:xfrm>
            <a:off x="4063887" y="2872136"/>
            <a:ext cx="640080" cy="548640"/>
          </a:xfrm>
          <a:prstGeom prst="rect">
            <a:avLst/>
          </a:prstGeom>
          <a:solidFill>
            <a:schemeClr val="accent4"/>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lIns="45720" rIns="45720" rtlCol="0" anchor="ctr"/>
          <a:lstStyle/>
          <a:p>
            <a:pPr algn="ctr"/>
            <a:r>
              <a:rPr lang="en-US" sz="1000" dirty="0" err="1" smtClean="0">
                <a:latin typeface="Arial" panose="020B0604020202020204" pitchFamily="34" charset="0"/>
                <a:cs typeface="Arial" panose="020B0604020202020204" pitchFamily="34" charset="0"/>
              </a:rPr>
              <a:t>RCCR_B_Prod_C</a:t>
            </a:r>
            <a:endParaRPr lang="en-US" sz="1600" dirty="0" smtClean="0">
              <a:latin typeface="Arial" panose="020B0604020202020204" pitchFamily="34" charset="0"/>
              <a:cs typeface="Arial" panose="020B0604020202020204" pitchFamily="34" charset="0"/>
            </a:endParaRPr>
          </a:p>
        </p:txBody>
      </p:sp>
      <p:cxnSp>
        <p:nvCxnSpPr>
          <p:cNvPr id="100" name="Elbow Connector 99"/>
          <p:cNvCxnSpPr>
            <a:stCxn id="59" idx="2"/>
            <a:endCxn id="95" idx="0"/>
          </p:cNvCxnSpPr>
          <p:nvPr/>
        </p:nvCxnSpPr>
        <p:spPr>
          <a:xfrm rot="5400000">
            <a:off x="2181270" y="2786772"/>
            <a:ext cx="170727"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Elbow Connector 102"/>
          <p:cNvCxnSpPr>
            <a:stCxn id="80" idx="2"/>
            <a:endCxn id="98" idx="0"/>
          </p:cNvCxnSpPr>
          <p:nvPr/>
        </p:nvCxnSpPr>
        <p:spPr>
          <a:xfrm rot="5400000">
            <a:off x="3252636" y="2777173"/>
            <a:ext cx="151528"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p:cNvCxnSpPr>
            <a:stCxn id="81" idx="2"/>
            <a:endCxn id="99" idx="0"/>
          </p:cNvCxnSpPr>
          <p:nvPr/>
        </p:nvCxnSpPr>
        <p:spPr>
          <a:xfrm rot="5400000">
            <a:off x="4302636" y="2782700"/>
            <a:ext cx="168823" cy="624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95" idx="2"/>
            <a:endCxn id="61" idx="0"/>
          </p:cNvCxnSpPr>
          <p:nvPr/>
        </p:nvCxnSpPr>
        <p:spPr>
          <a:xfrm>
            <a:off x="2266633" y="3420776"/>
            <a:ext cx="1597833" cy="3917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8" name="Straight Arrow Connector 117"/>
          <p:cNvCxnSpPr>
            <a:stCxn id="98" idx="2"/>
            <a:endCxn id="61" idx="0"/>
          </p:cNvCxnSpPr>
          <p:nvPr/>
        </p:nvCxnSpPr>
        <p:spPr>
          <a:xfrm>
            <a:off x="3328400" y="3420776"/>
            <a:ext cx="536066" cy="3917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p:cNvCxnSpPr>
            <a:stCxn id="99" idx="2"/>
            <a:endCxn id="61" idx="0"/>
          </p:cNvCxnSpPr>
          <p:nvPr/>
        </p:nvCxnSpPr>
        <p:spPr>
          <a:xfrm flipH="1">
            <a:off x="3864466" y="3420776"/>
            <a:ext cx="519461" cy="3917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4" name="Rectangle 123"/>
          <p:cNvSpPr/>
          <p:nvPr/>
        </p:nvSpPr>
        <p:spPr>
          <a:xfrm>
            <a:off x="1230242" y="4938244"/>
            <a:ext cx="640080" cy="548640"/>
          </a:xfrm>
          <a:prstGeom prst="rect">
            <a:avLst/>
          </a:prstGeom>
          <a:solidFill>
            <a:schemeClr val="accent2"/>
          </a:solidFill>
          <a:ln>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US" sz="1000" dirty="0" smtClean="0">
                <a:latin typeface="Arial" panose="020B0604020202020204" pitchFamily="34" charset="0"/>
                <a:cs typeface="Arial" panose="020B0604020202020204" pitchFamily="34" charset="0"/>
              </a:rPr>
              <a:t>RCCR</a:t>
            </a:r>
            <a:br>
              <a:rPr lang="en-US" sz="1000" dirty="0" smtClean="0">
                <a:latin typeface="Arial" panose="020B0604020202020204" pitchFamily="34" charset="0"/>
                <a:cs typeface="Arial" panose="020B0604020202020204" pitchFamily="34" charset="0"/>
              </a:rPr>
            </a:br>
            <a:r>
              <a:rPr lang="en-US" sz="1000" dirty="0" smtClean="0">
                <a:latin typeface="Arial" panose="020B0604020202020204" pitchFamily="34" charset="0"/>
                <a:cs typeface="Arial" panose="020B0604020202020204" pitchFamily="34" charset="0"/>
              </a:rPr>
              <a:t>_EXT1</a:t>
            </a:r>
          </a:p>
        </p:txBody>
      </p:sp>
      <p:sp>
        <p:nvSpPr>
          <p:cNvPr id="125" name="Rectangle 124"/>
          <p:cNvSpPr/>
          <p:nvPr/>
        </p:nvSpPr>
        <p:spPr>
          <a:xfrm>
            <a:off x="1962920" y="4951245"/>
            <a:ext cx="640080" cy="548640"/>
          </a:xfrm>
          <a:prstGeom prst="rect">
            <a:avLst/>
          </a:prstGeom>
          <a:solidFill>
            <a:schemeClr val="accent2"/>
          </a:solidFill>
          <a:ln>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US" sz="1000" dirty="0" smtClean="0">
                <a:latin typeface="Arial" panose="020B0604020202020204" pitchFamily="34" charset="0"/>
                <a:cs typeface="Arial" panose="020B0604020202020204" pitchFamily="34" charset="0"/>
              </a:rPr>
              <a:t>RCCR</a:t>
            </a:r>
            <a:br>
              <a:rPr lang="en-US" sz="1000" dirty="0" smtClean="0">
                <a:latin typeface="Arial" panose="020B0604020202020204" pitchFamily="34" charset="0"/>
                <a:cs typeface="Arial" panose="020B0604020202020204" pitchFamily="34" charset="0"/>
              </a:rPr>
            </a:br>
            <a:r>
              <a:rPr lang="en-US" sz="1000" dirty="0" smtClean="0">
                <a:latin typeface="Arial" panose="020B0604020202020204" pitchFamily="34" charset="0"/>
                <a:cs typeface="Arial" panose="020B0604020202020204" pitchFamily="34" charset="0"/>
              </a:rPr>
              <a:t>_EXT2</a:t>
            </a:r>
          </a:p>
        </p:txBody>
      </p:sp>
      <p:cxnSp>
        <p:nvCxnSpPr>
          <p:cNvPr id="127" name="Straight Arrow Connector 126"/>
          <p:cNvCxnSpPr>
            <a:stCxn id="67" idx="2"/>
            <a:endCxn id="124" idx="0"/>
          </p:cNvCxnSpPr>
          <p:nvPr/>
        </p:nvCxnSpPr>
        <p:spPr>
          <a:xfrm flipH="1">
            <a:off x="1550282" y="4717109"/>
            <a:ext cx="732632" cy="2211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Rectangle 131"/>
          <p:cNvSpPr/>
          <p:nvPr/>
        </p:nvSpPr>
        <p:spPr>
          <a:xfrm>
            <a:off x="2695598" y="4938244"/>
            <a:ext cx="640080" cy="548640"/>
          </a:xfrm>
          <a:prstGeom prst="rect">
            <a:avLst/>
          </a:prstGeom>
          <a:solidFill>
            <a:schemeClr val="accent2"/>
          </a:solidFill>
          <a:ln>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US" sz="1000" dirty="0" smtClean="0">
                <a:latin typeface="Arial" panose="020B0604020202020204" pitchFamily="34" charset="0"/>
                <a:cs typeface="Arial" panose="020B0604020202020204" pitchFamily="34" charset="0"/>
              </a:rPr>
              <a:t>RCCR</a:t>
            </a:r>
            <a:br>
              <a:rPr lang="en-US" sz="1000" dirty="0" smtClean="0">
                <a:latin typeface="Arial" panose="020B0604020202020204" pitchFamily="34" charset="0"/>
                <a:cs typeface="Arial" panose="020B0604020202020204" pitchFamily="34" charset="0"/>
              </a:rPr>
            </a:br>
            <a:r>
              <a:rPr lang="en-US" sz="1000" dirty="0" smtClean="0">
                <a:latin typeface="Arial" panose="020B0604020202020204" pitchFamily="34" charset="0"/>
                <a:cs typeface="Arial" panose="020B0604020202020204" pitchFamily="34" charset="0"/>
              </a:rPr>
              <a:t>_EXT1</a:t>
            </a:r>
          </a:p>
        </p:txBody>
      </p:sp>
      <p:cxnSp>
        <p:nvCxnSpPr>
          <p:cNvPr id="133" name="Straight Arrow Connector 132"/>
          <p:cNvCxnSpPr>
            <a:stCxn id="67" idx="2"/>
            <a:endCxn id="125" idx="0"/>
          </p:cNvCxnSpPr>
          <p:nvPr/>
        </p:nvCxnSpPr>
        <p:spPr>
          <a:xfrm>
            <a:off x="2282914" y="4717109"/>
            <a:ext cx="46" cy="2341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p:cNvCxnSpPr>
            <a:stCxn id="67" idx="2"/>
            <a:endCxn id="132" idx="0"/>
          </p:cNvCxnSpPr>
          <p:nvPr/>
        </p:nvCxnSpPr>
        <p:spPr>
          <a:xfrm>
            <a:off x="2282914" y="4717109"/>
            <a:ext cx="732724" cy="2211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9" name="Rectangle 138"/>
          <p:cNvSpPr/>
          <p:nvPr/>
        </p:nvSpPr>
        <p:spPr>
          <a:xfrm>
            <a:off x="3547566" y="4938244"/>
            <a:ext cx="640080" cy="548640"/>
          </a:xfrm>
          <a:prstGeom prst="rect">
            <a:avLst/>
          </a:prstGeom>
          <a:solidFill>
            <a:schemeClr val="tx2"/>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lIns="45720" rIns="45720" rtlCol="0" anchor="ctr"/>
          <a:lstStyle/>
          <a:p>
            <a:pPr algn="ctr"/>
            <a:r>
              <a:rPr lang="en-US" sz="1000" dirty="0" smtClean="0">
                <a:latin typeface="Arial" panose="020B0604020202020204" pitchFamily="34" charset="0"/>
                <a:cs typeface="Arial" panose="020B0604020202020204" pitchFamily="34" charset="0"/>
              </a:rPr>
              <a:t>RCCR_B_CUST</a:t>
            </a:r>
            <a:endParaRPr lang="en-US" sz="1600" dirty="0" smtClean="0">
              <a:latin typeface="Arial" panose="020B0604020202020204" pitchFamily="34" charset="0"/>
              <a:cs typeface="Arial" panose="020B0604020202020204" pitchFamily="34" charset="0"/>
            </a:endParaRPr>
          </a:p>
        </p:txBody>
      </p:sp>
      <p:cxnSp>
        <p:nvCxnSpPr>
          <p:cNvPr id="140" name="Straight Arrow Connector 139"/>
          <p:cNvCxnSpPr>
            <a:stCxn id="61" idx="2"/>
            <a:endCxn id="139" idx="0"/>
          </p:cNvCxnSpPr>
          <p:nvPr/>
        </p:nvCxnSpPr>
        <p:spPr>
          <a:xfrm>
            <a:off x="3864466" y="4262526"/>
            <a:ext cx="3140" cy="675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4" name="Elbow Connector 143"/>
          <p:cNvCxnSpPr>
            <a:stCxn id="48" idx="2"/>
            <a:endCxn id="38" idx="1"/>
          </p:cNvCxnSpPr>
          <p:nvPr/>
        </p:nvCxnSpPr>
        <p:spPr>
          <a:xfrm rot="16200000" flipH="1">
            <a:off x="1061128" y="3242291"/>
            <a:ext cx="923091" cy="56036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124" idx="2"/>
            <a:endCxn id="47" idx="0"/>
          </p:cNvCxnSpPr>
          <p:nvPr/>
        </p:nvCxnSpPr>
        <p:spPr>
          <a:xfrm>
            <a:off x="1550282" y="5486884"/>
            <a:ext cx="1098392" cy="184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1" name="Straight Arrow Connector 150"/>
          <p:cNvCxnSpPr>
            <a:stCxn id="125" idx="2"/>
            <a:endCxn id="47" idx="0"/>
          </p:cNvCxnSpPr>
          <p:nvPr/>
        </p:nvCxnSpPr>
        <p:spPr>
          <a:xfrm>
            <a:off x="2282960" y="5499885"/>
            <a:ext cx="365714" cy="171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4" name="Straight Arrow Connector 153"/>
          <p:cNvCxnSpPr>
            <a:stCxn id="132" idx="2"/>
            <a:endCxn id="47" idx="0"/>
          </p:cNvCxnSpPr>
          <p:nvPr/>
        </p:nvCxnSpPr>
        <p:spPr>
          <a:xfrm flipH="1">
            <a:off x="2648674" y="5486884"/>
            <a:ext cx="366964" cy="184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7" name="Straight Arrow Connector 156"/>
          <p:cNvCxnSpPr>
            <a:stCxn id="139" idx="2"/>
            <a:endCxn id="47" idx="0"/>
          </p:cNvCxnSpPr>
          <p:nvPr/>
        </p:nvCxnSpPr>
        <p:spPr>
          <a:xfrm flipH="1">
            <a:off x="2648674" y="5486884"/>
            <a:ext cx="1218932" cy="184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4" name="Rectangle 163"/>
          <p:cNvSpPr/>
          <p:nvPr/>
        </p:nvSpPr>
        <p:spPr>
          <a:xfrm>
            <a:off x="4270717" y="5564295"/>
            <a:ext cx="640080"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latin typeface="Arial" panose="020B0604020202020204" pitchFamily="34" charset="0"/>
                <a:cs typeface="Arial" panose="020B0604020202020204" pitchFamily="34" charset="0"/>
              </a:rPr>
              <a:t>Final_</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RCCR_</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CUST</a:t>
            </a:r>
          </a:p>
        </p:txBody>
      </p:sp>
      <p:cxnSp>
        <p:nvCxnSpPr>
          <p:cNvPr id="165" name="Straight Arrow Connector 164"/>
          <p:cNvCxnSpPr>
            <a:stCxn id="47" idx="3"/>
            <a:endCxn id="164" idx="1"/>
          </p:cNvCxnSpPr>
          <p:nvPr/>
        </p:nvCxnSpPr>
        <p:spPr>
          <a:xfrm flipV="1">
            <a:off x="3483370" y="5838615"/>
            <a:ext cx="787347" cy="41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174" name="Table 173"/>
          <p:cNvGraphicFramePr>
            <a:graphicFrameLocks noGrp="1"/>
          </p:cNvGraphicFramePr>
          <p:nvPr>
            <p:extLst>
              <p:ext uri="{D42A27DB-BD31-4B8C-83A1-F6EECF244321}">
                <p14:modId xmlns:p14="http://schemas.microsoft.com/office/powerpoint/2010/main" val="3257236010"/>
              </p:ext>
            </p:extLst>
          </p:nvPr>
        </p:nvGraphicFramePr>
        <p:xfrm>
          <a:off x="5716830" y="2239100"/>
          <a:ext cx="2377440" cy="4089652"/>
        </p:xfrm>
        <a:graphic>
          <a:graphicData uri="http://schemas.openxmlformats.org/drawingml/2006/table">
            <a:tbl>
              <a:tblPr/>
              <a:tblGrid>
                <a:gridCol w="1188720">
                  <a:extLst>
                    <a:ext uri="{9D8B030D-6E8A-4147-A177-3AD203B41FA5}">
                      <a16:colId xmlns:a16="http://schemas.microsoft.com/office/drawing/2014/main" val="1417309408"/>
                    </a:ext>
                  </a:extLst>
                </a:gridCol>
                <a:gridCol w="1188720">
                  <a:extLst>
                    <a:ext uri="{9D8B030D-6E8A-4147-A177-3AD203B41FA5}">
                      <a16:colId xmlns:a16="http://schemas.microsoft.com/office/drawing/2014/main" val="1458282815"/>
                    </a:ext>
                  </a:extLst>
                </a:gridCol>
              </a:tblGrid>
              <a:tr h="304649">
                <a:tc>
                  <a:txBody>
                    <a:bodyPr/>
                    <a:lstStyle/>
                    <a:p>
                      <a:pPr algn="ctr" fontAlgn="b"/>
                      <a:r>
                        <a:rPr lang="en-US" sz="1400" b="0" i="0" u="none" strike="noStrike" kern="1200" dirty="0" smtClean="0">
                          <a:solidFill>
                            <a:schemeClr val="bg1"/>
                          </a:solidFill>
                          <a:effectLst/>
                          <a:latin typeface="Arial" panose="020B0604020202020204" pitchFamily="34" charset="0"/>
                          <a:ea typeface="+mn-ea"/>
                          <a:cs typeface="Arial" panose="020B0604020202020204" pitchFamily="34" charset="0"/>
                        </a:rPr>
                        <a:t>Final_</a:t>
                      </a:r>
                      <a:br>
                        <a:rPr lang="en-US" sz="1400" b="0" i="0" u="none" strike="noStrike" kern="1200" dirty="0" smtClean="0">
                          <a:solidFill>
                            <a:schemeClr val="bg1"/>
                          </a:solidFill>
                          <a:effectLst/>
                          <a:latin typeface="Arial" panose="020B0604020202020204" pitchFamily="34" charset="0"/>
                          <a:ea typeface="+mn-ea"/>
                          <a:cs typeface="Arial" panose="020B0604020202020204" pitchFamily="34" charset="0"/>
                        </a:rPr>
                      </a:br>
                      <a:r>
                        <a:rPr lang="en-US" sz="1400" b="0" i="0" u="none" strike="noStrike" kern="1200" dirty="0" smtClean="0">
                          <a:solidFill>
                            <a:schemeClr val="bg1"/>
                          </a:solidFill>
                          <a:effectLst/>
                          <a:latin typeface="Arial" panose="020B0604020202020204" pitchFamily="34" charset="0"/>
                          <a:ea typeface="+mn-ea"/>
                          <a:cs typeface="Arial" panose="020B0604020202020204" pitchFamily="34" charset="0"/>
                        </a:rPr>
                        <a:t>RCCR_CUST</a:t>
                      </a:r>
                      <a:endParaRPr lang="en-US" sz="1400" b="0"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PD</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5008387"/>
                  </a:ext>
                </a:extLst>
              </a:tr>
              <a:tr h="304649">
                <a:tc>
                  <a:txBody>
                    <a:bodyPr/>
                    <a:lstStyle/>
                    <a:p>
                      <a:pPr algn="ctr" fontAlgn="b"/>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1</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0.20%</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8509680"/>
                  </a:ext>
                </a:extLst>
              </a:tr>
              <a:tr h="304649">
                <a:tc>
                  <a:txBody>
                    <a:bodyPr/>
                    <a:lstStyle/>
                    <a:p>
                      <a:pPr algn="ctr" fontAlgn="b"/>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2</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kern="1200">
                          <a:solidFill>
                            <a:srgbClr val="000000"/>
                          </a:solidFill>
                          <a:effectLst/>
                          <a:latin typeface="Arial" panose="020B0604020202020204" pitchFamily="34" charset="0"/>
                          <a:ea typeface="+mn-ea"/>
                          <a:cs typeface="Arial" panose="020B0604020202020204" pitchFamily="34" charset="0"/>
                        </a:rPr>
                        <a:t>0.40%</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5040885"/>
                  </a:ext>
                </a:extLst>
              </a:tr>
              <a:tr h="304649">
                <a:tc>
                  <a:txBody>
                    <a:bodyPr/>
                    <a:lstStyle/>
                    <a:p>
                      <a:pPr algn="ctr" fontAlgn="b"/>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3</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0.79%</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2084917"/>
                  </a:ext>
                </a:extLst>
              </a:tr>
              <a:tr h="304649">
                <a:tc>
                  <a:txBody>
                    <a:bodyPr/>
                    <a:lstStyle/>
                    <a:p>
                      <a:pPr algn="ctr" fontAlgn="b"/>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4</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1.57%</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3359860"/>
                  </a:ext>
                </a:extLst>
              </a:tr>
              <a:tr h="304649">
                <a:tc>
                  <a:txBody>
                    <a:bodyPr/>
                    <a:lstStyle/>
                    <a:p>
                      <a:pPr algn="ctr" fontAlgn="b"/>
                      <a:r>
                        <a:rPr lang="en-US" sz="1400" b="0" i="0" u="none" strike="noStrike" kern="1200">
                          <a:solidFill>
                            <a:srgbClr val="000000"/>
                          </a:solidFill>
                          <a:effectLst/>
                          <a:latin typeface="Arial" panose="020B0604020202020204" pitchFamily="34" charset="0"/>
                          <a:ea typeface="+mn-ea"/>
                          <a:cs typeface="Arial" panose="020B0604020202020204" pitchFamily="34" charset="0"/>
                        </a:rPr>
                        <a:t>5</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3.10%</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8548268"/>
                  </a:ext>
                </a:extLst>
              </a:tr>
              <a:tr h="304649">
                <a:tc>
                  <a:txBody>
                    <a:bodyPr/>
                    <a:lstStyle/>
                    <a:p>
                      <a:pPr algn="ctr" fontAlgn="b"/>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6</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6.02%</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68127265"/>
                  </a:ext>
                </a:extLst>
              </a:tr>
              <a:tr h="304649">
                <a:tc>
                  <a:txBody>
                    <a:bodyPr/>
                    <a:lstStyle/>
                    <a:p>
                      <a:pPr algn="ctr" fontAlgn="b"/>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7</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11.35%</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11431211"/>
                  </a:ext>
                </a:extLst>
              </a:tr>
              <a:tr h="304649">
                <a:tc>
                  <a:txBody>
                    <a:bodyPr/>
                    <a:lstStyle/>
                    <a:p>
                      <a:pPr algn="ctr" fontAlgn="b"/>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8</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20.38%</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6075011"/>
                  </a:ext>
                </a:extLst>
              </a:tr>
              <a:tr h="304649">
                <a:tc>
                  <a:txBody>
                    <a:bodyPr/>
                    <a:lstStyle/>
                    <a:p>
                      <a:pPr algn="ctr" fontAlgn="b"/>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9</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33.86%</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96381948"/>
                  </a:ext>
                </a:extLst>
              </a:tr>
              <a:tr h="304649">
                <a:tc>
                  <a:txBody>
                    <a:bodyPr/>
                    <a:lstStyle/>
                    <a:p>
                      <a:pPr algn="ctr" fontAlgn="b"/>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10</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50.59%</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8823780"/>
                  </a:ext>
                </a:extLst>
              </a:tr>
              <a:tr h="304649">
                <a:tc>
                  <a:txBody>
                    <a:bodyPr/>
                    <a:lstStyle/>
                    <a:p>
                      <a:pPr algn="ctr" fontAlgn="b"/>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11</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67.19%</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53474436"/>
                  </a:ext>
                </a:extLst>
              </a:tr>
              <a:tr h="304649">
                <a:tc>
                  <a:txBody>
                    <a:bodyPr/>
                    <a:lstStyle/>
                    <a:p>
                      <a:pPr algn="ctr" fontAlgn="b"/>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12</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kern="1200" dirty="0">
                          <a:solidFill>
                            <a:srgbClr val="000000"/>
                          </a:solidFill>
                          <a:effectLst/>
                          <a:latin typeface="Arial" panose="020B0604020202020204" pitchFamily="34" charset="0"/>
                          <a:ea typeface="+mn-ea"/>
                          <a:cs typeface="Arial" panose="020B0604020202020204" pitchFamily="34" charset="0"/>
                        </a:rPr>
                        <a:t>80.38%</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51677951"/>
                  </a:ext>
                </a:extLst>
              </a:tr>
            </a:tbl>
          </a:graphicData>
        </a:graphic>
      </p:graphicFrame>
      <p:sp>
        <p:nvSpPr>
          <p:cNvPr id="175" name="Rectangle 174"/>
          <p:cNvSpPr/>
          <p:nvPr/>
        </p:nvSpPr>
        <p:spPr>
          <a:xfrm>
            <a:off x="5652120" y="1698914"/>
            <a:ext cx="1888223" cy="3689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smtClean="0">
                <a:latin typeface="Arial" panose="020B0604020202020204" pitchFamily="34" charset="0"/>
                <a:cs typeface="Arial" panose="020B0604020202020204" pitchFamily="34" charset="0"/>
              </a:rPr>
              <a:t>RCCR</a:t>
            </a:r>
            <a:endParaRPr lang="en-US" sz="1600" dirty="0">
              <a:latin typeface="Arial" panose="020B0604020202020204" pitchFamily="34" charset="0"/>
              <a:cs typeface="Arial" panose="020B0604020202020204" pitchFamily="34" charset="0"/>
            </a:endParaRPr>
          </a:p>
        </p:txBody>
      </p:sp>
      <p:cxnSp>
        <p:nvCxnSpPr>
          <p:cNvPr id="176" name="Elbow Connector 175"/>
          <p:cNvCxnSpPr>
            <a:stCxn id="164" idx="3"/>
            <a:endCxn id="174" idx="1"/>
          </p:cNvCxnSpPr>
          <p:nvPr/>
        </p:nvCxnSpPr>
        <p:spPr>
          <a:xfrm flipV="1">
            <a:off x="4910797" y="4283926"/>
            <a:ext cx="806033" cy="1554689"/>
          </a:xfrm>
          <a:prstGeom prst="bentConnector3">
            <a:avLst>
              <a:gd name="adj1" fmla="val 50000"/>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79" name="Rectangle 178"/>
          <p:cNvSpPr/>
          <p:nvPr/>
        </p:nvSpPr>
        <p:spPr>
          <a:xfrm>
            <a:off x="7526094" y="4321292"/>
            <a:ext cx="1014957" cy="4038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1600" dirty="0" smtClean="0">
                <a:latin typeface="Arial" panose="020B0604020202020204" pitchFamily="34" charset="0"/>
                <a:cs typeface="Arial" panose="020B0604020202020204" pitchFamily="34" charset="0"/>
              </a:rPr>
              <a:t>Approval</a:t>
            </a:r>
          </a:p>
        </p:txBody>
      </p:sp>
      <p:cxnSp>
        <p:nvCxnSpPr>
          <p:cNvPr id="180" name="Elbow Connector 179"/>
          <p:cNvCxnSpPr>
            <a:endCxn id="179" idx="2"/>
          </p:cNvCxnSpPr>
          <p:nvPr/>
        </p:nvCxnSpPr>
        <p:spPr>
          <a:xfrm rot="16200000" flipV="1">
            <a:off x="7910335" y="4848382"/>
            <a:ext cx="246478" cy="2"/>
          </a:xfrm>
          <a:prstGeom prst="bentConnector3">
            <a:avLst>
              <a:gd name="adj1" fmla="val 50000"/>
            </a:avLst>
          </a:prstGeom>
          <a:ln w="28575">
            <a:prstDash val="dash"/>
            <a:tailEnd type="triangle"/>
          </a:ln>
        </p:spPr>
        <p:style>
          <a:lnRef idx="2">
            <a:schemeClr val="accent6"/>
          </a:lnRef>
          <a:fillRef idx="0">
            <a:schemeClr val="accent6"/>
          </a:fillRef>
          <a:effectRef idx="1">
            <a:schemeClr val="accent6"/>
          </a:effectRef>
          <a:fontRef idx="minor">
            <a:schemeClr val="tx1"/>
          </a:fontRef>
        </p:style>
      </p:cxnSp>
      <p:sp>
        <p:nvSpPr>
          <p:cNvPr id="51" name="Title 1">
            <a:extLst>
              <a:ext uri="{FF2B5EF4-FFF2-40B4-BE49-F238E27FC236}">
                <a16:creationId xmlns:a16="http://schemas.microsoft.com/office/drawing/2014/main" id="{EF4471C8-23FE-4CB6-9695-9635D0A60363}"/>
              </a:ext>
            </a:extLst>
          </p:cNvPr>
          <p:cNvSpPr txBox="1">
            <a:spLocks/>
          </p:cNvSpPr>
          <p:nvPr/>
        </p:nvSpPr>
        <p:spPr>
          <a:xfrm>
            <a:off x="606004" y="841444"/>
            <a:ext cx="8214468"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fontAlgn="auto">
              <a:spcAft>
                <a:spcPts val="0"/>
              </a:spcAft>
            </a:pPr>
            <a:r>
              <a:rPr lang="en-US" sz="2400" b="1" dirty="0">
                <a:latin typeface="Arial" panose="020B0604020202020204" pitchFamily="34" charset="0"/>
                <a:cs typeface="Arial" panose="020B0604020202020204" pitchFamily="34" charset="0"/>
              </a:rPr>
              <a:t>Portfolio Monitoring Analytics </a:t>
            </a:r>
            <a:r>
              <a:rPr lang="en-US" sz="2400" b="1" dirty="0" smtClean="0">
                <a:latin typeface="Arial" panose="020B0604020202020204" pitchFamily="34" charset="0"/>
                <a:cs typeface="Arial" panose="020B0604020202020204" pitchFamily="34" charset="0"/>
              </a:rPr>
              <a:t>Framework</a:t>
            </a:r>
          </a:p>
          <a:p>
            <a:pPr fontAlgn="auto">
              <a:spcAft>
                <a:spcPts val="0"/>
              </a:spcAft>
            </a:pPr>
            <a:r>
              <a:rPr lang="en-US" sz="1800" dirty="0" smtClean="0">
                <a:latin typeface="Arial" panose="020B0604020202020204" pitchFamily="34" charset="0"/>
                <a:cs typeface="Arial" panose="020B0604020202020204" pitchFamily="34" charset="0"/>
              </a:rPr>
              <a:t>Retail Customer Credit Rating</a:t>
            </a:r>
            <a:endParaRPr lang="en-US" sz="1800" dirty="0">
              <a:latin typeface="Arial" panose="020B0604020202020204" pitchFamily="34" charset="0"/>
              <a:cs typeface="Arial" panose="020B0604020202020204" pitchFamily="34" charset="0"/>
            </a:endParaRPr>
          </a:p>
        </p:txBody>
      </p:sp>
      <p:sp>
        <p:nvSpPr>
          <p:cNvPr id="55" name="Rectangle 54"/>
          <p:cNvSpPr/>
          <p:nvPr/>
        </p:nvSpPr>
        <p:spPr>
          <a:xfrm>
            <a:off x="4816911" y="2866891"/>
            <a:ext cx="640080" cy="548640"/>
          </a:xfrm>
          <a:prstGeom prst="rect">
            <a:avLst/>
          </a:prstGeom>
          <a:solidFill>
            <a:schemeClr val="bg1"/>
          </a:solidFill>
          <a:ln>
            <a:solidFill>
              <a:schemeClr val="tx1"/>
            </a:solidFill>
            <a:prstDash val="dash"/>
          </a:ln>
        </p:spPr>
        <p:style>
          <a:lnRef idx="2">
            <a:schemeClr val="accent2">
              <a:shade val="50000"/>
            </a:schemeClr>
          </a:lnRef>
          <a:fillRef idx="1">
            <a:schemeClr val="accent2"/>
          </a:fillRef>
          <a:effectRef idx="0">
            <a:schemeClr val="accent2"/>
          </a:effectRef>
          <a:fontRef idx="minor">
            <a:schemeClr val="lt1"/>
          </a:fontRef>
        </p:style>
        <p:txBody>
          <a:bodyPr lIns="45720" rIns="45720" rtlCol="0" anchor="ctr"/>
          <a:lstStyle/>
          <a:p>
            <a:pPr algn="ctr"/>
            <a:r>
              <a:rPr lang="en-US" sz="1000" dirty="0" smtClean="0">
                <a:solidFill>
                  <a:schemeClr val="tx1"/>
                </a:solidFill>
                <a:latin typeface="Arial" panose="020B0604020202020204" pitchFamily="34" charset="0"/>
                <a:cs typeface="Arial" panose="020B0604020202020204" pitchFamily="34" charset="0"/>
              </a:rPr>
              <a:t>RCCR_A</a:t>
            </a:r>
            <a:endParaRPr lang="en-US" sz="1600" dirty="0" smtClean="0">
              <a:solidFill>
                <a:schemeClr val="tx1"/>
              </a:solidFill>
              <a:latin typeface="Arial" panose="020B0604020202020204" pitchFamily="34" charset="0"/>
              <a:cs typeface="Arial" panose="020B0604020202020204" pitchFamily="34" charset="0"/>
            </a:endParaRPr>
          </a:p>
        </p:txBody>
      </p:sp>
      <p:cxnSp>
        <p:nvCxnSpPr>
          <p:cNvPr id="60" name="Straight Arrow Connector 59"/>
          <p:cNvCxnSpPr>
            <a:stCxn id="55" idx="1"/>
            <a:endCxn id="99" idx="3"/>
          </p:cNvCxnSpPr>
          <p:nvPr/>
        </p:nvCxnSpPr>
        <p:spPr>
          <a:xfrm flipH="1">
            <a:off x="4703967" y="3141211"/>
            <a:ext cx="112944" cy="52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8" name="Rectangle 187"/>
          <p:cNvSpPr/>
          <p:nvPr/>
        </p:nvSpPr>
        <p:spPr>
          <a:xfrm>
            <a:off x="6719156" y="4899464"/>
            <a:ext cx="1815050" cy="1408242"/>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1600" dirty="0" smtClean="0">
                <a:solidFill>
                  <a:schemeClr val="tx1"/>
                </a:solidFill>
                <a:latin typeface="Arial" panose="020B0604020202020204" pitchFamily="34" charset="0"/>
                <a:cs typeface="Arial" panose="020B0604020202020204" pitchFamily="34" charset="0"/>
              </a:rPr>
              <a:t>Monthly Portfolio Risk Reports</a:t>
            </a:r>
            <a:endParaRPr lang="en-US" sz="1600" dirty="0">
              <a:solidFill>
                <a:schemeClr val="tx1"/>
              </a:solidFill>
              <a:latin typeface="Arial" panose="020B0604020202020204" pitchFamily="34" charset="0"/>
              <a:cs typeface="Arial" panose="020B0604020202020204" pitchFamily="34" charset="0"/>
            </a:endParaRPr>
          </a:p>
        </p:txBody>
      </p:sp>
      <p:sp>
        <p:nvSpPr>
          <p:cNvPr id="183" name="Flowchart: Multidocument 182"/>
          <p:cNvSpPr/>
          <p:nvPr/>
        </p:nvSpPr>
        <p:spPr>
          <a:xfrm>
            <a:off x="7306641" y="5104559"/>
            <a:ext cx="640080" cy="640080"/>
          </a:xfrm>
          <a:prstGeom prst="flowChartMultidocumen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84" name="Elbow Connector 183"/>
          <p:cNvCxnSpPr/>
          <p:nvPr/>
        </p:nvCxnSpPr>
        <p:spPr>
          <a:xfrm>
            <a:off x="6589990" y="5513270"/>
            <a:ext cx="716651" cy="396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Diamond 4"/>
          <p:cNvSpPr/>
          <p:nvPr/>
        </p:nvSpPr>
        <p:spPr>
          <a:xfrm>
            <a:off x="3864465" y="1563213"/>
            <a:ext cx="457200" cy="457200"/>
          </a:xfrm>
          <a:prstGeom prst="diamond">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1</a:t>
            </a:r>
            <a:endParaRPr lang="en-US" sz="1800" dirty="0"/>
          </a:p>
        </p:txBody>
      </p:sp>
      <p:sp>
        <p:nvSpPr>
          <p:cNvPr id="57" name="Diamond 56"/>
          <p:cNvSpPr/>
          <p:nvPr/>
        </p:nvSpPr>
        <p:spPr>
          <a:xfrm>
            <a:off x="3453469" y="5959764"/>
            <a:ext cx="457200" cy="457200"/>
          </a:xfrm>
          <a:prstGeom prst="diamond">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2</a:t>
            </a:r>
            <a:endParaRPr lang="en-US" sz="1800" dirty="0"/>
          </a:p>
        </p:txBody>
      </p:sp>
      <p:sp>
        <p:nvSpPr>
          <p:cNvPr id="58" name="Diamond 57"/>
          <p:cNvSpPr/>
          <p:nvPr/>
        </p:nvSpPr>
        <p:spPr>
          <a:xfrm>
            <a:off x="7398081" y="1654811"/>
            <a:ext cx="457200" cy="457200"/>
          </a:xfrm>
          <a:prstGeom prst="diamond">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3</a:t>
            </a:r>
            <a:endParaRPr lang="en-US" sz="1800" dirty="0"/>
          </a:p>
        </p:txBody>
      </p:sp>
    </p:spTree>
    <p:extLst>
      <p:ext uri="{BB962C8B-B14F-4D97-AF65-F5344CB8AC3E}">
        <p14:creationId xmlns:p14="http://schemas.microsoft.com/office/powerpoint/2010/main" val="9985293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5"/>
          <p:cNvSpPr>
            <a:spLocks noChangeShapeType="1"/>
          </p:cNvSpPr>
          <p:nvPr/>
        </p:nvSpPr>
        <p:spPr bwMode="auto">
          <a:xfrm>
            <a:off x="1761067" y="3877733"/>
            <a:ext cx="54864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th-TH" sz="2489"/>
          </a:p>
        </p:txBody>
      </p:sp>
      <p:sp>
        <p:nvSpPr>
          <p:cNvPr id="4" name="TextBox 3"/>
          <p:cNvSpPr txBox="1"/>
          <p:nvPr/>
        </p:nvSpPr>
        <p:spPr>
          <a:xfrm>
            <a:off x="1687954" y="1700811"/>
            <a:ext cx="5632626" cy="3539430"/>
          </a:xfrm>
          <a:prstGeom prst="rect">
            <a:avLst/>
          </a:prstGeom>
          <a:noFill/>
        </p:spPr>
        <p:txBody>
          <a:bodyPr wrap="square" rtlCol="0">
            <a:spAutoFit/>
          </a:bodyPr>
          <a:lstStyle/>
          <a:p>
            <a:pPr algn="ctr"/>
            <a:r>
              <a:rPr lang="en-US" b="1" dirty="0" smtClean="0">
                <a:effectLst>
                  <a:outerShdw blurRad="38100" dist="38100" dir="2700000" algn="tl">
                    <a:srgbClr val="000000">
                      <a:alpha val="43137"/>
                    </a:srgbClr>
                  </a:outerShdw>
                </a:effectLst>
                <a:latin typeface="Century Gothic" pitchFamily="34" charset="0"/>
              </a:rPr>
              <a:t>ERM </a:t>
            </a:r>
            <a:r>
              <a:rPr lang="en-US" b="1" dirty="0">
                <a:effectLst>
                  <a:outerShdw blurRad="38100" dist="38100" dir="2700000" algn="tl">
                    <a:srgbClr val="000000">
                      <a:alpha val="43137"/>
                    </a:srgbClr>
                  </a:outerShdw>
                </a:effectLst>
                <a:latin typeface="Century Gothic" pitchFamily="34" charset="0"/>
              </a:rPr>
              <a:t>– WBG – </a:t>
            </a:r>
            <a:r>
              <a:rPr lang="en-US" b="1" dirty="0">
                <a:solidFill>
                  <a:srgbClr val="00B050"/>
                </a:solidFill>
                <a:effectLst>
                  <a:outerShdw blurRad="38100" dist="38100" dir="2700000" algn="tl">
                    <a:srgbClr val="000000">
                      <a:alpha val="43137"/>
                    </a:srgbClr>
                  </a:outerShdw>
                </a:effectLst>
                <a:latin typeface="Century Gothic" pitchFamily="34" charset="0"/>
              </a:rPr>
              <a:t>K</a:t>
            </a:r>
            <a:r>
              <a:rPr lang="en-US" b="1" dirty="0">
                <a:effectLst>
                  <a:outerShdw blurRad="38100" dist="38100" dir="2700000" algn="tl">
                    <a:srgbClr val="000000">
                      <a:alpha val="43137"/>
                    </a:srgbClr>
                  </a:outerShdw>
                </a:effectLst>
                <a:latin typeface="Century Gothic" pitchFamily="34" charset="0"/>
              </a:rPr>
              <a:t>BANK </a:t>
            </a:r>
            <a:r>
              <a:rPr lang="en-US" b="1" dirty="0">
                <a:solidFill>
                  <a:srgbClr val="C00000"/>
                </a:solidFill>
                <a:effectLst>
                  <a:outerShdw blurRad="38100" dist="38100" dir="2700000" algn="tl">
                    <a:srgbClr val="000000">
                      <a:alpha val="43137"/>
                    </a:srgbClr>
                  </a:outerShdw>
                </a:effectLst>
                <a:latin typeface="Century Gothic" pitchFamily="34" charset="0"/>
              </a:rPr>
              <a:t>China</a:t>
            </a:r>
          </a:p>
          <a:p>
            <a:pPr algn="ctr"/>
            <a:r>
              <a:rPr lang="en-US" b="1" dirty="0">
                <a:effectLst>
                  <a:outerShdw blurRad="38100" dist="38100" dir="2700000" algn="tl">
                    <a:srgbClr val="000000">
                      <a:alpha val="43137"/>
                    </a:srgbClr>
                  </a:outerShdw>
                </a:effectLst>
                <a:latin typeface="Century Gothic" pitchFamily="34" charset="0"/>
              </a:rPr>
              <a:t/>
            </a:r>
            <a:br>
              <a:rPr lang="en-US" b="1" dirty="0">
                <a:effectLst>
                  <a:outerShdw blurRad="38100" dist="38100" dir="2700000" algn="tl">
                    <a:srgbClr val="000000">
                      <a:alpha val="43137"/>
                    </a:srgbClr>
                  </a:outerShdw>
                </a:effectLst>
                <a:latin typeface="Century Gothic" pitchFamily="34" charset="0"/>
              </a:rPr>
            </a:br>
            <a:endParaRPr lang="en-US" b="1" dirty="0" smtClean="0">
              <a:effectLst>
                <a:outerShdw blurRad="38100" dist="38100" dir="2700000" algn="tl">
                  <a:srgbClr val="000000">
                    <a:alpha val="43137"/>
                  </a:srgbClr>
                </a:outerShdw>
              </a:effectLst>
              <a:latin typeface="Century Gothic" pitchFamily="34" charset="0"/>
            </a:endParaRPr>
          </a:p>
          <a:p>
            <a:pPr algn="ctr"/>
            <a:r>
              <a:rPr lang="en-US" b="1" dirty="0" smtClean="0">
                <a:effectLst>
                  <a:outerShdw blurRad="38100" dist="38100" dir="2700000" algn="tl">
                    <a:srgbClr val="000000">
                      <a:alpha val="43137"/>
                    </a:srgbClr>
                  </a:outerShdw>
                </a:effectLst>
                <a:latin typeface="Century Gothic" pitchFamily="34" charset="0"/>
              </a:rPr>
              <a:t>Retail </a:t>
            </a:r>
            <a:r>
              <a:rPr lang="en-US" b="1" dirty="0">
                <a:effectLst>
                  <a:outerShdw blurRad="38100" dist="38100" dir="2700000" algn="tl">
                    <a:srgbClr val="000000">
                      <a:alpha val="43137"/>
                    </a:srgbClr>
                  </a:outerShdw>
                </a:effectLst>
                <a:latin typeface="Century Gothic" pitchFamily="34" charset="0"/>
              </a:rPr>
              <a:t>Lending Special </a:t>
            </a:r>
            <a:r>
              <a:rPr lang="en-US" b="1" dirty="0" smtClean="0">
                <a:effectLst>
                  <a:outerShdw blurRad="38100" dist="38100" dir="2700000" algn="tl">
                    <a:srgbClr val="000000">
                      <a:alpha val="43137"/>
                    </a:srgbClr>
                  </a:outerShdw>
                </a:effectLst>
                <a:latin typeface="Century Gothic" pitchFamily="34" charset="0"/>
              </a:rPr>
              <a:t>Project</a:t>
            </a:r>
          </a:p>
          <a:p>
            <a:pPr algn="ctr"/>
            <a:endParaRPr lang="en-US" b="1" dirty="0">
              <a:effectLst>
                <a:outerShdw blurRad="38100" dist="38100" dir="2700000" algn="tl">
                  <a:srgbClr val="000000">
                    <a:alpha val="43137"/>
                  </a:srgbClr>
                </a:outerShdw>
              </a:effectLst>
              <a:latin typeface="Century Gothic" pitchFamily="34" charset="0"/>
            </a:endParaRPr>
          </a:p>
          <a:p>
            <a:pPr algn="ctr"/>
            <a:endParaRPr lang="en-US" b="1" dirty="0" smtClean="0">
              <a:effectLst>
                <a:outerShdw blurRad="38100" dist="38100" dir="2700000" algn="tl">
                  <a:srgbClr val="000000">
                    <a:alpha val="43137"/>
                  </a:srgbClr>
                </a:outerShdw>
              </a:effectLst>
              <a:latin typeface="Century Gothic" pitchFamily="34" charset="0"/>
            </a:endParaRPr>
          </a:p>
          <a:p>
            <a:pPr algn="ctr"/>
            <a:r>
              <a:rPr lang="en-US" dirty="0" smtClean="0">
                <a:latin typeface="Arial" panose="020B0604020202020204" pitchFamily="34" charset="0"/>
                <a:cs typeface="Arial" panose="020B0604020202020204" pitchFamily="34" charset="0"/>
              </a:rPr>
              <a:t>Auto-Loan</a:t>
            </a:r>
            <a:endParaRPr lang="en-US" dirty="0">
              <a:latin typeface="Arial" panose="020B0604020202020204" pitchFamily="34" charset="0"/>
              <a:cs typeface="Arial" panose="020B0604020202020204" pitchFamily="34" charset="0"/>
            </a:endParaRPr>
          </a:p>
          <a:p>
            <a:pPr algn="ctr"/>
            <a:r>
              <a:rPr lang="en-US" dirty="0" smtClean="0">
                <a:latin typeface="Arial" panose="020B0604020202020204" pitchFamily="34" charset="0"/>
                <a:cs typeface="Arial" panose="020B0604020202020204" pitchFamily="34" charset="0"/>
              </a:rPr>
              <a:t>Behavioral Score Model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55663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713238" y="4444654"/>
            <a:ext cx="4248307" cy="195525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r>
              <a:rPr lang="en-US" sz="1400" b="1" dirty="0" smtClean="0">
                <a:latin typeface="Arial" panose="020B0604020202020204" pitchFamily="34" charset="0"/>
                <a:cs typeface="Arial" panose="020B0604020202020204" pitchFamily="34" charset="0"/>
              </a:rPr>
              <a:t>Score Range: </a:t>
            </a:r>
            <a:r>
              <a:rPr lang="en-US" sz="1400" dirty="0" smtClean="0">
                <a:latin typeface="Arial" panose="020B0604020202020204" pitchFamily="34" charset="0"/>
                <a:cs typeface="Arial" panose="020B0604020202020204" pitchFamily="34" charset="0"/>
              </a:rPr>
              <a:t>360 – 675</a:t>
            </a:r>
          </a:p>
          <a:p>
            <a:r>
              <a:rPr lang="en-US" sz="1400" b="1" dirty="0">
                <a:latin typeface="Arial" panose="020B0604020202020204" pitchFamily="34" charset="0"/>
                <a:cs typeface="Arial" panose="020B0604020202020204" pitchFamily="34" charset="0"/>
              </a:rPr>
              <a:t>6</a:t>
            </a:r>
            <a:r>
              <a:rPr lang="en-US" sz="1400" b="1" dirty="0" smtClean="0">
                <a:latin typeface="Arial" panose="020B0604020202020204" pitchFamily="34" charset="0"/>
                <a:cs typeface="Arial" panose="020B0604020202020204" pitchFamily="34" charset="0"/>
              </a:rPr>
              <a:t> Independent Variables: </a:t>
            </a:r>
            <a:br>
              <a:rPr lang="en-US" sz="1400" b="1" dirty="0" smtClean="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Delinquency </a:t>
            </a:r>
            <a:r>
              <a:rPr lang="en-US" sz="1200" dirty="0">
                <a:solidFill>
                  <a:srgbClr val="000000"/>
                </a:solidFill>
                <a:latin typeface="Arial" panose="020B0604020202020204" pitchFamily="34" charset="0"/>
                <a:ea typeface="Tahoma" panose="020B0604030504040204" pitchFamily="34" charset="0"/>
                <a:cs typeface="Arial" panose="020B0604020202020204" pitchFamily="34" charset="0"/>
              </a:rPr>
              <a:t>class, </a:t>
            </a:r>
            <a:r>
              <a:rPr lang="en-US" sz="1200" dirty="0">
                <a:latin typeface="Arial" panose="020B0604020202020204" pitchFamily="34" charset="0"/>
                <a:cs typeface="Arial" panose="020B0604020202020204" pitchFamily="34" charset="0"/>
              </a:rPr>
              <a:t>First payment default flag, First three payment default flag, Current debt burden, Current LTV, </a:t>
            </a:r>
            <a:r>
              <a:rPr lang="en-US" sz="1200" dirty="0" smtClean="0">
                <a:latin typeface="Arial" panose="020B0604020202020204" pitchFamily="34" charset="0"/>
                <a:cs typeface="Arial" panose="020B0604020202020204" pitchFamily="34" charset="0"/>
              </a:rPr>
              <a:t>Future LTV</a:t>
            </a:r>
          </a:p>
          <a:p>
            <a:endParaRPr lang="en-US" sz="1400" b="1" dirty="0" smtClean="0">
              <a:latin typeface="Arial" panose="020B0604020202020204" pitchFamily="34" charset="0"/>
              <a:cs typeface="Arial" panose="020B0604020202020204" pitchFamily="34" charset="0"/>
            </a:endParaRPr>
          </a:p>
          <a:p>
            <a:endParaRPr lang="en-US" sz="1400" b="1" dirty="0" smtClean="0">
              <a:latin typeface="Arial" panose="020B0604020202020204" pitchFamily="34" charset="0"/>
              <a:cs typeface="Arial" panose="020B0604020202020204" pitchFamily="34" charset="0"/>
            </a:endParaRPr>
          </a:p>
          <a:p>
            <a:endParaRPr lang="en-US" sz="1400" b="1" dirty="0" smtClean="0">
              <a:latin typeface="Arial" panose="020B0604020202020204" pitchFamily="34" charset="0"/>
              <a:cs typeface="Arial" panose="020B0604020202020204" pitchFamily="34" charset="0"/>
            </a:endParaRPr>
          </a:p>
        </p:txBody>
      </p:sp>
      <p:sp>
        <p:nvSpPr>
          <p:cNvPr id="5" name="Rectangle 4"/>
          <p:cNvSpPr/>
          <p:nvPr/>
        </p:nvSpPr>
        <p:spPr>
          <a:xfrm>
            <a:off x="125343" y="1340768"/>
            <a:ext cx="4518095" cy="22602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r>
              <a:rPr lang="en-US" sz="1600" b="1" u="sng" dirty="0" smtClean="0">
                <a:solidFill>
                  <a:schemeClr val="tx1"/>
                </a:solidFill>
                <a:latin typeface="Arial" panose="020B0604020202020204" pitchFamily="34" charset="0"/>
                <a:cs typeface="Arial" panose="020B0604020202020204" pitchFamily="34" charset="0"/>
              </a:rPr>
              <a:t>Modeling Objective</a:t>
            </a:r>
          </a:p>
          <a:p>
            <a:r>
              <a:rPr lang="en-US" sz="1400" dirty="0">
                <a:solidFill>
                  <a:schemeClr val="tx1"/>
                </a:solidFill>
                <a:latin typeface="Arial" panose="020B0604020202020204" pitchFamily="34" charset="0"/>
                <a:cs typeface="Arial" panose="020B0604020202020204" pitchFamily="34" charset="0"/>
              </a:rPr>
              <a:t>The model shall serve as a credit monitoring for auto-loan products</a:t>
            </a:r>
            <a:endParaRPr lang="en-US" sz="1400" dirty="0" smtClean="0">
              <a:solidFill>
                <a:schemeClr val="tx1"/>
              </a:solidFill>
              <a:latin typeface="Arial" panose="020B0604020202020204" pitchFamily="34" charset="0"/>
              <a:cs typeface="Arial" panose="020B0604020202020204" pitchFamily="34" charset="0"/>
            </a:endParaRPr>
          </a:p>
          <a:p>
            <a:endParaRPr lang="en-US" sz="1600" dirty="0" smtClean="0">
              <a:solidFill>
                <a:schemeClr val="tx1"/>
              </a:solidFill>
              <a:latin typeface="Arial" panose="020B0604020202020204" pitchFamily="34" charset="0"/>
              <a:cs typeface="Arial" panose="020B0604020202020204" pitchFamily="34" charset="0"/>
            </a:endParaRPr>
          </a:p>
          <a:p>
            <a:r>
              <a:rPr lang="en-US" sz="1600" b="1" u="sng" dirty="0" smtClean="0">
                <a:solidFill>
                  <a:schemeClr val="tx1"/>
                </a:solidFill>
                <a:latin typeface="Arial" panose="020B0604020202020204" pitchFamily="34" charset="0"/>
                <a:cs typeface="Arial" panose="020B0604020202020204" pitchFamily="34" charset="0"/>
              </a:rPr>
              <a:t>Portfolio</a:t>
            </a:r>
            <a:endParaRPr lang="en-US" sz="1600" dirty="0">
              <a:solidFill>
                <a:schemeClr val="tx1"/>
              </a:solidFill>
              <a:latin typeface="Arial" panose="020B0604020202020204" pitchFamily="34" charset="0"/>
              <a:cs typeface="Arial" panose="020B0604020202020204" pitchFamily="34" charset="0"/>
            </a:endParaRPr>
          </a:p>
        </p:txBody>
      </p:sp>
      <p:sp>
        <p:nvSpPr>
          <p:cNvPr id="6" name="Rectangle 5"/>
          <p:cNvSpPr/>
          <p:nvPr/>
        </p:nvSpPr>
        <p:spPr>
          <a:xfrm>
            <a:off x="2744565" y="2150820"/>
            <a:ext cx="1637240" cy="295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smtClean="0">
                <a:solidFill>
                  <a:schemeClr val="tx1"/>
                </a:solidFill>
                <a:latin typeface="Arial" panose="020B0604020202020204" pitchFamily="34" charset="0"/>
                <a:cs typeface="Arial" panose="020B0604020202020204" pitchFamily="34" charset="0"/>
              </a:rPr>
              <a:t>Modelling Sample</a:t>
            </a:r>
          </a:p>
          <a:p>
            <a:pPr algn="ctr"/>
            <a:r>
              <a:rPr lang="en-US" sz="1200" dirty="0" smtClean="0">
                <a:solidFill>
                  <a:schemeClr val="tx1"/>
                </a:solidFill>
                <a:latin typeface="Arial" panose="020B0604020202020204" pitchFamily="34" charset="0"/>
                <a:cs typeface="Arial" panose="020B0604020202020204" pitchFamily="34" charset="0"/>
              </a:rPr>
              <a:t>Mar-19 to Feb-20</a:t>
            </a:r>
          </a:p>
        </p:txBody>
      </p:sp>
      <p:sp>
        <p:nvSpPr>
          <p:cNvPr id="7" name="Rectangle 6"/>
          <p:cNvSpPr/>
          <p:nvPr/>
        </p:nvSpPr>
        <p:spPr>
          <a:xfrm>
            <a:off x="4713238" y="1340768"/>
            <a:ext cx="4323258" cy="51422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u="sng" dirty="0" smtClean="0">
                <a:solidFill>
                  <a:schemeClr val="tx1"/>
                </a:solidFill>
                <a:latin typeface="Arial" panose="020B0604020202020204" pitchFamily="34" charset="0"/>
                <a:cs typeface="Arial" panose="020B0604020202020204" pitchFamily="34" charset="0"/>
              </a:rPr>
              <a:t>Result Preview – [V1] Credit Scorecard Model</a:t>
            </a:r>
          </a:p>
        </p:txBody>
      </p:sp>
      <p:graphicFrame>
        <p:nvGraphicFramePr>
          <p:cNvPr id="9" name="Table 8"/>
          <p:cNvGraphicFramePr>
            <a:graphicFrameLocks noGrp="1"/>
          </p:cNvGraphicFramePr>
          <p:nvPr>
            <p:extLst>
              <p:ext uri="{D42A27DB-BD31-4B8C-83A1-F6EECF244321}">
                <p14:modId xmlns:p14="http://schemas.microsoft.com/office/powerpoint/2010/main" val="749919237"/>
              </p:ext>
            </p:extLst>
          </p:nvPr>
        </p:nvGraphicFramePr>
        <p:xfrm>
          <a:off x="5596269" y="5301208"/>
          <a:ext cx="2482244" cy="914400"/>
        </p:xfrm>
        <a:graphic>
          <a:graphicData uri="http://schemas.openxmlformats.org/drawingml/2006/table">
            <a:tbl>
              <a:tblPr firstRow="1" bandRow="1">
                <a:tableStyleId>{5940675A-B579-460E-94D1-54222C63F5DA}</a:tableStyleId>
              </a:tblPr>
              <a:tblGrid>
                <a:gridCol w="485870">
                  <a:extLst>
                    <a:ext uri="{9D8B030D-6E8A-4147-A177-3AD203B41FA5}">
                      <a16:colId xmlns:a16="http://schemas.microsoft.com/office/drawing/2014/main" val="2780913140"/>
                    </a:ext>
                  </a:extLst>
                </a:gridCol>
                <a:gridCol w="572734">
                  <a:extLst>
                    <a:ext uri="{9D8B030D-6E8A-4147-A177-3AD203B41FA5}">
                      <a16:colId xmlns:a16="http://schemas.microsoft.com/office/drawing/2014/main" val="948671679"/>
                    </a:ext>
                  </a:extLst>
                </a:gridCol>
                <a:gridCol w="572734">
                  <a:extLst>
                    <a:ext uri="{9D8B030D-6E8A-4147-A177-3AD203B41FA5}">
                      <a16:colId xmlns:a16="http://schemas.microsoft.com/office/drawing/2014/main" val="369382319"/>
                    </a:ext>
                  </a:extLst>
                </a:gridCol>
                <a:gridCol w="850906">
                  <a:extLst>
                    <a:ext uri="{9D8B030D-6E8A-4147-A177-3AD203B41FA5}">
                      <a16:colId xmlns:a16="http://schemas.microsoft.com/office/drawing/2014/main" val="3924476646"/>
                    </a:ext>
                  </a:extLst>
                </a:gridCol>
              </a:tblGrid>
              <a:tr h="228600">
                <a:tc gridSpan="4">
                  <a:txBody>
                    <a:bodyPr/>
                    <a:lstStyle/>
                    <a:p>
                      <a:pPr algn="r"/>
                      <a:r>
                        <a:rPr lang="en-US" sz="900" b="1" dirty="0" smtClean="0"/>
                        <a:t>Model Performance</a:t>
                      </a:r>
                      <a:endParaRPr lang="en-US" sz="900" b="1"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p>
                  </a:txBody>
                  <a:tcPr/>
                </a:tc>
                <a:tc hMerge="1">
                  <a:txBody>
                    <a:bodyPr/>
                    <a:lstStyle/>
                    <a:p>
                      <a:pPr algn="ctr"/>
                      <a:endParaRPr lang="en-US" sz="1200" dirty="0"/>
                    </a:p>
                  </a:txBody>
                  <a:tcPr/>
                </a:tc>
                <a:tc hMerge="1">
                  <a:txBody>
                    <a:bodyPr/>
                    <a:lstStyle/>
                    <a:p>
                      <a:pPr algn="ctr"/>
                      <a:endParaRPr lang="en-US" sz="1200" dirty="0"/>
                    </a:p>
                  </a:txBody>
                  <a:tcPr/>
                </a:tc>
                <a:extLst>
                  <a:ext uri="{0D108BD9-81ED-4DB2-BD59-A6C34878D82A}">
                    <a16:rowId xmlns:a16="http://schemas.microsoft.com/office/drawing/2014/main" val="4200394339"/>
                  </a:ext>
                </a:extLst>
              </a:tr>
              <a:tr h="228600">
                <a:tc>
                  <a:txBody>
                    <a:bodyPr/>
                    <a:lstStyle/>
                    <a:p>
                      <a:endParaRPr lang="en-US" sz="900" dirty="0">
                        <a:solidFill>
                          <a:schemeClr val="bg1"/>
                        </a:solidFill>
                      </a:endParaRPr>
                    </a:p>
                  </a:txBody>
                  <a:tcPr>
                    <a:lnT w="12700" cap="flat" cmpd="sng" algn="ctr">
                      <a:solidFill>
                        <a:schemeClr val="tx1"/>
                      </a:solidFill>
                      <a:prstDash val="solid"/>
                      <a:round/>
                      <a:headEnd type="none" w="med" len="med"/>
                      <a:tailEnd type="none" w="med" len="med"/>
                    </a:lnT>
                    <a:solidFill>
                      <a:schemeClr val="tx2"/>
                    </a:solidFill>
                  </a:tcPr>
                </a:tc>
                <a:tc>
                  <a:txBody>
                    <a:bodyPr/>
                    <a:lstStyle/>
                    <a:p>
                      <a:pPr algn="ctr"/>
                      <a:r>
                        <a:rPr lang="en-US" sz="900" dirty="0" smtClean="0">
                          <a:solidFill>
                            <a:schemeClr val="bg1"/>
                          </a:solidFill>
                        </a:rPr>
                        <a:t>Train</a:t>
                      </a:r>
                      <a:endParaRPr lang="en-US" sz="900" dirty="0">
                        <a:solidFill>
                          <a:schemeClr val="bg1"/>
                        </a:solidFill>
                      </a:endParaRPr>
                    </a:p>
                  </a:txBody>
                  <a:tcPr>
                    <a:lnT w="12700" cap="flat" cmpd="sng" algn="ctr">
                      <a:solidFill>
                        <a:schemeClr val="tx1"/>
                      </a:solidFill>
                      <a:prstDash val="solid"/>
                      <a:round/>
                      <a:headEnd type="none" w="med" len="med"/>
                      <a:tailEnd type="none" w="med" len="med"/>
                    </a:lnT>
                    <a:solidFill>
                      <a:schemeClr val="tx2"/>
                    </a:solidFill>
                  </a:tcPr>
                </a:tc>
                <a:tc>
                  <a:txBody>
                    <a:bodyPr/>
                    <a:lstStyle/>
                    <a:p>
                      <a:pPr algn="ctr"/>
                      <a:r>
                        <a:rPr lang="en-US" sz="900" dirty="0" smtClean="0">
                          <a:solidFill>
                            <a:schemeClr val="bg1"/>
                          </a:solidFill>
                        </a:rPr>
                        <a:t>Test</a:t>
                      </a:r>
                      <a:endParaRPr lang="en-US" sz="900" dirty="0">
                        <a:solidFill>
                          <a:schemeClr val="bg1"/>
                        </a:solidFill>
                      </a:endParaRPr>
                    </a:p>
                  </a:txBody>
                  <a:tcPr>
                    <a:lnT w="12700" cap="flat" cmpd="sng" algn="ctr">
                      <a:solidFill>
                        <a:schemeClr val="tx1"/>
                      </a:solidFill>
                      <a:prstDash val="solid"/>
                      <a:round/>
                      <a:headEnd type="none" w="med" len="med"/>
                      <a:tailEnd type="none" w="med" len="med"/>
                    </a:lnT>
                    <a:solidFill>
                      <a:schemeClr val="tx2"/>
                    </a:solidFill>
                  </a:tcPr>
                </a:tc>
                <a:tc>
                  <a:txBody>
                    <a:bodyPr/>
                    <a:lstStyle/>
                    <a:p>
                      <a:pPr algn="ctr"/>
                      <a:r>
                        <a:rPr lang="en-US" sz="900" dirty="0" smtClean="0">
                          <a:solidFill>
                            <a:schemeClr val="bg1"/>
                          </a:solidFill>
                        </a:rPr>
                        <a:t>Threshold</a:t>
                      </a:r>
                      <a:endParaRPr lang="en-US" sz="900" dirty="0">
                        <a:solidFill>
                          <a:schemeClr val="bg1"/>
                        </a:solidFill>
                      </a:endParaRPr>
                    </a:p>
                  </a:txBody>
                  <a:tcP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401286967"/>
                  </a:ext>
                </a:extLst>
              </a:tr>
              <a:tr h="228600">
                <a:tc>
                  <a:txBody>
                    <a:bodyPr/>
                    <a:lstStyle/>
                    <a:p>
                      <a:r>
                        <a:rPr lang="en-US" sz="900" dirty="0" smtClean="0"/>
                        <a:t>GINI</a:t>
                      </a:r>
                      <a:endParaRPr lang="en-US" sz="900" dirty="0"/>
                    </a:p>
                  </a:txBody>
                  <a:tcPr/>
                </a:tc>
                <a:tc>
                  <a:txBody>
                    <a:bodyPr/>
                    <a:lstStyle/>
                    <a:p>
                      <a:pPr algn="ctr"/>
                      <a:r>
                        <a:rPr lang="en-US" sz="900" dirty="0" smtClean="0"/>
                        <a:t>81.25%</a:t>
                      </a:r>
                      <a:endParaRPr lang="en-US" sz="900" dirty="0"/>
                    </a:p>
                  </a:txBody>
                  <a:tcPr/>
                </a:tc>
                <a:tc>
                  <a:txBody>
                    <a:bodyPr/>
                    <a:lstStyle/>
                    <a:p>
                      <a:pPr algn="ctr"/>
                      <a:r>
                        <a:rPr lang="en-US" sz="900" dirty="0" smtClean="0"/>
                        <a:t>80.87%</a:t>
                      </a:r>
                      <a:endParaRPr lang="en-US" sz="900" dirty="0"/>
                    </a:p>
                  </a:txBody>
                  <a:tcPr/>
                </a:tc>
                <a:tc>
                  <a:txBody>
                    <a:bodyPr/>
                    <a:lstStyle/>
                    <a:p>
                      <a:pPr algn="ctr"/>
                      <a:r>
                        <a:rPr lang="en-US" sz="900" dirty="0" smtClean="0"/>
                        <a:t>&gt;30</a:t>
                      </a:r>
                      <a:endParaRPr lang="en-US" sz="900" dirty="0"/>
                    </a:p>
                  </a:txBody>
                  <a:tcPr/>
                </a:tc>
                <a:extLst>
                  <a:ext uri="{0D108BD9-81ED-4DB2-BD59-A6C34878D82A}">
                    <a16:rowId xmlns:a16="http://schemas.microsoft.com/office/drawing/2014/main" val="2589788096"/>
                  </a:ext>
                </a:extLst>
              </a:tr>
              <a:tr h="228600">
                <a:tc>
                  <a:txBody>
                    <a:bodyPr/>
                    <a:lstStyle/>
                    <a:p>
                      <a:r>
                        <a:rPr lang="en-US" sz="900" dirty="0" smtClean="0"/>
                        <a:t>KS</a:t>
                      </a:r>
                      <a:endParaRPr lang="en-US" sz="900" dirty="0"/>
                    </a:p>
                  </a:txBody>
                  <a:tcPr/>
                </a:tc>
                <a:tc>
                  <a:txBody>
                    <a:bodyPr/>
                    <a:lstStyle/>
                    <a:p>
                      <a:pPr algn="ctr"/>
                      <a:r>
                        <a:rPr lang="en-US" sz="900" dirty="0" smtClean="0"/>
                        <a:t>49.45%</a:t>
                      </a:r>
                      <a:endParaRPr lang="en-US" sz="900" dirty="0"/>
                    </a:p>
                  </a:txBody>
                  <a:tcPr/>
                </a:tc>
                <a:tc>
                  <a:txBody>
                    <a:bodyPr/>
                    <a:lstStyle/>
                    <a:p>
                      <a:pPr algn="ctr"/>
                      <a:r>
                        <a:rPr lang="en-US" sz="900" dirty="0" smtClean="0"/>
                        <a:t>49.66%</a:t>
                      </a:r>
                      <a:endParaRPr lang="en-US" sz="900" dirty="0"/>
                    </a:p>
                  </a:txBody>
                  <a:tcPr/>
                </a:tc>
                <a:tc>
                  <a:txBody>
                    <a:bodyPr/>
                    <a:lstStyle/>
                    <a:p>
                      <a:pPr algn="ctr"/>
                      <a:r>
                        <a:rPr lang="en-US" sz="900" dirty="0" smtClean="0"/>
                        <a:t>&gt;20</a:t>
                      </a:r>
                      <a:endParaRPr lang="en-US" sz="900" dirty="0"/>
                    </a:p>
                  </a:txBody>
                  <a:tcPr/>
                </a:tc>
                <a:extLst>
                  <a:ext uri="{0D108BD9-81ED-4DB2-BD59-A6C34878D82A}">
                    <a16:rowId xmlns:a16="http://schemas.microsoft.com/office/drawing/2014/main" val="2207429177"/>
                  </a:ext>
                </a:extLst>
              </a:tr>
            </a:tbl>
          </a:graphicData>
        </a:graphic>
      </p:graphicFrame>
      <p:sp>
        <p:nvSpPr>
          <p:cNvPr id="10" name="Title 1">
            <a:extLst>
              <a:ext uri="{FF2B5EF4-FFF2-40B4-BE49-F238E27FC236}">
                <a16:creationId xmlns:a16="http://schemas.microsoft.com/office/drawing/2014/main" id="{EF4471C8-23FE-4CB6-9695-9635D0A60363}"/>
              </a:ext>
            </a:extLst>
          </p:cNvPr>
          <p:cNvSpPr txBox="1">
            <a:spLocks/>
          </p:cNvSpPr>
          <p:nvPr/>
        </p:nvSpPr>
        <p:spPr>
          <a:xfrm>
            <a:off x="606004" y="841444"/>
            <a:ext cx="8214468"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fontAlgn="auto">
              <a:spcAft>
                <a:spcPts val="0"/>
              </a:spcAft>
            </a:pPr>
            <a:r>
              <a:rPr lang="en-US" sz="2400" b="1" dirty="0" smtClean="0">
                <a:latin typeface="Arial" panose="020B0604020202020204" pitchFamily="34" charset="0"/>
                <a:cs typeface="Arial" panose="020B0604020202020204" pitchFamily="34" charset="0"/>
              </a:rPr>
              <a:t>Executive Summary: Auto Loans Behavioral Score</a:t>
            </a:r>
            <a:endParaRPr lang="en-US" sz="1800" dirty="0">
              <a:latin typeface="Arial" panose="020B0604020202020204" pitchFamily="34" charset="0"/>
              <a:cs typeface="Arial" panose="020B0604020202020204" pitchFamily="34" charset="0"/>
            </a:endParaRPr>
          </a:p>
        </p:txBody>
      </p:sp>
      <p:sp>
        <p:nvSpPr>
          <p:cNvPr id="11" name="Rectangle 10"/>
          <p:cNvSpPr/>
          <p:nvPr/>
        </p:nvSpPr>
        <p:spPr>
          <a:xfrm>
            <a:off x="307059" y="2649358"/>
            <a:ext cx="642108" cy="365760"/>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WCD1</a:t>
            </a:r>
            <a:endParaRPr lang="en-US" sz="1200" dirty="0">
              <a:solidFill>
                <a:schemeClr val="tx1"/>
              </a:solidFill>
              <a:latin typeface="Arial" panose="020B0604020202020204" pitchFamily="34" charset="0"/>
              <a:cs typeface="Arial" panose="020B0604020202020204" pitchFamily="34" charset="0"/>
            </a:endParaRPr>
          </a:p>
        </p:txBody>
      </p:sp>
      <p:sp>
        <p:nvSpPr>
          <p:cNvPr id="13" name="Rectangle 12"/>
          <p:cNvSpPr/>
          <p:nvPr/>
        </p:nvSpPr>
        <p:spPr>
          <a:xfrm>
            <a:off x="980094" y="2832238"/>
            <a:ext cx="1005840" cy="18288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With Fallback</a:t>
            </a:r>
            <a:endParaRPr lang="en-US" sz="1000" dirty="0">
              <a:solidFill>
                <a:schemeClr val="tx1"/>
              </a:solidFill>
              <a:latin typeface="Arial" panose="020B0604020202020204" pitchFamily="34" charset="0"/>
              <a:cs typeface="Arial" panose="020B0604020202020204" pitchFamily="34" charset="0"/>
            </a:endParaRPr>
          </a:p>
        </p:txBody>
      </p:sp>
      <p:sp>
        <p:nvSpPr>
          <p:cNvPr id="14" name="Rectangle 13"/>
          <p:cNvSpPr/>
          <p:nvPr/>
        </p:nvSpPr>
        <p:spPr>
          <a:xfrm>
            <a:off x="2013045" y="2649358"/>
            <a:ext cx="731520" cy="3657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500 MRMB</a:t>
            </a:r>
            <a:endParaRPr lang="en-US" sz="1200" dirty="0">
              <a:solidFill>
                <a:schemeClr val="tx1"/>
              </a:solidFill>
              <a:latin typeface="Arial" panose="020B0604020202020204" pitchFamily="34" charset="0"/>
              <a:cs typeface="Arial" panose="020B0604020202020204" pitchFamily="34" charset="0"/>
            </a:endParaRPr>
          </a:p>
        </p:txBody>
      </p:sp>
      <p:sp>
        <p:nvSpPr>
          <p:cNvPr id="15" name="Rectangle 14"/>
          <p:cNvSpPr/>
          <p:nvPr/>
        </p:nvSpPr>
        <p:spPr>
          <a:xfrm>
            <a:off x="980094" y="2649358"/>
            <a:ext cx="1005840" cy="18288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Auto Loans</a:t>
            </a:r>
            <a:endParaRPr lang="en-US" sz="1000" dirty="0">
              <a:solidFill>
                <a:schemeClr val="tx1"/>
              </a:solidFill>
              <a:latin typeface="Arial" panose="020B0604020202020204" pitchFamily="34" charset="0"/>
              <a:cs typeface="Arial" panose="020B0604020202020204" pitchFamily="34" charset="0"/>
            </a:endParaRPr>
          </a:p>
        </p:txBody>
      </p:sp>
      <p:sp>
        <p:nvSpPr>
          <p:cNvPr id="17" name="Rectangle 16"/>
          <p:cNvSpPr/>
          <p:nvPr/>
        </p:nvSpPr>
        <p:spPr>
          <a:xfrm>
            <a:off x="312138" y="3072826"/>
            <a:ext cx="642108" cy="365760"/>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WCD2</a:t>
            </a:r>
            <a:endParaRPr lang="en-US" sz="1200" dirty="0">
              <a:solidFill>
                <a:schemeClr val="tx1"/>
              </a:solidFill>
              <a:latin typeface="Arial" panose="020B0604020202020204" pitchFamily="34" charset="0"/>
              <a:cs typeface="Arial" panose="020B0604020202020204" pitchFamily="34" charset="0"/>
            </a:endParaRPr>
          </a:p>
        </p:txBody>
      </p:sp>
      <p:sp>
        <p:nvSpPr>
          <p:cNvPr id="18" name="Rectangle 17"/>
          <p:cNvSpPr/>
          <p:nvPr/>
        </p:nvSpPr>
        <p:spPr>
          <a:xfrm>
            <a:off x="985173" y="3255706"/>
            <a:ext cx="1005840" cy="18288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No Fallback</a:t>
            </a:r>
            <a:endParaRPr lang="en-US" sz="1000" dirty="0">
              <a:solidFill>
                <a:schemeClr val="tx1"/>
              </a:solidFill>
              <a:latin typeface="Arial" panose="020B0604020202020204" pitchFamily="34" charset="0"/>
              <a:cs typeface="Arial" panose="020B0604020202020204" pitchFamily="34" charset="0"/>
            </a:endParaRPr>
          </a:p>
        </p:txBody>
      </p:sp>
      <p:sp>
        <p:nvSpPr>
          <p:cNvPr id="19" name="Rectangle 18"/>
          <p:cNvSpPr/>
          <p:nvPr/>
        </p:nvSpPr>
        <p:spPr>
          <a:xfrm>
            <a:off x="2013045" y="3072826"/>
            <a:ext cx="731520" cy="3657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100</a:t>
            </a:r>
            <a:r>
              <a:rPr lang="en-US" sz="1200" dirty="0">
                <a:solidFill>
                  <a:schemeClr val="tx1"/>
                </a:solidFill>
                <a:latin typeface="Arial" panose="020B0604020202020204" pitchFamily="34" charset="0"/>
                <a:cs typeface="Arial" panose="020B0604020202020204" pitchFamily="34" charset="0"/>
              </a:rPr>
              <a:t> </a:t>
            </a:r>
            <a:r>
              <a:rPr lang="en-US" sz="1200" dirty="0" smtClean="0">
                <a:solidFill>
                  <a:schemeClr val="tx1"/>
                </a:solidFill>
                <a:latin typeface="Arial" panose="020B0604020202020204" pitchFamily="34" charset="0"/>
                <a:cs typeface="Arial" panose="020B0604020202020204" pitchFamily="34" charset="0"/>
              </a:rPr>
              <a:t>(E) MRMB</a:t>
            </a:r>
            <a:endParaRPr lang="en-US" sz="1200" dirty="0">
              <a:solidFill>
                <a:schemeClr val="tx1"/>
              </a:solidFill>
              <a:latin typeface="Arial" panose="020B0604020202020204" pitchFamily="34" charset="0"/>
              <a:cs typeface="Arial" panose="020B0604020202020204" pitchFamily="34" charset="0"/>
            </a:endParaRPr>
          </a:p>
        </p:txBody>
      </p:sp>
      <p:sp>
        <p:nvSpPr>
          <p:cNvPr id="20" name="Rectangle 19"/>
          <p:cNvSpPr/>
          <p:nvPr/>
        </p:nvSpPr>
        <p:spPr>
          <a:xfrm>
            <a:off x="985173" y="3072826"/>
            <a:ext cx="1005840" cy="18288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Auto Loans</a:t>
            </a:r>
            <a:endParaRPr lang="en-US" sz="1000" dirty="0">
              <a:solidFill>
                <a:schemeClr val="tx1"/>
              </a:solidFill>
              <a:latin typeface="Arial" panose="020B0604020202020204" pitchFamily="34" charset="0"/>
              <a:cs typeface="Arial" panose="020B0604020202020204" pitchFamily="34" charset="0"/>
            </a:endParaRPr>
          </a:p>
        </p:txBody>
      </p:sp>
      <p:sp>
        <p:nvSpPr>
          <p:cNvPr id="21" name="Rectangle 20"/>
          <p:cNvSpPr/>
          <p:nvPr/>
        </p:nvSpPr>
        <p:spPr>
          <a:xfrm>
            <a:off x="3865351" y="3044083"/>
            <a:ext cx="642108" cy="36576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WCD3</a:t>
            </a:r>
            <a:endParaRPr lang="en-US" sz="1200" dirty="0">
              <a:solidFill>
                <a:schemeClr val="tx1"/>
              </a:solidFill>
              <a:latin typeface="Arial" panose="020B0604020202020204" pitchFamily="34" charset="0"/>
              <a:cs typeface="Arial" panose="020B0604020202020204" pitchFamily="34" charset="0"/>
            </a:endParaRPr>
          </a:p>
        </p:txBody>
      </p:sp>
      <p:sp>
        <p:nvSpPr>
          <p:cNvPr id="22" name="Rectangle 21"/>
          <p:cNvSpPr/>
          <p:nvPr/>
        </p:nvSpPr>
        <p:spPr>
          <a:xfrm>
            <a:off x="3153443" y="2647977"/>
            <a:ext cx="642108" cy="36576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PAOC1</a:t>
            </a:r>
            <a:endParaRPr lang="en-US" sz="1200" dirty="0">
              <a:solidFill>
                <a:schemeClr val="tx1"/>
              </a:solidFill>
              <a:latin typeface="Arial" panose="020B0604020202020204" pitchFamily="34" charset="0"/>
              <a:cs typeface="Arial" panose="020B0604020202020204" pitchFamily="34" charset="0"/>
            </a:endParaRPr>
          </a:p>
        </p:txBody>
      </p:sp>
      <p:sp>
        <p:nvSpPr>
          <p:cNvPr id="25" name="Rectangle 24"/>
          <p:cNvSpPr/>
          <p:nvPr/>
        </p:nvSpPr>
        <p:spPr>
          <a:xfrm>
            <a:off x="3153443" y="3044083"/>
            <a:ext cx="642108" cy="36576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CUP</a:t>
            </a:r>
            <a:endParaRPr lang="en-US" sz="1200" dirty="0">
              <a:solidFill>
                <a:schemeClr val="tx1"/>
              </a:solidFill>
              <a:latin typeface="Arial" panose="020B0604020202020204" pitchFamily="34" charset="0"/>
              <a:cs typeface="Arial" panose="020B0604020202020204" pitchFamily="34" charset="0"/>
            </a:endParaRPr>
          </a:p>
        </p:txBody>
      </p:sp>
      <p:sp>
        <p:nvSpPr>
          <p:cNvPr id="28" name="Rectangle 27"/>
          <p:cNvSpPr/>
          <p:nvPr/>
        </p:nvSpPr>
        <p:spPr>
          <a:xfrm>
            <a:off x="3865351" y="2647977"/>
            <a:ext cx="642108" cy="36576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PAOC2</a:t>
            </a:r>
            <a:endParaRPr lang="en-US" sz="1200" dirty="0">
              <a:solidFill>
                <a:schemeClr val="tx1"/>
              </a:solidFill>
              <a:latin typeface="Arial" panose="020B0604020202020204" pitchFamily="34" charset="0"/>
              <a:cs typeface="Arial" panose="020B0604020202020204" pitchFamily="34" charset="0"/>
            </a:endParaRPr>
          </a:p>
        </p:txBody>
      </p:sp>
      <p:graphicFrame>
        <p:nvGraphicFramePr>
          <p:cNvPr id="33" name="Table 32"/>
          <p:cNvGraphicFramePr>
            <a:graphicFrameLocks noGrp="1"/>
          </p:cNvGraphicFramePr>
          <p:nvPr>
            <p:extLst>
              <p:ext uri="{D42A27DB-BD31-4B8C-83A1-F6EECF244321}">
                <p14:modId xmlns:p14="http://schemas.microsoft.com/office/powerpoint/2010/main" val="1514360676"/>
              </p:ext>
            </p:extLst>
          </p:nvPr>
        </p:nvGraphicFramePr>
        <p:xfrm>
          <a:off x="139963" y="3756628"/>
          <a:ext cx="4498324" cy="2712720"/>
        </p:xfrm>
        <a:graphic>
          <a:graphicData uri="http://schemas.openxmlformats.org/drawingml/2006/table">
            <a:tbl>
              <a:tblPr firstRow="1" bandRow="1">
                <a:tableStyleId>{2D5ABB26-0587-4C30-8999-92F81FD0307C}</a:tableStyleId>
              </a:tblPr>
              <a:tblGrid>
                <a:gridCol w="562137">
                  <a:extLst>
                    <a:ext uri="{9D8B030D-6E8A-4147-A177-3AD203B41FA5}">
                      <a16:colId xmlns:a16="http://schemas.microsoft.com/office/drawing/2014/main" val="3896688237"/>
                    </a:ext>
                  </a:extLst>
                </a:gridCol>
                <a:gridCol w="3936187">
                  <a:extLst>
                    <a:ext uri="{9D8B030D-6E8A-4147-A177-3AD203B41FA5}">
                      <a16:colId xmlns:a16="http://schemas.microsoft.com/office/drawing/2014/main" val="4055206546"/>
                    </a:ext>
                  </a:extLst>
                </a:gridCol>
              </a:tblGrid>
              <a:tr h="320801">
                <a:tc gridSpan="2">
                  <a:txBody>
                    <a:bodyPr/>
                    <a:lstStyle/>
                    <a:p>
                      <a:pPr marL="0" marR="0" lvl="0" indent="0" algn="l" defTabSz="812749" rtl="0" eaLnBrk="1" fontAlgn="auto" latinLnBrk="0" hangingPunct="1">
                        <a:lnSpc>
                          <a:spcPct val="100000"/>
                        </a:lnSpc>
                        <a:spcBef>
                          <a:spcPts val="0"/>
                        </a:spcBef>
                        <a:spcAft>
                          <a:spcPts val="0"/>
                        </a:spcAft>
                        <a:buClrTx/>
                        <a:buSzTx/>
                        <a:buFontTx/>
                        <a:buNone/>
                        <a:tabLst/>
                        <a:defRPr/>
                      </a:pPr>
                      <a:r>
                        <a:rPr lang="en-US" sz="1600" b="1" u="sng" dirty="0" smtClean="0">
                          <a:latin typeface="Arial" panose="020B0604020202020204" pitchFamily="34" charset="0"/>
                          <a:cs typeface="Arial" panose="020B0604020202020204" pitchFamily="34" charset="0"/>
                        </a:rPr>
                        <a:t>Model Development Steps</a:t>
                      </a:r>
                    </a:p>
                  </a:txBody>
                  <a:tcPr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l" defTabSz="812749" rtl="0" eaLnBrk="1" fontAlgn="auto" latinLnBrk="0" hangingPunct="1">
                        <a:lnSpc>
                          <a:spcPct val="100000"/>
                        </a:lnSpc>
                        <a:spcBef>
                          <a:spcPts val="0"/>
                        </a:spcBef>
                        <a:spcAft>
                          <a:spcPts val="0"/>
                        </a:spcAft>
                        <a:buClrTx/>
                        <a:buSzTx/>
                        <a:buFontTx/>
                        <a:buNone/>
                        <a:tabLst/>
                        <a:defRPr/>
                      </a:pPr>
                      <a:endParaRPr lang="en-US" sz="800" dirty="0" smtClean="0">
                        <a:latin typeface="Arial" panose="020B0604020202020204" pitchFamily="34" charset="0"/>
                        <a:cs typeface="Arial" panose="020B0604020202020204" pitchFamily="34" charset="0"/>
                      </a:endParaRPr>
                    </a:p>
                  </a:txBody>
                  <a:tcPr marR="0">
                    <a:lnL w="12700" cap="flat" cmpd="sng" algn="ctr">
                      <a:no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0988126"/>
                  </a:ext>
                </a:extLst>
              </a:tr>
              <a:tr h="342773">
                <a:tc>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1</a:t>
                      </a:r>
                    </a:p>
                  </a:txBody>
                  <a:tcPr marL="457200" marR="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812749"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Data Preparation</a:t>
                      </a:r>
                      <a:br>
                        <a:rPr lang="en-US" sz="12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Independent (Observation)/Dependent Variables (Performance)</a:t>
                      </a:r>
                    </a:p>
                  </a:txBody>
                  <a:tcPr marR="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682136"/>
                  </a:ext>
                </a:extLst>
              </a:tr>
              <a:tr h="342773">
                <a:tc>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2</a:t>
                      </a:r>
                    </a:p>
                  </a:txBody>
                  <a:tcPr marL="457200" marR="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812749"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Model Development Sample Design</a:t>
                      </a:r>
                      <a:br>
                        <a:rPr lang="en-US" sz="12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Observation Window/Performance Window/Good-Bad Definition</a:t>
                      </a:r>
                    </a:p>
                  </a:txBody>
                  <a:tcPr marR="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5910653"/>
                  </a:ext>
                </a:extLst>
              </a:tr>
              <a:tr h="342773">
                <a:tc>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3</a:t>
                      </a:r>
                    </a:p>
                  </a:txBody>
                  <a:tcPr marL="457200" marR="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812749"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Feature Engineering</a:t>
                      </a:r>
                      <a:br>
                        <a:rPr lang="en-US" sz="12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Feature Extraction/Transformation</a:t>
                      </a:r>
                    </a:p>
                  </a:txBody>
                  <a:tcPr marR="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5309910"/>
                  </a:ext>
                </a:extLst>
              </a:tr>
              <a:tr h="342773">
                <a:tc>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4</a:t>
                      </a:r>
                    </a:p>
                  </a:txBody>
                  <a:tcPr marL="457200" marR="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812749"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Portfolio Analysis &amp; Insights</a:t>
                      </a:r>
                      <a:br>
                        <a:rPr lang="en-US" sz="1200" dirty="0" smtClean="0">
                          <a:latin typeface="Arial" panose="020B0604020202020204" pitchFamily="34" charset="0"/>
                          <a:cs typeface="Arial" panose="020B0604020202020204" pitchFamily="34" charset="0"/>
                        </a:rPr>
                      </a:br>
                      <a:r>
                        <a:rPr lang="en-US" sz="800" baseline="0" dirty="0" smtClean="0">
                          <a:latin typeface="Arial" panose="020B0604020202020204" pitchFamily="34" charset="0"/>
                          <a:cs typeface="Arial" panose="020B0604020202020204" pitchFamily="34" charset="0"/>
                        </a:rPr>
                        <a:t>Data Visualization/Business Sense &amp; Sanity Check</a:t>
                      </a:r>
                      <a:endParaRPr lang="en-US" sz="800" dirty="0" smtClean="0">
                        <a:latin typeface="Arial" panose="020B0604020202020204" pitchFamily="34" charset="0"/>
                        <a:cs typeface="Arial" panose="020B0604020202020204" pitchFamily="34" charset="0"/>
                      </a:endParaRPr>
                    </a:p>
                  </a:txBody>
                  <a:tcPr marR="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4913724"/>
                  </a:ext>
                </a:extLst>
              </a:tr>
              <a:tr h="342773">
                <a:tc>
                  <a:txBody>
                    <a:bodyPr/>
                    <a:lstStyle/>
                    <a:p>
                      <a:pPr algn="ctr"/>
                      <a:r>
                        <a:rPr lang="en-US" sz="1200" dirty="0" smtClean="0">
                          <a:latin typeface="Arial" panose="020B0604020202020204" pitchFamily="34" charset="0"/>
                          <a:cs typeface="Arial" panose="020B0604020202020204" pitchFamily="34" charset="0"/>
                        </a:rPr>
                        <a:t>5</a:t>
                      </a:r>
                      <a:endParaRPr lang="th-TH" sz="1200" dirty="0">
                        <a:latin typeface="Arial" panose="020B0604020202020204" pitchFamily="34" charset="0"/>
                      </a:endParaRPr>
                    </a:p>
                  </a:txBody>
                  <a:tcPr marL="457200" marR="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812749"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Model Development</a:t>
                      </a:r>
                      <a:br>
                        <a:rPr lang="en-US" sz="12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KGB Model/Train-Test Performance Validation</a:t>
                      </a:r>
                    </a:p>
                  </a:txBody>
                  <a:tcPr marR="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5424963"/>
                  </a:ext>
                </a:extLst>
              </a:tr>
              <a:tr h="342773">
                <a:tc>
                  <a:txBody>
                    <a:bodyPr/>
                    <a:lstStyle/>
                    <a:p>
                      <a:pPr algn="ctr"/>
                      <a:r>
                        <a:rPr lang="en-US" sz="1200" dirty="0" smtClean="0">
                          <a:latin typeface="Arial" panose="020B0604020202020204" pitchFamily="34" charset="0"/>
                          <a:cs typeface="Arial" panose="020B0604020202020204" pitchFamily="34" charset="0"/>
                        </a:rPr>
                        <a:t>6</a:t>
                      </a:r>
                      <a:endParaRPr lang="th-TH" sz="1200" dirty="0">
                        <a:latin typeface="Arial" panose="020B0604020202020204" pitchFamily="34" charset="0"/>
                      </a:endParaRPr>
                    </a:p>
                  </a:txBody>
                  <a:tcPr marL="457200" marR="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smtClean="0">
                          <a:latin typeface="Arial" panose="020B0604020202020204" pitchFamily="34" charset="0"/>
                          <a:cs typeface="Arial" panose="020B0604020202020204" pitchFamily="34" charset="0"/>
                        </a:rPr>
                        <a:t>Final Model Selection &amp; Business Implication</a:t>
                      </a:r>
                      <a:br>
                        <a:rPr lang="en-US" sz="1200" dirty="0" smtClean="0">
                          <a:latin typeface="Arial" panose="020B0604020202020204" pitchFamily="34" charset="0"/>
                          <a:cs typeface="Arial" panose="020B0604020202020204" pitchFamily="34" charset="0"/>
                        </a:rPr>
                      </a:br>
                      <a:r>
                        <a:rPr lang="en-US" sz="800" dirty="0" smtClean="0">
                          <a:latin typeface="Arial" panose="020B0604020202020204" pitchFamily="34" charset="0"/>
                          <a:cs typeface="Arial" panose="020B0604020202020204" pitchFamily="34" charset="0"/>
                        </a:rPr>
                        <a:t>Final Model/Approval Rate Analysis</a:t>
                      </a:r>
                      <a:endParaRPr lang="th-TH" sz="800" dirty="0">
                        <a:latin typeface="Arial" panose="020B0604020202020204" pitchFamily="34" charset="0"/>
                      </a:endParaRPr>
                    </a:p>
                  </a:txBody>
                  <a:tcPr marR="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9012043"/>
                  </a:ext>
                </a:extLst>
              </a:tr>
            </a:tbl>
          </a:graphicData>
        </a:graphic>
      </p:graphicFrame>
      <p:cxnSp>
        <p:nvCxnSpPr>
          <p:cNvPr id="3" name="Curved Connector 2"/>
          <p:cNvCxnSpPr>
            <a:stCxn id="14" idx="0"/>
            <a:endCxn id="6" idx="1"/>
          </p:cNvCxnSpPr>
          <p:nvPr/>
        </p:nvCxnSpPr>
        <p:spPr>
          <a:xfrm rot="5400000" flipH="1" flipV="1">
            <a:off x="2386247" y="2291040"/>
            <a:ext cx="350876" cy="36576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Chart 22"/>
          <p:cNvGraphicFramePr>
            <a:graphicFrameLocks/>
          </p:cNvGraphicFramePr>
          <p:nvPr>
            <p:extLst>
              <p:ext uri="{D42A27DB-BD31-4B8C-83A1-F6EECF244321}">
                <p14:modId xmlns:p14="http://schemas.microsoft.com/office/powerpoint/2010/main" val="1975336881"/>
              </p:ext>
            </p:extLst>
          </p:nvPr>
        </p:nvGraphicFramePr>
        <p:xfrm>
          <a:off x="4790683" y="1976437"/>
          <a:ext cx="4170862" cy="195661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626173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39753" y="2945872"/>
            <a:ext cx="4475892" cy="2283328"/>
          </a:xfrm>
          <a:prstGeom prst="rect">
            <a:avLst/>
          </a:prstGeom>
        </p:spPr>
      </p:pic>
      <p:pic>
        <p:nvPicPr>
          <p:cNvPr id="16" name="Picture 15"/>
          <p:cNvPicPr>
            <a:picLocks noChangeAspect="1"/>
          </p:cNvPicPr>
          <p:nvPr/>
        </p:nvPicPr>
        <p:blipFill>
          <a:blip r:embed="rId3"/>
          <a:stretch>
            <a:fillRect/>
          </a:stretch>
        </p:blipFill>
        <p:spPr>
          <a:xfrm>
            <a:off x="4623921" y="2824649"/>
            <a:ext cx="4392489" cy="2620575"/>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843571755"/>
              </p:ext>
            </p:extLst>
          </p:nvPr>
        </p:nvGraphicFramePr>
        <p:xfrm>
          <a:off x="426429" y="5501384"/>
          <a:ext cx="3702540" cy="735928"/>
        </p:xfrm>
        <a:graphic>
          <a:graphicData uri="http://schemas.openxmlformats.org/drawingml/2006/table">
            <a:tbl>
              <a:tblPr firstRow="1" firstCol="1">
                <a:tableStyleId>{3C2FFA5D-87B4-456A-9821-1D502468CF0F}</a:tableStyleId>
              </a:tblPr>
              <a:tblGrid>
                <a:gridCol w="740508">
                  <a:extLst>
                    <a:ext uri="{9D8B030D-6E8A-4147-A177-3AD203B41FA5}">
                      <a16:colId xmlns:a16="http://schemas.microsoft.com/office/drawing/2014/main" val="3478558072"/>
                    </a:ext>
                  </a:extLst>
                </a:gridCol>
                <a:gridCol w="740508">
                  <a:extLst>
                    <a:ext uri="{9D8B030D-6E8A-4147-A177-3AD203B41FA5}">
                      <a16:colId xmlns:a16="http://schemas.microsoft.com/office/drawing/2014/main" val="4088939145"/>
                    </a:ext>
                  </a:extLst>
                </a:gridCol>
                <a:gridCol w="740508">
                  <a:extLst>
                    <a:ext uri="{9D8B030D-6E8A-4147-A177-3AD203B41FA5}">
                      <a16:colId xmlns:a16="http://schemas.microsoft.com/office/drawing/2014/main" val="3331965848"/>
                    </a:ext>
                  </a:extLst>
                </a:gridCol>
                <a:gridCol w="740508">
                  <a:extLst>
                    <a:ext uri="{9D8B030D-6E8A-4147-A177-3AD203B41FA5}">
                      <a16:colId xmlns:a16="http://schemas.microsoft.com/office/drawing/2014/main" val="1717594431"/>
                    </a:ext>
                  </a:extLst>
                </a:gridCol>
                <a:gridCol w="740508">
                  <a:extLst>
                    <a:ext uri="{9D8B030D-6E8A-4147-A177-3AD203B41FA5}">
                      <a16:colId xmlns:a16="http://schemas.microsoft.com/office/drawing/2014/main" val="1094663547"/>
                    </a:ext>
                  </a:extLst>
                </a:gridCol>
              </a:tblGrid>
              <a:tr h="183982">
                <a:tc>
                  <a:txBody>
                    <a:bodyPr/>
                    <a:lstStyle/>
                    <a:p>
                      <a:pPr algn="ctr" fontAlgn="ctr"/>
                      <a:r>
                        <a:rPr lang="en-US" sz="1000" u="none" strike="noStrike" dirty="0">
                          <a:effectLst/>
                          <a:latin typeface="Arial" panose="020B0604020202020204" pitchFamily="34" charset="0"/>
                          <a:cs typeface="Arial" panose="020B0604020202020204" pitchFamily="34" charset="0"/>
                        </a:rPr>
                        <a:t>DPD</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199" marR="9199" marT="9199" marB="0" anchor="ctr"/>
                </a:tc>
                <a:tc>
                  <a:txBody>
                    <a:bodyPr/>
                    <a:lstStyle/>
                    <a:p>
                      <a:pPr algn="ctr" fontAlgn="ctr"/>
                      <a:r>
                        <a:rPr lang="en-US" sz="1000" u="none" strike="noStrike" dirty="0">
                          <a:effectLst/>
                          <a:latin typeface="Arial" panose="020B0604020202020204" pitchFamily="34" charset="0"/>
                          <a:cs typeface="Arial" panose="020B0604020202020204" pitchFamily="34" charset="0"/>
                        </a:rPr>
                        <a:t>Total (n)</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199" marR="9199" marT="9199" marB="0" anchor="ctr"/>
                </a:tc>
                <a:tc>
                  <a:txBody>
                    <a:bodyPr/>
                    <a:lstStyle/>
                    <a:p>
                      <a:pPr algn="ctr" fontAlgn="ctr"/>
                      <a:r>
                        <a:rPr lang="en-US" sz="1000" u="none" strike="noStrike" dirty="0">
                          <a:effectLst/>
                          <a:latin typeface="Arial" panose="020B0604020202020204" pitchFamily="34" charset="0"/>
                          <a:cs typeface="Arial" panose="020B0604020202020204" pitchFamily="34" charset="0"/>
                        </a:rPr>
                        <a:t>Good (g)</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199" marR="9199" marT="9199" marB="0" anchor="ctr"/>
                </a:tc>
                <a:tc>
                  <a:txBody>
                    <a:bodyPr/>
                    <a:lstStyle/>
                    <a:p>
                      <a:pPr algn="ctr" fontAlgn="ctr"/>
                      <a:r>
                        <a:rPr lang="en-US" sz="1000" u="none" strike="noStrike" dirty="0">
                          <a:effectLst/>
                          <a:latin typeface="Arial" panose="020B0604020202020204" pitchFamily="34" charset="0"/>
                          <a:cs typeface="Arial" panose="020B0604020202020204" pitchFamily="34" charset="0"/>
                        </a:rPr>
                        <a:t>Bad (b)</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199" marR="9199" marT="9199" marB="0" anchor="ctr"/>
                </a:tc>
                <a:tc>
                  <a:txBody>
                    <a:bodyPr/>
                    <a:lstStyle/>
                    <a:p>
                      <a:pPr algn="ctr" fontAlgn="ctr"/>
                      <a:r>
                        <a:rPr lang="en-US" sz="1000" u="none" strike="noStrike" dirty="0">
                          <a:effectLst/>
                          <a:latin typeface="Arial" panose="020B0604020202020204" pitchFamily="34" charset="0"/>
                          <a:cs typeface="Arial" panose="020B0604020202020204" pitchFamily="34" charset="0"/>
                        </a:rPr>
                        <a:t>% bad rate</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199" marR="9199" marT="9199" marB="0" anchor="ctr"/>
                </a:tc>
                <a:extLst>
                  <a:ext uri="{0D108BD9-81ED-4DB2-BD59-A6C34878D82A}">
                    <a16:rowId xmlns:a16="http://schemas.microsoft.com/office/drawing/2014/main" val="1922333791"/>
                  </a:ext>
                </a:extLst>
              </a:tr>
              <a:tr h="183982">
                <a:tc>
                  <a:txBody>
                    <a:bodyPr/>
                    <a:lstStyle/>
                    <a:p>
                      <a:pPr algn="l" fontAlgn="ctr"/>
                      <a:r>
                        <a:rPr lang="en-US" sz="1000" u="none" strike="noStrike" dirty="0">
                          <a:effectLst/>
                          <a:latin typeface="Arial" panose="020B0604020202020204" pitchFamily="34" charset="0"/>
                          <a:cs typeface="Arial" panose="020B0604020202020204" pitchFamily="34" charset="0"/>
                        </a:rPr>
                        <a:t>30+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199" marR="9199" marT="9199" marB="0" anchor="ctr">
                    <a:solidFill>
                      <a:schemeClr val="bg1"/>
                    </a:solidFill>
                  </a:tcPr>
                </a:tc>
                <a:tc>
                  <a:txBody>
                    <a:bodyPr/>
                    <a:lstStyle/>
                    <a:p>
                      <a:pPr algn="ctr" fontAlgn="ctr"/>
                      <a:r>
                        <a:rPr lang="en-US" sz="1000" u="none" strike="noStrike" dirty="0" smtClean="0">
                          <a:effectLst/>
                          <a:latin typeface="Arial" panose="020B0604020202020204" pitchFamily="34" charset="0"/>
                          <a:cs typeface="Arial" panose="020B0604020202020204" pitchFamily="34" charset="0"/>
                        </a:rPr>
                        <a:t>2,050 </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199" marR="9199" marT="9199" marB="0" anchor="ctr">
                    <a:solidFill>
                      <a:schemeClr val="bg1"/>
                    </a:solidFill>
                  </a:tcPr>
                </a:tc>
                <a:tc>
                  <a:txBody>
                    <a:bodyPr/>
                    <a:lstStyle/>
                    <a:p>
                      <a:pPr algn="ctr" fontAlgn="ctr"/>
                      <a:r>
                        <a:rPr lang="en-US" sz="1000" u="none" strike="noStrike" dirty="0" smtClean="0">
                          <a:effectLst/>
                          <a:latin typeface="Arial" panose="020B0604020202020204" pitchFamily="34" charset="0"/>
                          <a:cs typeface="Arial" panose="020B0604020202020204" pitchFamily="34" charset="0"/>
                        </a:rPr>
                        <a:t>1,987 </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199" marR="9199" marT="9199" marB="0" anchor="ctr">
                    <a:solidFill>
                      <a:schemeClr val="bg1"/>
                    </a:solidFill>
                  </a:tcPr>
                </a:tc>
                <a:tc>
                  <a:txBody>
                    <a:bodyPr/>
                    <a:lstStyle/>
                    <a:p>
                      <a:pPr algn="ctr" fontAlgn="ctr"/>
                      <a:r>
                        <a:rPr lang="en-US" sz="1000" u="none" strike="noStrike" dirty="0" smtClean="0">
                          <a:effectLst/>
                          <a:latin typeface="Arial" panose="020B0604020202020204" pitchFamily="34" charset="0"/>
                          <a:cs typeface="Arial" panose="020B0604020202020204" pitchFamily="34" charset="0"/>
                        </a:rPr>
                        <a:t>63 </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199" marR="9199" marT="9199" marB="0" anchor="ctr">
                    <a:solidFill>
                      <a:schemeClr val="bg1"/>
                    </a:solidFill>
                  </a:tcPr>
                </a:tc>
                <a:tc>
                  <a:txBody>
                    <a:bodyPr/>
                    <a:lstStyle/>
                    <a:p>
                      <a:pPr algn="ctr" fontAlgn="ctr"/>
                      <a:r>
                        <a:rPr lang="en-US" sz="1000" u="none" strike="noStrike" dirty="0">
                          <a:effectLst/>
                          <a:latin typeface="Arial" panose="020B0604020202020204" pitchFamily="34" charset="0"/>
                          <a:cs typeface="Arial" panose="020B0604020202020204" pitchFamily="34" charset="0"/>
                        </a:rPr>
                        <a:t>3.07%</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199" marR="9199" marT="9199" marB="0" anchor="ctr">
                    <a:solidFill>
                      <a:schemeClr val="bg1"/>
                    </a:solidFill>
                  </a:tcPr>
                </a:tc>
                <a:extLst>
                  <a:ext uri="{0D108BD9-81ED-4DB2-BD59-A6C34878D82A}">
                    <a16:rowId xmlns:a16="http://schemas.microsoft.com/office/drawing/2014/main" val="3444828484"/>
                  </a:ext>
                </a:extLst>
              </a:tr>
              <a:tr h="183982">
                <a:tc>
                  <a:txBody>
                    <a:bodyPr/>
                    <a:lstStyle/>
                    <a:p>
                      <a:pPr algn="l" fontAlgn="ctr"/>
                      <a:r>
                        <a:rPr lang="en-US" sz="1000" u="none" strike="noStrike">
                          <a:effectLst/>
                          <a:latin typeface="Arial" panose="020B0604020202020204" pitchFamily="34" charset="0"/>
                          <a:cs typeface="Arial" panose="020B0604020202020204" pitchFamily="34" charset="0"/>
                        </a:rPr>
                        <a:t>60+</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199" marR="9199" marT="9199" marB="0" anchor="ctr">
                    <a:solidFill>
                      <a:schemeClr val="bg1"/>
                    </a:solidFill>
                  </a:tcPr>
                </a:tc>
                <a:tc>
                  <a:txBody>
                    <a:bodyPr/>
                    <a:lstStyle/>
                    <a:p>
                      <a:pPr algn="ctr" fontAlgn="ctr"/>
                      <a:r>
                        <a:rPr lang="en-US" sz="1000" u="none" strike="noStrike" dirty="0" smtClean="0">
                          <a:effectLst/>
                          <a:latin typeface="Arial" panose="020B0604020202020204" pitchFamily="34" charset="0"/>
                          <a:cs typeface="Arial" panose="020B0604020202020204" pitchFamily="34" charset="0"/>
                        </a:rPr>
                        <a:t>2,050 </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199" marR="9199" marT="9199" marB="0" anchor="ctr">
                    <a:solidFill>
                      <a:schemeClr val="bg1"/>
                    </a:solidFill>
                  </a:tcPr>
                </a:tc>
                <a:tc>
                  <a:txBody>
                    <a:bodyPr/>
                    <a:lstStyle/>
                    <a:p>
                      <a:pPr algn="ctr" fontAlgn="ctr"/>
                      <a:r>
                        <a:rPr lang="en-US" sz="1000" u="none" strike="noStrike" dirty="0" smtClean="0">
                          <a:effectLst/>
                          <a:latin typeface="Arial" panose="020B0604020202020204" pitchFamily="34" charset="0"/>
                          <a:cs typeface="Arial" panose="020B0604020202020204" pitchFamily="34" charset="0"/>
                        </a:rPr>
                        <a:t>2,019 </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199" marR="9199" marT="9199" marB="0" anchor="ctr">
                    <a:solidFill>
                      <a:schemeClr val="bg1"/>
                    </a:solidFill>
                  </a:tcPr>
                </a:tc>
                <a:tc>
                  <a:txBody>
                    <a:bodyPr/>
                    <a:lstStyle/>
                    <a:p>
                      <a:pPr algn="ctr" fontAlgn="ctr"/>
                      <a:r>
                        <a:rPr lang="en-US" sz="1000" u="none" strike="noStrike" dirty="0" smtClean="0">
                          <a:effectLst/>
                          <a:latin typeface="Arial" panose="020B0604020202020204" pitchFamily="34" charset="0"/>
                          <a:cs typeface="Arial" panose="020B0604020202020204" pitchFamily="34" charset="0"/>
                        </a:rPr>
                        <a:t>31 </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199" marR="9199" marT="9199" marB="0" anchor="ctr">
                    <a:solidFill>
                      <a:schemeClr val="bg1"/>
                    </a:solidFill>
                  </a:tcPr>
                </a:tc>
                <a:tc>
                  <a:txBody>
                    <a:bodyPr/>
                    <a:lstStyle/>
                    <a:p>
                      <a:pPr algn="ctr" fontAlgn="ctr"/>
                      <a:r>
                        <a:rPr lang="en-US" sz="1000" u="none" strike="noStrike" dirty="0">
                          <a:effectLst/>
                          <a:latin typeface="Arial" panose="020B0604020202020204" pitchFamily="34" charset="0"/>
                          <a:cs typeface="Arial" panose="020B0604020202020204" pitchFamily="34" charset="0"/>
                        </a:rPr>
                        <a:t>1.51%</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199" marR="9199" marT="9199" marB="0" anchor="ctr">
                    <a:solidFill>
                      <a:schemeClr val="bg1"/>
                    </a:solidFill>
                  </a:tcPr>
                </a:tc>
                <a:extLst>
                  <a:ext uri="{0D108BD9-81ED-4DB2-BD59-A6C34878D82A}">
                    <a16:rowId xmlns:a16="http://schemas.microsoft.com/office/drawing/2014/main" val="2630308029"/>
                  </a:ext>
                </a:extLst>
              </a:tr>
              <a:tr h="183982">
                <a:tc>
                  <a:txBody>
                    <a:bodyPr/>
                    <a:lstStyle/>
                    <a:p>
                      <a:pPr algn="l" fontAlgn="ctr"/>
                      <a:r>
                        <a:rPr lang="en-US" sz="1000" u="none" strike="noStrike">
                          <a:effectLst/>
                          <a:latin typeface="Arial" panose="020B0604020202020204" pitchFamily="34" charset="0"/>
                          <a:cs typeface="Arial" panose="020B0604020202020204" pitchFamily="34" charset="0"/>
                        </a:rPr>
                        <a:t>Buyback</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199" marR="9199" marT="9199" marB="0" anchor="ctr">
                    <a:solidFill>
                      <a:schemeClr val="bg1"/>
                    </a:solidFill>
                  </a:tcPr>
                </a:tc>
                <a:tc>
                  <a:txBody>
                    <a:bodyPr/>
                    <a:lstStyle/>
                    <a:p>
                      <a:pPr algn="ctr" fontAlgn="ctr"/>
                      <a:r>
                        <a:rPr lang="en-US" sz="1000" u="none" strike="noStrike" dirty="0" smtClean="0">
                          <a:effectLst/>
                          <a:latin typeface="Arial" panose="020B0604020202020204" pitchFamily="34" charset="0"/>
                          <a:cs typeface="Arial" panose="020B0604020202020204" pitchFamily="34" charset="0"/>
                        </a:rPr>
                        <a:t>2,050 </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199" marR="9199" marT="9199" marB="0" anchor="ctr">
                    <a:solidFill>
                      <a:schemeClr val="bg1"/>
                    </a:solidFill>
                  </a:tcPr>
                </a:tc>
                <a:tc>
                  <a:txBody>
                    <a:bodyPr/>
                    <a:lstStyle/>
                    <a:p>
                      <a:pPr algn="ctr" fontAlgn="ctr"/>
                      <a:r>
                        <a:rPr lang="en-US" sz="1000" u="none" strike="noStrike" dirty="0" smtClean="0">
                          <a:effectLst/>
                          <a:latin typeface="Arial" panose="020B0604020202020204" pitchFamily="34" charset="0"/>
                          <a:cs typeface="Arial" panose="020B0604020202020204" pitchFamily="34" charset="0"/>
                        </a:rPr>
                        <a:t>2,023 </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199" marR="9199" marT="9199" marB="0" anchor="ctr">
                    <a:solidFill>
                      <a:schemeClr val="bg1"/>
                    </a:solidFill>
                  </a:tcPr>
                </a:tc>
                <a:tc>
                  <a:txBody>
                    <a:bodyPr/>
                    <a:lstStyle/>
                    <a:p>
                      <a:pPr algn="ctr" fontAlgn="ctr"/>
                      <a:r>
                        <a:rPr lang="en-US" sz="1000" u="none" strike="noStrike" dirty="0" smtClean="0">
                          <a:effectLst/>
                          <a:latin typeface="Arial" panose="020B0604020202020204" pitchFamily="34" charset="0"/>
                          <a:cs typeface="Arial" panose="020B0604020202020204" pitchFamily="34" charset="0"/>
                        </a:rPr>
                        <a:t>27 </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199" marR="9199" marT="9199" marB="0" anchor="ctr">
                    <a:solidFill>
                      <a:schemeClr val="bg1"/>
                    </a:solidFill>
                  </a:tcPr>
                </a:tc>
                <a:tc>
                  <a:txBody>
                    <a:bodyPr/>
                    <a:lstStyle/>
                    <a:p>
                      <a:pPr algn="ctr" fontAlgn="ctr"/>
                      <a:r>
                        <a:rPr lang="en-US" sz="1000" u="none" strike="noStrike" dirty="0">
                          <a:effectLst/>
                          <a:latin typeface="Arial" panose="020B0604020202020204" pitchFamily="34" charset="0"/>
                          <a:cs typeface="Arial" panose="020B0604020202020204" pitchFamily="34" charset="0"/>
                        </a:rPr>
                        <a:t>1.32%</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199" marR="9199" marT="9199" marB="0" anchor="ctr">
                    <a:solidFill>
                      <a:schemeClr val="bg1"/>
                    </a:solidFill>
                  </a:tcPr>
                </a:tc>
                <a:extLst>
                  <a:ext uri="{0D108BD9-81ED-4DB2-BD59-A6C34878D82A}">
                    <a16:rowId xmlns:a16="http://schemas.microsoft.com/office/drawing/2014/main" val="206635038"/>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099815218"/>
              </p:ext>
            </p:extLst>
          </p:nvPr>
        </p:nvGraphicFramePr>
        <p:xfrm>
          <a:off x="4968895" y="5501384"/>
          <a:ext cx="3702540" cy="735928"/>
        </p:xfrm>
        <a:graphic>
          <a:graphicData uri="http://schemas.openxmlformats.org/drawingml/2006/table">
            <a:tbl>
              <a:tblPr firstRow="1" firstCol="1">
                <a:tableStyleId>{3C2FFA5D-87B4-456A-9821-1D502468CF0F}</a:tableStyleId>
              </a:tblPr>
              <a:tblGrid>
                <a:gridCol w="740508">
                  <a:extLst>
                    <a:ext uri="{9D8B030D-6E8A-4147-A177-3AD203B41FA5}">
                      <a16:colId xmlns:a16="http://schemas.microsoft.com/office/drawing/2014/main" val="3478558072"/>
                    </a:ext>
                  </a:extLst>
                </a:gridCol>
                <a:gridCol w="740508">
                  <a:extLst>
                    <a:ext uri="{9D8B030D-6E8A-4147-A177-3AD203B41FA5}">
                      <a16:colId xmlns:a16="http://schemas.microsoft.com/office/drawing/2014/main" val="4088939145"/>
                    </a:ext>
                  </a:extLst>
                </a:gridCol>
                <a:gridCol w="740508">
                  <a:extLst>
                    <a:ext uri="{9D8B030D-6E8A-4147-A177-3AD203B41FA5}">
                      <a16:colId xmlns:a16="http://schemas.microsoft.com/office/drawing/2014/main" val="3331965848"/>
                    </a:ext>
                  </a:extLst>
                </a:gridCol>
                <a:gridCol w="740508">
                  <a:extLst>
                    <a:ext uri="{9D8B030D-6E8A-4147-A177-3AD203B41FA5}">
                      <a16:colId xmlns:a16="http://schemas.microsoft.com/office/drawing/2014/main" val="1717594431"/>
                    </a:ext>
                  </a:extLst>
                </a:gridCol>
                <a:gridCol w="740508">
                  <a:extLst>
                    <a:ext uri="{9D8B030D-6E8A-4147-A177-3AD203B41FA5}">
                      <a16:colId xmlns:a16="http://schemas.microsoft.com/office/drawing/2014/main" val="1094663547"/>
                    </a:ext>
                  </a:extLst>
                </a:gridCol>
              </a:tblGrid>
              <a:tr h="183982">
                <a:tc>
                  <a:txBody>
                    <a:bodyPr/>
                    <a:lstStyle/>
                    <a:p>
                      <a:pPr algn="ctr" fontAlgn="ctr"/>
                      <a:r>
                        <a:rPr lang="en-US" sz="1000" u="none" strike="noStrike" dirty="0">
                          <a:effectLst/>
                          <a:latin typeface="Arial" panose="020B0604020202020204" pitchFamily="34" charset="0"/>
                          <a:cs typeface="Arial" panose="020B0604020202020204" pitchFamily="34" charset="0"/>
                        </a:rPr>
                        <a:t>DPD</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199" marR="9199" marT="9199" marB="0" anchor="ctr"/>
                </a:tc>
                <a:tc>
                  <a:txBody>
                    <a:bodyPr/>
                    <a:lstStyle/>
                    <a:p>
                      <a:pPr algn="ctr" fontAlgn="ctr"/>
                      <a:r>
                        <a:rPr lang="en-US" sz="1000" u="none" strike="noStrike" dirty="0">
                          <a:effectLst/>
                          <a:latin typeface="Arial" panose="020B0604020202020204" pitchFamily="34" charset="0"/>
                          <a:cs typeface="Arial" panose="020B0604020202020204" pitchFamily="34" charset="0"/>
                        </a:rPr>
                        <a:t>Total (n)</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199" marR="9199" marT="9199" marB="0" anchor="ctr"/>
                </a:tc>
                <a:tc>
                  <a:txBody>
                    <a:bodyPr/>
                    <a:lstStyle/>
                    <a:p>
                      <a:pPr algn="ctr" fontAlgn="ctr"/>
                      <a:r>
                        <a:rPr lang="en-US" sz="1000" u="none" strike="noStrike">
                          <a:effectLst/>
                          <a:latin typeface="Arial" panose="020B0604020202020204" pitchFamily="34" charset="0"/>
                          <a:cs typeface="Arial" panose="020B0604020202020204" pitchFamily="34" charset="0"/>
                        </a:rPr>
                        <a:t>Good (g)</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199" marR="9199" marT="9199" marB="0" anchor="ctr"/>
                </a:tc>
                <a:tc>
                  <a:txBody>
                    <a:bodyPr/>
                    <a:lstStyle/>
                    <a:p>
                      <a:pPr algn="ctr" fontAlgn="ctr"/>
                      <a:r>
                        <a:rPr lang="en-US" sz="1000" u="none" strike="noStrike">
                          <a:effectLst/>
                          <a:latin typeface="Arial" panose="020B0604020202020204" pitchFamily="34" charset="0"/>
                          <a:cs typeface="Arial" panose="020B0604020202020204" pitchFamily="34" charset="0"/>
                        </a:rPr>
                        <a:t>Bad (b)</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199" marR="9199" marT="9199" marB="0" anchor="ctr"/>
                </a:tc>
                <a:tc>
                  <a:txBody>
                    <a:bodyPr/>
                    <a:lstStyle/>
                    <a:p>
                      <a:pPr algn="ctr" fontAlgn="ctr"/>
                      <a:r>
                        <a:rPr lang="en-US" sz="1000" u="none" strike="noStrike" dirty="0">
                          <a:effectLst/>
                          <a:latin typeface="Arial" panose="020B0604020202020204" pitchFamily="34" charset="0"/>
                          <a:cs typeface="Arial" panose="020B0604020202020204" pitchFamily="34" charset="0"/>
                        </a:rPr>
                        <a:t>% bad rate</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199" marR="9199" marT="9199" marB="0" anchor="ctr"/>
                </a:tc>
                <a:extLst>
                  <a:ext uri="{0D108BD9-81ED-4DB2-BD59-A6C34878D82A}">
                    <a16:rowId xmlns:a16="http://schemas.microsoft.com/office/drawing/2014/main" val="1922333791"/>
                  </a:ext>
                </a:extLst>
              </a:tr>
              <a:tr h="183982">
                <a:tc>
                  <a:txBody>
                    <a:bodyPr/>
                    <a:lstStyle/>
                    <a:p>
                      <a:pPr algn="l" fontAlgn="ctr"/>
                      <a:r>
                        <a:rPr lang="en-US" sz="1000" u="none" strike="noStrike" dirty="0">
                          <a:effectLst/>
                          <a:latin typeface="Arial" panose="020B0604020202020204" pitchFamily="34" charset="0"/>
                          <a:cs typeface="Arial" panose="020B0604020202020204" pitchFamily="34" charset="0"/>
                        </a:rPr>
                        <a:t>30+</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199" marR="9199" marT="9199" marB="0" anchor="ctr">
                    <a:solidFill>
                      <a:schemeClr val="accent4">
                        <a:lumMod val="40000"/>
                        <a:lumOff val="60000"/>
                      </a:schemeClr>
                    </a:solidFill>
                  </a:tcPr>
                </a:tc>
                <a:tc>
                  <a:txBody>
                    <a:bodyPr/>
                    <a:lstStyle/>
                    <a:p>
                      <a:pPr marL="0" algn="ctr" defTabSz="812769" rtl="0" eaLnBrk="1" fontAlgn="ctr" latinLnBrk="0" hangingPunct="1"/>
                      <a:r>
                        <a:rPr lang="en-US" sz="1000" u="none" strike="noStrike" kern="1200" dirty="0" smtClean="0">
                          <a:effectLst/>
                          <a:latin typeface="Arial" panose="020B0604020202020204" pitchFamily="34" charset="0"/>
                          <a:cs typeface="Arial" panose="020B0604020202020204" pitchFamily="34" charset="0"/>
                        </a:rPr>
                        <a:t>7,965 </a:t>
                      </a:r>
                      <a:endParaRPr lang="en-US" sz="10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solidFill>
                      <a:schemeClr val="accent4">
                        <a:lumMod val="40000"/>
                        <a:lumOff val="60000"/>
                      </a:schemeClr>
                    </a:solidFill>
                  </a:tcPr>
                </a:tc>
                <a:tc>
                  <a:txBody>
                    <a:bodyPr/>
                    <a:lstStyle/>
                    <a:p>
                      <a:pPr marL="0" algn="ctr" defTabSz="812769" rtl="0" eaLnBrk="1" fontAlgn="ctr" latinLnBrk="0" hangingPunct="1"/>
                      <a:r>
                        <a:rPr lang="en-US" sz="1000" u="none" strike="noStrike" kern="1200" dirty="0" smtClean="0">
                          <a:effectLst/>
                          <a:latin typeface="Arial" panose="020B0604020202020204" pitchFamily="34" charset="0"/>
                          <a:cs typeface="Arial" panose="020B0604020202020204" pitchFamily="34" charset="0"/>
                        </a:rPr>
                        <a:t>7,857 </a:t>
                      </a:r>
                      <a:endParaRPr lang="en-US" sz="10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solidFill>
                      <a:schemeClr val="accent4">
                        <a:lumMod val="40000"/>
                        <a:lumOff val="60000"/>
                      </a:schemeClr>
                    </a:solidFill>
                  </a:tcPr>
                </a:tc>
                <a:tc>
                  <a:txBody>
                    <a:bodyPr/>
                    <a:lstStyle/>
                    <a:p>
                      <a:pPr marL="0" algn="ctr" defTabSz="812769" rtl="0" eaLnBrk="1" fontAlgn="ctr" latinLnBrk="0" hangingPunct="1"/>
                      <a:r>
                        <a:rPr lang="en-US" sz="1000" u="none" strike="noStrike" kern="1200" dirty="0" smtClean="0">
                          <a:effectLst/>
                          <a:latin typeface="Arial" panose="020B0604020202020204" pitchFamily="34" charset="0"/>
                          <a:cs typeface="Arial" panose="020B0604020202020204" pitchFamily="34" charset="0"/>
                        </a:rPr>
                        <a:t>108 </a:t>
                      </a:r>
                      <a:endParaRPr lang="en-US" sz="10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solidFill>
                      <a:schemeClr val="accent4">
                        <a:lumMod val="40000"/>
                        <a:lumOff val="60000"/>
                      </a:schemeClr>
                    </a:solidFill>
                  </a:tcPr>
                </a:tc>
                <a:tc>
                  <a:txBody>
                    <a:bodyPr/>
                    <a:lstStyle/>
                    <a:p>
                      <a:pPr marL="0" algn="ctr" defTabSz="812769" rtl="0" eaLnBrk="1" fontAlgn="ctr" latinLnBrk="0" hangingPunct="1"/>
                      <a:r>
                        <a:rPr lang="en-US" sz="1000" u="none" strike="noStrike" kern="1200" dirty="0">
                          <a:effectLst/>
                          <a:latin typeface="Arial" panose="020B0604020202020204" pitchFamily="34" charset="0"/>
                          <a:cs typeface="Arial" panose="020B0604020202020204" pitchFamily="34" charset="0"/>
                        </a:rPr>
                        <a:t>1.36%</a:t>
                      </a:r>
                      <a:endParaRPr lang="en-US" sz="10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solidFill>
                      <a:schemeClr val="accent4">
                        <a:lumMod val="40000"/>
                        <a:lumOff val="60000"/>
                      </a:schemeClr>
                    </a:solidFill>
                  </a:tcPr>
                </a:tc>
                <a:extLst>
                  <a:ext uri="{0D108BD9-81ED-4DB2-BD59-A6C34878D82A}">
                    <a16:rowId xmlns:a16="http://schemas.microsoft.com/office/drawing/2014/main" val="3444828484"/>
                  </a:ext>
                </a:extLst>
              </a:tr>
              <a:tr h="183982">
                <a:tc>
                  <a:txBody>
                    <a:bodyPr/>
                    <a:lstStyle/>
                    <a:p>
                      <a:pPr algn="l" fontAlgn="ctr"/>
                      <a:r>
                        <a:rPr lang="en-US" sz="1000" u="none" strike="noStrike">
                          <a:effectLst/>
                          <a:latin typeface="Arial" panose="020B0604020202020204" pitchFamily="34" charset="0"/>
                          <a:cs typeface="Arial" panose="020B0604020202020204" pitchFamily="34" charset="0"/>
                        </a:rPr>
                        <a:t>60+</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199" marR="9199" marT="9199" marB="0" anchor="ctr">
                    <a:solidFill>
                      <a:schemeClr val="bg1"/>
                    </a:solidFill>
                  </a:tcPr>
                </a:tc>
                <a:tc>
                  <a:txBody>
                    <a:bodyPr/>
                    <a:lstStyle/>
                    <a:p>
                      <a:pPr marL="0" algn="ctr" defTabSz="812769" rtl="0" eaLnBrk="1" fontAlgn="ctr" latinLnBrk="0" hangingPunct="1"/>
                      <a:r>
                        <a:rPr lang="en-US" sz="1000" u="none" strike="noStrike" kern="1200" dirty="0" smtClean="0">
                          <a:effectLst/>
                          <a:latin typeface="Arial" panose="020B0604020202020204" pitchFamily="34" charset="0"/>
                          <a:cs typeface="Arial" panose="020B0604020202020204" pitchFamily="34" charset="0"/>
                        </a:rPr>
                        <a:t>7,965 </a:t>
                      </a:r>
                      <a:endParaRPr lang="en-US" sz="10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solidFill>
                      <a:schemeClr val="bg1"/>
                    </a:solidFill>
                  </a:tcPr>
                </a:tc>
                <a:tc>
                  <a:txBody>
                    <a:bodyPr/>
                    <a:lstStyle/>
                    <a:p>
                      <a:pPr marL="0" algn="ctr" defTabSz="812769" rtl="0" eaLnBrk="1" fontAlgn="ctr" latinLnBrk="0" hangingPunct="1"/>
                      <a:r>
                        <a:rPr lang="en-US" sz="1000" u="none" strike="noStrike" kern="1200" dirty="0" smtClean="0">
                          <a:effectLst/>
                          <a:latin typeface="Arial" panose="020B0604020202020204" pitchFamily="34" charset="0"/>
                          <a:cs typeface="Arial" panose="020B0604020202020204" pitchFamily="34" charset="0"/>
                        </a:rPr>
                        <a:t>7,928 </a:t>
                      </a:r>
                      <a:endParaRPr lang="en-US" sz="10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solidFill>
                      <a:schemeClr val="bg1"/>
                    </a:solidFill>
                  </a:tcPr>
                </a:tc>
                <a:tc>
                  <a:txBody>
                    <a:bodyPr/>
                    <a:lstStyle/>
                    <a:p>
                      <a:pPr marL="0" algn="ctr" defTabSz="812769" rtl="0" eaLnBrk="1" fontAlgn="ctr" latinLnBrk="0" hangingPunct="1"/>
                      <a:r>
                        <a:rPr lang="en-US" sz="1000" u="none" strike="noStrike" kern="1200" dirty="0" smtClean="0">
                          <a:effectLst/>
                          <a:latin typeface="Arial" panose="020B0604020202020204" pitchFamily="34" charset="0"/>
                          <a:cs typeface="Arial" panose="020B0604020202020204" pitchFamily="34" charset="0"/>
                        </a:rPr>
                        <a:t>37 </a:t>
                      </a:r>
                      <a:endParaRPr lang="en-US" sz="10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solidFill>
                      <a:schemeClr val="bg1"/>
                    </a:solidFill>
                  </a:tcPr>
                </a:tc>
                <a:tc>
                  <a:txBody>
                    <a:bodyPr/>
                    <a:lstStyle/>
                    <a:p>
                      <a:pPr marL="0" algn="ctr" defTabSz="812769" rtl="0" eaLnBrk="1" fontAlgn="ctr" latinLnBrk="0" hangingPunct="1"/>
                      <a:r>
                        <a:rPr lang="en-US" sz="1000" u="none" strike="noStrike" kern="1200" dirty="0">
                          <a:effectLst/>
                          <a:latin typeface="Arial" panose="020B0604020202020204" pitchFamily="34" charset="0"/>
                          <a:cs typeface="Arial" panose="020B0604020202020204" pitchFamily="34" charset="0"/>
                        </a:rPr>
                        <a:t>0.46%</a:t>
                      </a:r>
                      <a:endParaRPr lang="en-US" sz="10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solidFill>
                      <a:schemeClr val="bg1"/>
                    </a:solidFill>
                  </a:tcPr>
                </a:tc>
                <a:extLst>
                  <a:ext uri="{0D108BD9-81ED-4DB2-BD59-A6C34878D82A}">
                    <a16:rowId xmlns:a16="http://schemas.microsoft.com/office/drawing/2014/main" val="2630308029"/>
                  </a:ext>
                </a:extLst>
              </a:tr>
              <a:tr h="183982">
                <a:tc>
                  <a:txBody>
                    <a:bodyPr/>
                    <a:lstStyle/>
                    <a:p>
                      <a:pPr algn="l" fontAlgn="ctr"/>
                      <a:r>
                        <a:rPr lang="en-US" sz="1000" u="none" strike="noStrike">
                          <a:effectLst/>
                          <a:latin typeface="Arial" panose="020B0604020202020204" pitchFamily="34" charset="0"/>
                          <a:cs typeface="Arial" panose="020B0604020202020204" pitchFamily="34" charset="0"/>
                        </a:rPr>
                        <a:t>Buyback</a:t>
                      </a:r>
                      <a:endParaRPr lang="en-US" sz="1000" b="0"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199" marR="9199" marT="9199" marB="0" anchor="ctr">
                    <a:solidFill>
                      <a:schemeClr val="bg1"/>
                    </a:solidFill>
                  </a:tcPr>
                </a:tc>
                <a:tc>
                  <a:txBody>
                    <a:bodyPr/>
                    <a:lstStyle/>
                    <a:p>
                      <a:pPr marL="0" algn="ctr" defTabSz="812769" rtl="0" eaLnBrk="1" fontAlgn="ctr" latinLnBrk="0" hangingPunct="1"/>
                      <a:r>
                        <a:rPr lang="en-US" sz="1000" u="none" strike="noStrike" kern="1200" dirty="0" smtClean="0">
                          <a:effectLst/>
                          <a:latin typeface="Arial" panose="020B0604020202020204" pitchFamily="34" charset="0"/>
                          <a:cs typeface="Arial" panose="020B0604020202020204" pitchFamily="34" charset="0"/>
                        </a:rPr>
                        <a:t>7,965 </a:t>
                      </a:r>
                      <a:endParaRPr lang="en-US" sz="10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solidFill>
                      <a:schemeClr val="bg1"/>
                    </a:solidFill>
                  </a:tcPr>
                </a:tc>
                <a:tc>
                  <a:txBody>
                    <a:bodyPr/>
                    <a:lstStyle/>
                    <a:p>
                      <a:pPr marL="0" algn="ctr" defTabSz="812769" rtl="0" eaLnBrk="1" fontAlgn="ctr" latinLnBrk="0" hangingPunct="1"/>
                      <a:r>
                        <a:rPr lang="en-US" sz="1000" u="none" strike="noStrike" kern="1200" dirty="0" smtClean="0">
                          <a:effectLst/>
                          <a:latin typeface="Arial" panose="020B0604020202020204" pitchFamily="34" charset="0"/>
                          <a:cs typeface="Arial" panose="020B0604020202020204" pitchFamily="34" charset="0"/>
                        </a:rPr>
                        <a:t>7,950 </a:t>
                      </a:r>
                      <a:endParaRPr lang="en-US" sz="10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solidFill>
                      <a:schemeClr val="bg1"/>
                    </a:solidFill>
                  </a:tcPr>
                </a:tc>
                <a:tc>
                  <a:txBody>
                    <a:bodyPr/>
                    <a:lstStyle/>
                    <a:p>
                      <a:pPr marL="0" algn="ctr" defTabSz="812769" rtl="0" eaLnBrk="1" fontAlgn="ctr" latinLnBrk="0" hangingPunct="1"/>
                      <a:r>
                        <a:rPr lang="en-US" sz="1000" u="none" strike="noStrike" kern="1200" dirty="0" smtClean="0">
                          <a:effectLst/>
                          <a:latin typeface="Arial" panose="020B0604020202020204" pitchFamily="34" charset="0"/>
                          <a:cs typeface="Arial" panose="020B0604020202020204" pitchFamily="34" charset="0"/>
                        </a:rPr>
                        <a:t>15 </a:t>
                      </a:r>
                      <a:endParaRPr lang="en-US" sz="10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solidFill>
                      <a:schemeClr val="bg1"/>
                    </a:solidFill>
                  </a:tcPr>
                </a:tc>
                <a:tc>
                  <a:txBody>
                    <a:bodyPr/>
                    <a:lstStyle/>
                    <a:p>
                      <a:pPr marL="0" algn="ctr" defTabSz="812769" rtl="0" eaLnBrk="1" fontAlgn="ctr" latinLnBrk="0" hangingPunct="1"/>
                      <a:r>
                        <a:rPr lang="en-US" sz="1000" u="none" strike="noStrike" kern="1200" dirty="0">
                          <a:effectLst/>
                          <a:latin typeface="Arial" panose="020B0604020202020204" pitchFamily="34" charset="0"/>
                          <a:cs typeface="Arial" panose="020B0604020202020204" pitchFamily="34" charset="0"/>
                        </a:rPr>
                        <a:t>0.19%</a:t>
                      </a:r>
                      <a:endParaRPr lang="en-US" sz="10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solidFill>
                      <a:schemeClr val="bg1"/>
                    </a:solidFill>
                  </a:tcPr>
                </a:tc>
                <a:extLst>
                  <a:ext uri="{0D108BD9-81ED-4DB2-BD59-A6C34878D82A}">
                    <a16:rowId xmlns:a16="http://schemas.microsoft.com/office/drawing/2014/main" val="206635038"/>
                  </a:ext>
                </a:extLst>
              </a:tr>
            </a:tbl>
          </a:graphicData>
        </a:graphic>
      </p:graphicFrame>
      <p:sp>
        <p:nvSpPr>
          <p:cNvPr id="10" name="TextBox 9"/>
          <p:cNvSpPr txBox="1"/>
          <p:nvPr/>
        </p:nvSpPr>
        <p:spPr>
          <a:xfrm>
            <a:off x="154359" y="2205228"/>
            <a:ext cx="4361286" cy="369332"/>
          </a:xfrm>
          <a:prstGeom prst="rect">
            <a:avLst/>
          </a:prstGeom>
          <a:noFill/>
        </p:spPr>
        <p:txBody>
          <a:bodyPr wrap="square" rtlCol="0">
            <a:spAutoFit/>
          </a:bodyPr>
          <a:lstStyle/>
          <a:p>
            <a:r>
              <a:rPr lang="en-US" sz="1800" b="1" dirty="0" smtClean="0">
                <a:latin typeface="Arial" panose="020B0604020202020204" pitchFamily="34" charset="0"/>
                <a:cs typeface="Arial" panose="020B0604020202020204" pitchFamily="34" charset="0"/>
              </a:rPr>
              <a:t>Option 1, 6 </a:t>
            </a:r>
            <a:r>
              <a:rPr lang="en-US" sz="1800" b="1" dirty="0">
                <a:latin typeface="Arial" panose="020B0604020202020204" pitchFamily="34" charset="0"/>
                <a:cs typeface="Arial" panose="020B0604020202020204" pitchFamily="34" charset="0"/>
              </a:rPr>
              <a:t>Months </a:t>
            </a:r>
            <a:r>
              <a:rPr lang="en-US" sz="1800" b="1" dirty="0" smtClean="0">
                <a:latin typeface="Arial" panose="020B0604020202020204" pitchFamily="34" charset="0"/>
                <a:cs typeface="Arial" panose="020B0604020202020204" pitchFamily="34" charset="0"/>
              </a:rPr>
              <a:t>Performance</a:t>
            </a:r>
            <a:endParaRPr lang="en-US" sz="1800" b="1" dirty="0">
              <a:latin typeface="Arial" panose="020B0604020202020204" pitchFamily="34" charset="0"/>
              <a:cs typeface="Arial" panose="020B0604020202020204" pitchFamily="34" charset="0"/>
            </a:endParaRPr>
          </a:p>
        </p:txBody>
      </p:sp>
      <p:grpSp>
        <p:nvGrpSpPr>
          <p:cNvPr id="5" name="Group 4"/>
          <p:cNvGrpSpPr/>
          <p:nvPr/>
        </p:nvGrpSpPr>
        <p:grpSpPr>
          <a:xfrm>
            <a:off x="88280" y="4766773"/>
            <a:ext cx="4680519" cy="1667477"/>
            <a:chOff x="-3204864" y="3152873"/>
            <a:chExt cx="4680519" cy="1667477"/>
          </a:xfrm>
        </p:grpSpPr>
        <p:sp>
          <p:nvSpPr>
            <p:cNvPr id="4" name="Rectangle 3"/>
            <p:cNvSpPr/>
            <p:nvPr/>
          </p:nvSpPr>
          <p:spPr>
            <a:xfrm>
              <a:off x="-3204864" y="3152873"/>
              <a:ext cx="4656614" cy="1667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58" name="Group 57"/>
            <p:cNvGrpSpPr/>
            <p:nvPr/>
          </p:nvGrpSpPr>
          <p:grpSpPr>
            <a:xfrm>
              <a:off x="-3051614" y="3158296"/>
              <a:ext cx="4527269" cy="1662054"/>
              <a:chOff x="260755" y="4508397"/>
              <a:chExt cx="4527269" cy="1662054"/>
            </a:xfrm>
          </p:grpSpPr>
          <p:sp>
            <p:nvSpPr>
              <p:cNvPr id="59" name="Rectangle 58"/>
              <p:cNvSpPr/>
              <p:nvPr/>
            </p:nvSpPr>
            <p:spPr>
              <a:xfrm>
                <a:off x="279617" y="4508397"/>
                <a:ext cx="3695753" cy="13613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fontAlgn="auto">
                  <a:spcBef>
                    <a:spcPts val="0"/>
                  </a:spcBef>
                  <a:spcAft>
                    <a:spcPts val="0"/>
                  </a:spcAft>
                </a:pPr>
                <a:r>
                  <a:rPr lang="en-US" sz="1600" b="1" u="sng" dirty="0">
                    <a:solidFill>
                      <a:prstClr val="black"/>
                    </a:solidFill>
                    <a:latin typeface="Arial" panose="020B0604020202020204" pitchFamily="34" charset="0"/>
                    <a:cs typeface="Arial" panose="020B0604020202020204" pitchFamily="34" charset="0"/>
                  </a:rPr>
                  <a:t>Good and Bad Definition</a:t>
                </a:r>
              </a:p>
            </p:txBody>
          </p:sp>
          <p:sp>
            <p:nvSpPr>
              <p:cNvPr id="60" name="Oval 59"/>
              <p:cNvSpPr/>
              <p:nvPr/>
            </p:nvSpPr>
            <p:spPr>
              <a:xfrm>
                <a:off x="1252367" y="5391374"/>
                <a:ext cx="274320" cy="27432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sz="1200" b="1" dirty="0">
                    <a:solidFill>
                      <a:prstClr val="black"/>
                    </a:solidFill>
                    <a:latin typeface="Arial" panose="020B0604020202020204" pitchFamily="34" charset="0"/>
                    <a:cs typeface="Arial" panose="020B0604020202020204" pitchFamily="34" charset="0"/>
                  </a:rPr>
                  <a:t>0</a:t>
                </a:r>
              </a:p>
            </p:txBody>
          </p:sp>
          <p:sp>
            <p:nvSpPr>
              <p:cNvPr id="61" name="Oval 60"/>
              <p:cNvSpPr/>
              <p:nvPr/>
            </p:nvSpPr>
            <p:spPr>
              <a:xfrm>
                <a:off x="1932781" y="5391374"/>
                <a:ext cx="274320" cy="274320"/>
              </a:xfrm>
              <a:prstGeom prst="ellipse">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fontAlgn="auto">
                  <a:spcBef>
                    <a:spcPts val="0"/>
                  </a:spcBef>
                  <a:spcAft>
                    <a:spcPts val="0"/>
                  </a:spcAft>
                </a:pPr>
                <a:r>
                  <a:rPr lang="en-US" sz="1200" b="1">
                    <a:solidFill>
                      <a:prstClr val="black"/>
                    </a:solidFill>
                    <a:latin typeface="Arial" panose="020B0604020202020204" pitchFamily="34" charset="0"/>
                    <a:cs typeface="Arial" panose="020B0604020202020204" pitchFamily="34" charset="0"/>
                  </a:rPr>
                  <a:t>1-30</a:t>
                </a:r>
                <a:endParaRPr lang="en-US" sz="1200" b="1" dirty="0">
                  <a:solidFill>
                    <a:prstClr val="black"/>
                  </a:solidFill>
                  <a:latin typeface="Arial" panose="020B0604020202020204" pitchFamily="34" charset="0"/>
                  <a:cs typeface="Arial" panose="020B0604020202020204" pitchFamily="34" charset="0"/>
                </a:endParaRPr>
              </a:p>
            </p:txBody>
          </p:sp>
          <p:cxnSp>
            <p:nvCxnSpPr>
              <p:cNvPr id="62" name="Curved Connector 61"/>
              <p:cNvCxnSpPr>
                <a:stCxn id="60" idx="0"/>
                <a:endCxn id="61" idx="0"/>
              </p:cNvCxnSpPr>
              <p:nvPr/>
            </p:nvCxnSpPr>
            <p:spPr>
              <a:xfrm rot="5400000" flipH="1" flipV="1">
                <a:off x="1729734" y="5051167"/>
                <a:ext cx="9525" cy="680414"/>
              </a:xfrm>
              <a:prstGeom prst="curvedConnector3">
                <a:avLst>
                  <a:gd name="adj1" fmla="val 18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61" idx="0"/>
                <a:endCxn id="65" idx="0"/>
              </p:cNvCxnSpPr>
              <p:nvPr/>
            </p:nvCxnSpPr>
            <p:spPr>
              <a:xfrm rot="5400000" flipH="1" flipV="1">
                <a:off x="2410148" y="5051167"/>
                <a:ext cx="9525" cy="680414"/>
              </a:xfrm>
              <a:prstGeom prst="curvedConnector3">
                <a:avLst>
                  <a:gd name="adj1" fmla="val 18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60755" y="5306525"/>
                <a:ext cx="699230" cy="461665"/>
              </a:xfrm>
              <a:prstGeom prst="rect">
                <a:avLst/>
              </a:prstGeom>
              <a:noFill/>
            </p:spPr>
            <p:txBody>
              <a:bodyPr wrap="none" rtlCol="0">
                <a:spAutoFit/>
              </a:bodyPr>
              <a:lstStyle/>
              <a:p>
                <a:pPr defTabSz="685800" fontAlgn="auto">
                  <a:spcBef>
                    <a:spcPts val="0"/>
                  </a:spcBef>
                  <a:spcAft>
                    <a:spcPts val="0"/>
                  </a:spcAft>
                </a:pPr>
                <a:r>
                  <a:rPr lang="en-US" sz="1200" b="1" dirty="0">
                    <a:solidFill>
                      <a:prstClr val="black"/>
                    </a:solidFill>
                    <a:latin typeface="Arial" panose="020B0604020202020204" pitchFamily="34" charset="0"/>
                    <a:cs typeface="Arial" panose="020B0604020202020204" pitchFamily="34" charset="0"/>
                  </a:rPr>
                  <a:t>DPD</a:t>
                </a:r>
              </a:p>
              <a:p>
                <a:pPr defTabSz="685800" fontAlgn="auto">
                  <a:spcBef>
                    <a:spcPts val="0"/>
                  </a:spcBef>
                  <a:spcAft>
                    <a:spcPts val="0"/>
                  </a:spcAft>
                </a:pPr>
                <a:r>
                  <a:rPr lang="en-US" sz="1200" b="1" dirty="0">
                    <a:solidFill>
                      <a:prstClr val="black"/>
                    </a:solidFill>
                    <a:latin typeface="Arial" panose="020B0604020202020204" pitchFamily="34" charset="0"/>
                    <a:cs typeface="Arial" panose="020B0604020202020204" pitchFamily="34" charset="0"/>
                  </a:rPr>
                  <a:t>Bucket</a:t>
                </a:r>
              </a:p>
            </p:txBody>
          </p:sp>
          <p:sp>
            <p:nvSpPr>
              <p:cNvPr id="65" name="Oval 64"/>
              <p:cNvSpPr/>
              <p:nvPr/>
            </p:nvSpPr>
            <p:spPr>
              <a:xfrm>
                <a:off x="2613194" y="5391374"/>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fontAlgn="auto">
                  <a:spcBef>
                    <a:spcPts val="0"/>
                  </a:spcBef>
                  <a:spcAft>
                    <a:spcPts val="0"/>
                  </a:spcAft>
                </a:pPr>
                <a:r>
                  <a:rPr lang="en-US" sz="1200" b="1" dirty="0">
                    <a:solidFill>
                      <a:prstClr val="black"/>
                    </a:solidFill>
                    <a:latin typeface="Arial" panose="020B0604020202020204" pitchFamily="34" charset="0"/>
                    <a:cs typeface="Arial" panose="020B0604020202020204" pitchFamily="34" charset="0"/>
                  </a:rPr>
                  <a:t>31-60</a:t>
                </a:r>
              </a:p>
            </p:txBody>
          </p:sp>
          <p:sp>
            <p:nvSpPr>
              <p:cNvPr id="66" name="Oval 65"/>
              <p:cNvSpPr/>
              <p:nvPr/>
            </p:nvSpPr>
            <p:spPr>
              <a:xfrm>
                <a:off x="3293608" y="5391374"/>
                <a:ext cx="274320" cy="274320"/>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fontAlgn="auto">
                  <a:spcBef>
                    <a:spcPts val="0"/>
                  </a:spcBef>
                  <a:spcAft>
                    <a:spcPts val="0"/>
                  </a:spcAft>
                </a:pPr>
                <a:r>
                  <a:rPr lang="en-US" sz="1200" b="1" dirty="0">
                    <a:solidFill>
                      <a:prstClr val="black"/>
                    </a:solidFill>
                    <a:latin typeface="Arial" panose="020B0604020202020204" pitchFamily="34" charset="0"/>
                    <a:cs typeface="Arial" panose="020B0604020202020204" pitchFamily="34" charset="0"/>
                  </a:rPr>
                  <a:t>61-90</a:t>
                </a:r>
              </a:p>
            </p:txBody>
          </p:sp>
          <p:sp>
            <p:nvSpPr>
              <p:cNvPr id="67" name="Oval 66"/>
              <p:cNvSpPr/>
              <p:nvPr/>
            </p:nvSpPr>
            <p:spPr>
              <a:xfrm>
                <a:off x="3974021" y="5391374"/>
                <a:ext cx="274320" cy="27432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fontAlgn="auto">
                  <a:spcBef>
                    <a:spcPts val="0"/>
                  </a:spcBef>
                  <a:spcAft>
                    <a:spcPts val="0"/>
                  </a:spcAft>
                </a:pPr>
                <a:r>
                  <a:rPr lang="en-US" sz="1200" b="1" dirty="0">
                    <a:solidFill>
                      <a:prstClr val="black"/>
                    </a:solidFill>
                    <a:latin typeface="Arial" panose="020B0604020202020204" pitchFamily="34" charset="0"/>
                    <a:cs typeface="Arial" panose="020B0604020202020204" pitchFamily="34" charset="0"/>
                  </a:rPr>
                  <a:t>Buyback</a:t>
                </a:r>
              </a:p>
            </p:txBody>
          </p:sp>
          <p:cxnSp>
            <p:nvCxnSpPr>
              <p:cNvPr id="68" name="Curved Connector 67"/>
              <p:cNvCxnSpPr>
                <a:stCxn id="65" idx="0"/>
                <a:endCxn id="66" idx="0"/>
              </p:cNvCxnSpPr>
              <p:nvPr/>
            </p:nvCxnSpPr>
            <p:spPr>
              <a:xfrm rot="5400000" flipH="1" flipV="1">
                <a:off x="3090561" y="5051167"/>
                <a:ext cx="9525" cy="680414"/>
              </a:xfrm>
              <a:prstGeom prst="curvedConnector3">
                <a:avLst>
                  <a:gd name="adj1" fmla="val 18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urved Connector 68"/>
              <p:cNvCxnSpPr>
                <a:stCxn id="66" idx="0"/>
                <a:endCxn id="67" idx="0"/>
              </p:cNvCxnSpPr>
              <p:nvPr/>
            </p:nvCxnSpPr>
            <p:spPr>
              <a:xfrm rot="5400000" flipH="1" flipV="1">
                <a:off x="3770974" y="5051169"/>
                <a:ext cx="9525" cy="680413"/>
              </a:xfrm>
              <a:prstGeom prst="curvedConnector3">
                <a:avLst>
                  <a:gd name="adj1" fmla="val 18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544265" y="4936781"/>
                <a:ext cx="481222" cy="338554"/>
              </a:xfrm>
              <a:prstGeom prst="rect">
                <a:avLst/>
              </a:prstGeom>
              <a:noFill/>
            </p:spPr>
            <p:txBody>
              <a:bodyPr wrap="none" rtlCol="0">
                <a:spAutoFit/>
              </a:bodyPr>
              <a:lstStyle/>
              <a:p>
                <a:pPr defTabSz="685800" fontAlgn="auto">
                  <a:spcBef>
                    <a:spcPts val="0"/>
                  </a:spcBef>
                  <a:spcAft>
                    <a:spcPts val="0"/>
                  </a:spcAft>
                </a:pPr>
                <a:r>
                  <a:rPr lang="en-US" sz="1600" b="1" dirty="0">
                    <a:solidFill>
                      <a:prstClr val="black"/>
                    </a:solidFill>
                    <a:latin typeface="Arial" panose="020B0604020202020204" pitchFamily="34" charset="0"/>
                    <a:cs typeface="Arial" panose="020B0604020202020204" pitchFamily="34" charset="0"/>
                  </a:rPr>
                  <a:t>1%</a:t>
                </a:r>
              </a:p>
            </p:txBody>
          </p:sp>
          <p:sp>
            <p:nvSpPr>
              <p:cNvPr id="71" name="TextBox 70"/>
              <p:cNvSpPr txBox="1"/>
              <p:nvPr/>
            </p:nvSpPr>
            <p:spPr>
              <a:xfrm>
                <a:off x="2209872" y="4936781"/>
                <a:ext cx="591829" cy="338554"/>
              </a:xfrm>
              <a:prstGeom prst="rect">
                <a:avLst/>
              </a:prstGeom>
              <a:noFill/>
            </p:spPr>
            <p:txBody>
              <a:bodyPr wrap="none" rtlCol="0">
                <a:spAutoFit/>
              </a:bodyPr>
              <a:lstStyle/>
              <a:p>
                <a:pPr defTabSz="685800" fontAlgn="auto">
                  <a:spcBef>
                    <a:spcPts val="0"/>
                  </a:spcBef>
                  <a:spcAft>
                    <a:spcPts val="0"/>
                  </a:spcAft>
                </a:pPr>
                <a:r>
                  <a:rPr lang="en-US" sz="1600" b="1" dirty="0">
                    <a:solidFill>
                      <a:prstClr val="black"/>
                    </a:solidFill>
                    <a:latin typeface="Arial" panose="020B0604020202020204" pitchFamily="34" charset="0"/>
                    <a:cs typeface="Arial" panose="020B0604020202020204" pitchFamily="34" charset="0"/>
                  </a:rPr>
                  <a:t>38%</a:t>
                </a:r>
              </a:p>
            </p:txBody>
          </p:sp>
          <p:sp>
            <p:nvSpPr>
              <p:cNvPr id="72" name="TextBox 71"/>
              <p:cNvSpPr txBox="1"/>
              <p:nvPr/>
            </p:nvSpPr>
            <p:spPr>
              <a:xfrm>
                <a:off x="2862112" y="4936781"/>
                <a:ext cx="591829" cy="338554"/>
              </a:xfrm>
              <a:prstGeom prst="rect">
                <a:avLst/>
              </a:prstGeom>
              <a:noFill/>
            </p:spPr>
            <p:txBody>
              <a:bodyPr wrap="none" rtlCol="0">
                <a:spAutoFit/>
              </a:bodyPr>
              <a:lstStyle/>
              <a:p>
                <a:pPr defTabSz="685800" fontAlgn="auto">
                  <a:spcBef>
                    <a:spcPts val="0"/>
                  </a:spcBef>
                  <a:spcAft>
                    <a:spcPts val="0"/>
                  </a:spcAft>
                </a:pPr>
                <a:r>
                  <a:rPr lang="en-US" sz="1600" b="1" dirty="0">
                    <a:solidFill>
                      <a:prstClr val="black"/>
                    </a:solidFill>
                    <a:latin typeface="Arial" panose="020B0604020202020204" pitchFamily="34" charset="0"/>
                    <a:cs typeface="Arial" panose="020B0604020202020204" pitchFamily="34" charset="0"/>
                  </a:rPr>
                  <a:t>66%</a:t>
                </a:r>
              </a:p>
            </p:txBody>
          </p:sp>
          <p:sp>
            <p:nvSpPr>
              <p:cNvPr id="73" name="TextBox 72"/>
              <p:cNvSpPr txBox="1"/>
              <p:nvPr/>
            </p:nvSpPr>
            <p:spPr>
              <a:xfrm>
                <a:off x="3547634" y="4936781"/>
                <a:ext cx="591829" cy="338554"/>
              </a:xfrm>
              <a:prstGeom prst="rect">
                <a:avLst/>
              </a:prstGeom>
              <a:noFill/>
            </p:spPr>
            <p:txBody>
              <a:bodyPr wrap="none" rtlCol="0">
                <a:spAutoFit/>
              </a:bodyPr>
              <a:lstStyle/>
              <a:p>
                <a:pPr defTabSz="685800" fontAlgn="auto">
                  <a:spcBef>
                    <a:spcPts val="0"/>
                  </a:spcBef>
                  <a:spcAft>
                    <a:spcPts val="0"/>
                  </a:spcAft>
                </a:pPr>
                <a:r>
                  <a:rPr lang="en-US" sz="1600" b="1" dirty="0">
                    <a:solidFill>
                      <a:prstClr val="black"/>
                    </a:solidFill>
                    <a:latin typeface="Arial" panose="020B0604020202020204" pitchFamily="34" charset="0"/>
                    <a:cs typeface="Arial" panose="020B0604020202020204" pitchFamily="34" charset="0"/>
                  </a:rPr>
                  <a:t>86%</a:t>
                </a:r>
              </a:p>
            </p:txBody>
          </p:sp>
          <p:sp>
            <p:nvSpPr>
              <p:cNvPr id="74" name="TextBox 73"/>
              <p:cNvSpPr txBox="1"/>
              <p:nvPr/>
            </p:nvSpPr>
            <p:spPr>
              <a:xfrm>
                <a:off x="260757" y="4885166"/>
                <a:ext cx="894797" cy="461665"/>
              </a:xfrm>
              <a:prstGeom prst="rect">
                <a:avLst/>
              </a:prstGeom>
              <a:noFill/>
            </p:spPr>
            <p:txBody>
              <a:bodyPr wrap="none" rtlCol="0">
                <a:spAutoFit/>
              </a:bodyPr>
              <a:lstStyle/>
              <a:p>
                <a:pPr defTabSz="685800" fontAlgn="auto">
                  <a:spcBef>
                    <a:spcPts val="0"/>
                  </a:spcBef>
                  <a:spcAft>
                    <a:spcPts val="0"/>
                  </a:spcAft>
                </a:pPr>
                <a:r>
                  <a:rPr lang="en-US" sz="1200" b="1" dirty="0">
                    <a:solidFill>
                      <a:prstClr val="black"/>
                    </a:solidFill>
                    <a:latin typeface="Arial" panose="020B0604020202020204" pitchFamily="34" charset="0"/>
                    <a:cs typeface="Arial" panose="020B0604020202020204" pitchFamily="34" charset="0"/>
                  </a:rPr>
                  <a:t>Roll Rate</a:t>
                </a:r>
                <a:br>
                  <a:rPr lang="en-US" sz="1200" b="1" dirty="0">
                    <a:solidFill>
                      <a:prstClr val="black"/>
                    </a:solidFill>
                    <a:latin typeface="Arial" panose="020B0604020202020204" pitchFamily="34" charset="0"/>
                    <a:cs typeface="Arial" panose="020B0604020202020204" pitchFamily="34" charset="0"/>
                  </a:rPr>
                </a:br>
                <a:r>
                  <a:rPr lang="en-US" sz="1200" b="1" dirty="0">
                    <a:solidFill>
                      <a:prstClr val="black"/>
                    </a:solidFill>
                    <a:latin typeface="Arial" panose="020B0604020202020204" pitchFamily="34" charset="0"/>
                    <a:cs typeface="Arial" panose="020B0604020202020204" pitchFamily="34" charset="0"/>
                  </a:rPr>
                  <a:t>(Monthly)</a:t>
                </a:r>
              </a:p>
            </p:txBody>
          </p:sp>
          <p:sp>
            <p:nvSpPr>
              <p:cNvPr id="75" name="Rectangle 74"/>
              <p:cNvSpPr/>
              <p:nvPr/>
            </p:nvSpPr>
            <p:spPr>
              <a:xfrm>
                <a:off x="1191058" y="5749210"/>
                <a:ext cx="1489232" cy="4212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sz="1200" b="1" dirty="0">
                    <a:solidFill>
                      <a:prstClr val="white"/>
                    </a:solidFill>
                    <a:latin typeface="Arial" panose="020B0604020202020204" pitchFamily="34" charset="0"/>
                    <a:cs typeface="Arial" panose="020B0604020202020204" pitchFamily="34" charset="0"/>
                  </a:rPr>
                  <a:t>GOOD </a:t>
                </a:r>
                <a:r>
                  <a:rPr lang="en-US" sz="1200" dirty="0">
                    <a:solidFill>
                      <a:prstClr val="white"/>
                    </a:solidFill>
                    <a:latin typeface="Arial" panose="020B0604020202020204" pitchFamily="34" charset="0"/>
                    <a:cs typeface="Arial" panose="020B0604020202020204" pitchFamily="34" charset="0"/>
                  </a:rPr>
                  <a:t>&lt;= 30 DPD</a:t>
                </a:r>
              </a:p>
              <a:p>
                <a:pPr algn="ctr" defTabSz="685800" fontAlgn="auto">
                  <a:spcBef>
                    <a:spcPts val="0"/>
                  </a:spcBef>
                  <a:spcAft>
                    <a:spcPts val="0"/>
                  </a:spcAft>
                </a:pPr>
                <a:r>
                  <a:rPr lang="en-US" sz="1200" b="1" dirty="0">
                    <a:solidFill>
                      <a:prstClr val="white"/>
                    </a:solidFill>
                    <a:latin typeface="Arial" panose="020B0604020202020204" pitchFamily="34" charset="0"/>
                    <a:cs typeface="Arial" panose="020B0604020202020204" pitchFamily="34" charset="0"/>
                  </a:rPr>
                  <a:t>4,491 obs.</a:t>
                </a:r>
              </a:p>
            </p:txBody>
          </p:sp>
          <p:sp>
            <p:nvSpPr>
              <p:cNvPr id="76" name="Rectangle 75"/>
              <p:cNvSpPr/>
              <p:nvPr/>
            </p:nvSpPr>
            <p:spPr>
              <a:xfrm>
                <a:off x="2755115" y="5749213"/>
                <a:ext cx="1517245" cy="421238"/>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sz="1200" b="1" dirty="0">
                    <a:solidFill>
                      <a:prstClr val="white"/>
                    </a:solidFill>
                    <a:latin typeface="Arial" panose="020B0604020202020204" pitchFamily="34" charset="0"/>
                    <a:cs typeface="Arial" panose="020B0604020202020204" pitchFamily="34" charset="0"/>
                  </a:rPr>
                  <a:t>BAD </a:t>
                </a:r>
                <a:r>
                  <a:rPr lang="en-US" sz="1200" dirty="0">
                    <a:solidFill>
                      <a:prstClr val="white"/>
                    </a:solidFill>
                    <a:latin typeface="Arial" panose="020B0604020202020204" pitchFamily="34" charset="0"/>
                    <a:cs typeface="Arial" panose="020B0604020202020204" pitchFamily="34" charset="0"/>
                  </a:rPr>
                  <a:t>&gt;30 DPD</a:t>
                </a:r>
              </a:p>
              <a:p>
                <a:pPr algn="ctr" defTabSz="685800" fontAlgn="auto">
                  <a:spcBef>
                    <a:spcPts val="0"/>
                  </a:spcBef>
                  <a:spcAft>
                    <a:spcPts val="0"/>
                  </a:spcAft>
                </a:pPr>
                <a:r>
                  <a:rPr lang="en-US" sz="1200" b="1" dirty="0">
                    <a:solidFill>
                      <a:prstClr val="white"/>
                    </a:solidFill>
                    <a:latin typeface="Arial" panose="020B0604020202020204" pitchFamily="34" charset="0"/>
                    <a:cs typeface="Arial" panose="020B0604020202020204" pitchFamily="34" charset="0"/>
                  </a:rPr>
                  <a:t>91 obs. (2%)</a:t>
                </a:r>
              </a:p>
            </p:txBody>
          </p:sp>
          <p:sp>
            <p:nvSpPr>
              <p:cNvPr id="77" name="TextBox 76"/>
              <p:cNvSpPr txBox="1"/>
              <p:nvPr/>
            </p:nvSpPr>
            <p:spPr>
              <a:xfrm>
                <a:off x="2899981" y="4707064"/>
                <a:ext cx="1888043" cy="461665"/>
              </a:xfrm>
              <a:prstGeom prst="rect">
                <a:avLst/>
              </a:prstGeom>
              <a:noFill/>
            </p:spPr>
            <p:txBody>
              <a:bodyPr wrap="square" rtlCol="0">
                <a:spAutoFit/>
              </a:bodyPr>
              <a:lstStyle/>
              <a:p>
                <a:pPr defTabSz="685800" fontAlgn="auto">
                  <a:spcBef>
                    <a:spcPts val="0"/>
                  </a:spcBef>
                  <a:spcAft>
                    <a:spcPts val="0"/>
                  </a:spcAft>
                </a:pPr>
                <a:r>
                  <a:rPr lang="en-US" sz="1200" b="1" dirty="0">
                    <a:solidFill>
                      <a:srgbClr val="C00000"/>
                    </a:solidFill>
                    <a:latin typeface="Arial" panose="020B0604020202020204" pitchFamily="34" charset="0"/>
                    <a:cs typeface="Arial" panose="020B0604020202020204" pitchFamily="34" charset="0"/>
                  </a:rPr>
                  <a:t>High Roll Forward Prob.</a:t>
                </a:r>
              </a:p>
            </p:txBody>
          </p:sp>
        </p:grpSp>
      </p:grpSp>
      <p:sp>
        <p:nvSpPr>
          <p:cNvPr id="78" name="TextBox 77"/>
          <p:cNvSpPr txBox="1"/>
          <p:nvPr/>
        </p:nvSpPr>
        <p:spPr>
          <a:xfrm>
            <a:off x="4713238" y="2204864"/>
            <a:ext cx="4165148" cy="646331"/>
          </a:xfrm>
          <a:prstGeom prst="rect">
            <a:avLst/>
          </a:prstGeom>
          <a:noFill/>
        </p:spPr>
        <p:txBody>
          <a:bodyPr wrap="square" rtlCol="0">
            <a:spAutoFit/>
          </a:bodyPr>
          <a:lstStyle/>
          <a:p>
            <a:r>
              <a:rPr lang="en-US" sz="1800" b="1" u="sng" dirty="0" smtClean="0">
                <a:latin typeface="Arial" panose="020B0604020202020204" pitchFamily="34" charset="0"/>
                <a:cs typeface="Arial" panose="020B0604020202020204" pitchFamily="34" charset="0"/>
              </a:rPr>
              <a:t>Option 2, Shortened Performance Period </a:t>
            </a:r>
            <a:r>
              <a:rPr lang="en-US" sz="1800" b="1" u="sng" dirty="0" smtClean="0">
                <a:latin typeface="Arial" panose="020B0604020202020204" pitchFamily="34" charset="0"/>
                <a:cs typeface="Arial" panose="020B0604020202020204" pitchFamily="34" charset="0"/>
                <a:sym typeface="Wingdings" panose="05000000000000000000" pitchFamily="2" charset="2"/>
              </a:rPr>
              <a:t></a:t>
            </a:r>
            <a:r>
              <a:rPr lang="en-US" sz="1800" b="1" u="sng" dirty="0" smtClean="0">
                <a:latin typeface="Arial" panose="020B0604020202020204" pitchFamily="34" charset="0"/>
                <a:cs typeface="Arial" panose="020B0604020202020204" pitchFamily="34" charset="0"/>
              </a:rPr>
              <a:t> More Samples</a:t>
            </a:r>
          </a:p>
        </p:txBody>
      </p:sp>
      <p:sp>
        <p:nvSpPr>
          <p:cNvPr id="52" name="Title 1">
            <a:extLst>
              <a:ext uri="{FF2B5EF4-FFF2-40B4-BE49-F238E27FC236}">
                <a16:creationId xmlns:a16="http://schemas.microsoft.com/office/drawing/2014/main" id="{EF4471C8-23FE-4CB6-9695-9635D0A60363}"/>
              </a:ext>
            </a:extLst>
          </p:cNvPr>
          <p:cNvSpPr txBox="1">
            <a:spLocks/>
          </p:cNvSpPr>
          <p:nvPr/>
        </p:nvSpPr>
        <p:spPr>
          <a:xfrm>
            <a:off x="606004" y="841444"/>
            <a:ext cx="8214468"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defTabSz="812769" fontAlgn="auto">
              <a:spcAft>
                <a:spcPts val="0"/>
              </a:spcAft>
            </a:pPr>
            <a:r>
              <a:rPr lang="en-US" sz="2400" b="1" dirty="0">
                <a:solidFill>
                  <a:prstClr val="black"/>
                </a:solidFill>
                <a:latin typeface="Arial" panose="020B0604020202020204" pitchFamily="34" charset="0"/>
                <a:cs typeface="Arial" panose="020B0604020202020204" pitchFamily="34" charset="0"/>
              </a:rPr>
              <a:t>Model Development Sample Design</a:t>
            </a:r>
            <a:br>
              <a:rPr lang="en-US" sz="2400" b="1" dirty="0">
                <a:solidFill>
                  <a:prstClr val="black"/>
                </a:solidFill>
                <a:latin typeface="Arial" panose="020B0604020202020204" pitchFamily="34" charset="0"/>
                <a:cs typeface="Arial" panose="020B0604020202020204" pitchFamily="34" charset="0"/>
              </a:rPr>
            </a:br>
            <a:r>
              <a:rPr lang="en-US" sz="1400" b="1" dirty="0">
                <a:solidFill>
                  <a:srgbClr val="ED7D31"/>
                </a:solidFill>
                <a:latin typeface="Arial" panose="020B0604020202020204" pitchFamily="34" charset="0"/>
                <a:cs typeface="Arial" panose="020B0604020202020204" pitchFamily="34" charset="0"/>
              </a:rPr>
              <a:t>Observation Window/Performance Window/Good-Bad Definition</a:t>
            </a:r>
          </a:p>
        </p:txBody>
      </p:sp>
      <p:sp>
        <p:nvSpPr>
          <p:cNvPr id="53" name="Rectangle 52"/>
          <p:cNvSpPr/>
          <p:nvPr/>
        </p:nvSpPr>
        <p:spPr>
          <a:xfrm>
            <a:off x="3335724" y="1702010"/>
            <a:ext cx="1637240" cy="365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smtClean="0">
                <a:solidFill>
                  <a:schemeClr val="tx1"/>
                </a:solidFill>
                <a:latin typeface="Arial" panose="020B0604020202020204" pitchFamily="34" charset="0"/>
                <a:cs typeface="Arial" panose="020B0604020202020204" pitchFamily="34" charset="0"/>
              </a:rPr>
              <a:t>Modelling Sample</a:t>
            </a:r>
          </a:p>
          <a:p>
            <a:pPr algn="ctr"/>
            <a:r>
              <a:rPr lang="en-US" sz="1200" dirty="0" smtClean="0">
                <a:solidFill>
                  <a:schemeClr val="tx1"/>
                </a:solidFill>
                <a:latin typeface="Arial" panose="020B0604020202020204" pitchFamily="34" charset="0"/>
                <a:cs typeface="Arial" panose="020B0604020202020204" pitchFamily="34" charset="0"/>
              </a:rPr>
              <a:t>Mar-19 to Feb-20</a:t>
            </a:r>
          </a:p>
        </p:txBody>
      </p:sp>
      <p:sp>
        <p:nvSpPr>
          <p:cNvPr id="54" name="Rectangle 53"/>
          <p:cNvSpPr/>
          <p:nvPr/>
        </p:nvSpPr>
        <p:spPr>
          <a:xfrm>
            <a:off x="577279" y="1705809"/>
            <a:ext cx="642108" cy="365760"/>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WCD1</a:t>
            </a:r>
            <a:endParaRPr lang="en-US" sz="1200" dirty="0">
              <a:solidFill>
                <a:schemeClr val="tx1"/>
              </a:solidFill>
              <a:latin typeface="Arial" panose="020B0604020202020204" pitchFamily="34" charset="0"/>
              <a:cs typeface="Arial" panose="020B0604020202020204" pitchFamily="34" charset="0"/>
            </a:endParaRPr>
          </a:p>
        </p:txBody>
      </p:sp>
      <p:sp>
        <p:nvSpPr>
          <p:cNvPr id="55" name="Rectangle 54"/>
          <p:cNvSpPr/>
          <p:nvPr/>
        </p:nvSpPr>
        <p:spPr>
          <a:xfrm>
            <a:off x="1250314" y="1888689"/>
            <a:ext cx="1005840" cy="18288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With Fallback</a:t>
            </a:r>
            <a:endParaRPr lang="en-US" sz="1000" dirty="0">
              <a:solidFill>
                <a:schemeClr val="tx1"/>
              </a:solidFill>
              <a:latin typeface="Arial" panose="020B0604020202020204" pitchFamily="34" charset="0"/>
              <a:cs typeface="Arial" panose="020B0604020202020204" pitchFamily="34" charset="0"/>
            </a:endParaRPr>
          </a:p>
        </p:txBody>
      </p:sp>
      <p:sp>
        <p:nvSpPr>
          <p:cNvPr id="56" name="Rectangle 55"/>
          <p:cNvSpPr/>
          <p:nvPr/>
        </p:nvSpPr>
        <p:spPr>
          <a:xfrm>
            <a:off x="2283265" y="1702010"/>
            <a:ext cx="731520" cy="3657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500 MRMB</a:t>
            </a:r>
            <a:endParaRPr lang="en-US" sz="1200" dirty="0">
              <a:solidFill>
                <a:schemeClr val="tx1"/>
              </a:solidFill>
              <a:latin typeface="Arial" panose="020B0604020202020204" pitchFamily="34" charset="0"/>
              <a:cs typeface="Arial" panose="020B0604020202020204" pitchFamily="34" charset="0"/>
            </a:endParaRPr>
          </a:p>
        </p:txBody>
      </p:sp>
      <p:sp>
        <p:nvSpPr>
          <p:cNvPr id="57" name="Rectangle 56"/>
          <p:cNvSpPr/>
          <p:nvPr/>
        </p:nvSpPr>
        <p:spPr>
          <a:xfrm>
            <a:off x="1250314" y="1705809"/>
            <a:ext cx="1005840" cy="18288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Auto Loans</a:t>
            </a:r>
            <a:endParaRPr lang="en-US" sz="1000" dirty="0">
              <a:solidFill>
                <a:schemeClr val="tx1"/>
              </a:solidFill>
              <a:latin typeface="Arial" panose="020B0604020202020204" pitchFamily="34" charset="0"/>
              <a:cs typeface="Arial" panose="020B0604020202020204" pitchFamily="34" charset="0"/>
            </a:endParaRPr>
          </a:p>
        </p:txBody>
      </p:sp>
      <p:cxnSp>
        <p:nvCxnSpPr>
          <p:cNvPr id="3" name="Straight Arrow Connector 2"/>
          <p:cNvCxnSpPr>
            <a:stCxn id="56" idx="3"/>
            <a:endCxn id="53" idx="1"/>
          </p:cNvCxnSpPr>
          <p:nvPr/>
        </p:nvCxnSpPr>
        <p:spPr>
          <a:xfrm>
            <a:off x="3014785" y="1884890"/>
            <a:ext cx="3209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54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376434213"/>
              </p:ext>
            </p:extLst>
          </p:nvPr>
        </p:nvGraphicFramePr>
        <p:xfrm>
          <a:off x="746220" y="2345415"/>
          <a:ext cx="5496664" cy="3833120"/>
        </p:xfrm>
        <a:graphic>
          <a:graphicData uri="http://schemas.openxmlformats.org/drawingml/2006/table">
            <a:tbl>
              <a:tblPr>
                <a:tableStyleId>{5C22544A-7EE6-4342-B048-85BDC9FD1C3A}</a:tableStyleId>
              </a:tblPr>
              <a:tblGrid>
                <a:gridCol w="1656184">
                  <a:extLst>
                    <a:ext uri="{9D8B030D-6E8A-4147-A177-3AD203B41FA5}">
                      <a16:colId xmlns:a16="http://schemas.microsoft.com/office/drawing/2014/main" val="974970310"/>
                    </a:ext>
                  </a:extLst>
                </a:gridCol>
                <a:gridCol w="3840480">
                  <a:extLst>
                    <a:ext uri="{9D8B030D-6E8A-4147-A177-3AD203B41FA5}">
                      <a16:colId xmlns:a16="http://schemas.microsoft.com/office/drawing/2014/main" val="3175148516"/>
                    </a:ext>
                  </a:extLst>
                </a:gridCol>
              </a:tblGrid>
              <a:tr h="718068">
                <a:tc>
                  <a:txBody>
                    <a:bodyPr/>
                    <a:lstStyle/>
                    <a:p>
                      <a:pPr algn="l" rtl="0" fontAlgn="ctr"/>
                      <a:r>
                        <a:rPr lang="en-US" sz="1000" b="1" u="sng" strike="noStrike" dirty="0">
                          <a:effectLst/>
                          <a:latin typeface="Arial" panose="020B0604020202020204" pitchFamily="34" charset="0"/>
                          <a:cs typeface="Arial" panose="020B0604020202020204" pitchFamily="34" charset="0"/>
                        </a:rPr>
                        <a:t>Article 21: Credit Approval</a:t>
                      </a:r>
                      <a:endParaRPr lang="en-US" sz="1000" b="1" i="0" u="sng" strike="noStrike" dirty="0">
                        <a:solidFill>
                          <a:srgbClr val="000000"/>
                        </a:solidFill>
                        <a:effectLst/>
                        <a:latin typeface="Arial" panose="020B0604020202020204" pitchFamily="34" charset="0"/>
                        <a:cs typeface="Arial" panose="020B0604020202020204" pitchFamily="34" charset="0"/>
                      </a:endParaRPr>
                    </a:p>
                  </a:txBody>
                  <a:tcPr marT="46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000" u="none" strike="noStrike" dirty="0">
                          <a:effectLst/>
                          <a:latin typeface="Arial" panose="020B0604020202020204" pitchFamily="34" charset="0"/>
                          <a:cs typeface="Arial" panose="020B0604020202020204" pitchFamily="34" charset="0"/>
                        </a:rPr>
                        <a:t>Commercial banks should establish effective risk assessment, credit approval and risk pricing models, strengthen unified credit management, use risk data, and prudently evaluate the borrower's repayment ability in combination with the borrower's existing debt situation, and determine the borrower's credit rating and credit line.</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T="46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45440897"/>
                  </a:ext>
                </a:extLst>
              </a:tr>
              <a:tr h="718068">
                <a:tc>
                  <a:txBody>
                    <a:bodyPr/>
                    <a:lstStyle/>
                    <a:p>
                      <a:pPr algn="l" rtl="0" fontAlgn="ctr"/>
                      <a:r>
                        <a:rPr lang="en-US" sz="1000" b="1" u="sng" strike="noStrike" dirty="0">
                          <a:effectLst/>
                          <a:latin typeface="Arial" panose="020B0604020202020204" pitchFamily="34" charset="0"/>
                          <a:cs typeface="Arial" panose="020B0604020202020204" pitchFamily="34" charset="0"/>
                        </a:rPr>
                        <a:t>Article 22: Manual Approval Intervention</a:t>
                      </a:r>
                      <a:endParaRPr lang="en-US" sz="1000" b="1" i="0" u="sng" strike="noStrike" dirty="0">
                        <a:solidFill>
                          <a:srgbClr val="000000"/>
                        </a:solidFill>
                        <a:effectLst/>
                        <a:latin typeface="Arial" panose="020B0604020202020204" pitchFamily="34" charset="0"/>
                        <a:cs typeface="Arial" panose="020B0604020202020204" pitchFamily="34" charset="0"/>
                      </a:endParaRPr>
                    </a:p>
                  </a:txBody>
                  <a:tcPr marT="46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000" u="none" strike="noStrike" dirty="0">
                          <a:effectLst/>
                          <a:latin typeface="Arial" panose="020B0604020202020204" pitchFamily="34" charset="0"/>
                          <a:cs typeface="Arial" panose="020B0604020202020204" pitchFamily="34" charset="0"/>
                        </a:rPr>
                        <a:t>A commercial bank shall establish a manual rechecking and validation mechanism as a necessary supplement to the automatic approval of risk models, clarify the conditions for triggering manual rechecking and validation, and reasonably set the operational procedures for manual rechecking and validation.</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T="46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05044245"/>
                  </a:ext>
                </a:extLst>
              </a:tr>
              <a:tr h="848011">
                <a:tc>
                  <a:txBody>
                    <a:bodyPr/>
                    <a:lstStyle/>
                    <a:p>
                      <a:pPr algn="l" rtl="0" fontAlgn="ctr"/>
                      <a:r>
                        <a:rPr lang="en-US" sz="1000" b="1" u="sng" strike="noStrike" dirty="0">
                          <a:effectLst/>
                          <a:latin typeface="Arial" panose="020B0604020202020204" pitchFamily="34" charset="0"/>
                          <a:cs typeface="Arial" panose="020B0604020202020204" pitchFamily="34" charset="0"/>
                        </a:rPr>
                        <a:t>Article 29: Risk monitoring and alert model</a:t>
                      </a:r>
                      <a:endParaRPr lang="en-US" sz="1000" b="1" i="0" u="sng" strike="noStrike" dirty="0">
                        <a:solidFill>
                          <a:srgbClr val="000000"/>
                        </a:solidFill>
                        <a:effectLst/>
                        <a:latin typeface="Arial" panose="020B0604020202020204" pitchFamily="34" charset="0"/>
                        <a:cs typeface="Arial" panose="020B0604020202020204" pitchFamily="34" charset="0"/>
                      </a:endParaRPr>
                    </a:p>
                  </a:txBody>
                  <a:tcPr marT="46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000" u="none" strike="noStrike" dirty="0">
                          <a:effectLst/>
                          <a:latin typeface="Arial" panose="020B0604020202020204" pitchFamily="34" charset="0"/>
                          <a:cs typeface="Arial" panose="020B0604020202020204" pitchFamily="34" charset="0"/>
                        </a:rPr>
                        <a:t>A commercial bank shall, through establishing a risk monitoring and early warning model, monitor the status of borrowers' finance, credit and business, etc., set reasonable early warning indicators and early warning triggering conditions, send out early warning signals without delay and take manual verification as a supplementary means where necessary.</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T="46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29944120"/>
                  </a:ext>
                </a:extLst>
              </a:tr>
              <a:tr h="479840">
                <a:tc>
                  <a:txBody>
                    <a:bodyPr/>
                    <a:lstStyle/>
                    <a:p>
                      <a:pPr algn="l" rtl="0" fontAlgn="ctr"/>
                      <a:r>
                        <a:rPr lang="en-US" sz="1000" b="1" u="sng" strike="noStrike" dirty="0">
                          <a:effectLst/>
                          <a:latin typeface="Arial" panose="020B0604020202020204" pitchFamily="34" charset="0"/>
                          <a:cs typeface="Arial" panose="020B0604020202020204" pitchFamily="34" charset="0"/>
                        </a:rPr>
                        <a:t>Article 32: Collection Strategy</a:t>
                      </a:r>
                      <a:endParaRPr lang="en-US" sz="1000" b="1" i="0" u="sng" strike="noStrike" dirty="0">
                        <a:solidFill>
                          <a:srgbClr val="000000"/>
                        </a:solidFill>
                        <a:effectLst/>
                        <a:latin typeface="Arial" panose="020B0604020202020204" pitchFamily="34" charset="0"/>
                        <a:cs typeface="Arial" panose="020B0604020202020204" pitchFamily="34" charset="0"/>
                      </a:endParaRPr>
                    </a:p>
                  </a:txBody>
                  <a:tcPr marT="46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000" u="none" strike="noStrike" dirty="0">
                          <a:effectLst/>
                          <a:latin typeface="Arial" panose="020B0604020202020204" pitchFamily="34" charset="0"/>
                          <a:cs typeface="Arial" panose="020B0604020202020204" pitchFamily="34" charset="0"/>
                        </a:rPr>
                        <a:t>When Internet loans become non-performing, commercial banks should formulate differentiated collection and disposal strategy in a timely manner according to their features to improve collection and disposal efficiency.</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T="46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2937267"/>
                  </a:ext>
                </a:extLst>
              </a:tr>
              <a:tr h="479840">
                <a:tc>
                  <a:txBody>
                    <a:bodyPr/>
                    <a:lstStyle/>
                    <a:p>
                      <a:pPr algn="l" rtl="0" fontAlgn="ctr"/>
                      <a:r>
                        <a:rPr lang="en-US" sz="1000" b="1" u="sng" kern="1200" dirty="0" smtClean="0">
                          <a:solidFill>
                            <a:schemeClr val="dk1"/>
                          </a:solidFill>
                          <a:effectLst/>
                          <a:latin typeface="Arial" panose="020B0604020202020204" pitchFamily="34" charset="0"/>
                          <a:ea typeface="+mn-ea"/>
                          <a:cs typeface="Arial" panose="020B0604020202020204" pitchFamily="34" charset="0"/>
                        </a:rPr>
                        <a:t>Article 49: Counter</a:t>
                      </a:r>
                      <a:r>
                        <a:rPr lang="en-US" sz="1000" b="1" u="sng" kern="1200" baseline="0" dirty="0" smtClean="0">
                          <a:solidFill>
                            <a:schemeClr val="dk1"/>
                          </a:solidFill>
                          <a:effectLst/>
                          <a:latin typeface="Arial" panose="020B0604020202020204" pitchFamily="34" charset="0"/>
                          <a:ea typeface="+mn-ea"/>
                          <a:cs typeface="Arial" panose="020B0604020202020204" pitchFamily="34" charset="0"/>
                        </a:rPr>
                        <a:t> Party Assessment</a:t>
                      </a:r>
                      <a:endParaRPr lang="en-US" sz="1000" b="1" i="0" u="sng" strike="noStrike" dirty="0">
                        <a:solidFill>
                          <a:srgbClr val="000000"/>
                        </a:solidFill>
                        <a:effectLst/>
                        <a:latin typeface="Arial" panose="020B0604020202020204" pitchFamily="34" charset="0"/>
                        <a:cs typeface="Arial" panose="020B0604020202020204" pitchFamily="34" charset="0"/>
                      </a:endParaRPr>
                    </a:p>
                  </a:txBody>
                  <a:tcPr marT="46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000" kern="1200" dirty="0" smtClean="0">
                          <a:solidFill>
                            <a:schemeClr val="dk1"/>
                          </a:solidFill>
                          <a:effectLst/>
                          <a:latin typeface="Arial" panose="020B0604020202020204" pitchFamily="34" charset="0"/>
                          <a:ea typeface="+mn-ea"/>
                          <a:cs typeface="Arial" panose="020B0604020202020204" pitchFamily="34" charset="0"/>
                        </a:rPr>
                        <a:t>Article 49 A commercial bank shall establish a unified access mechanism covering all types of cooperative institutions, clarify corresponding standards and procedures and implement list management.</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T="46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99999181"/>
                  </a:ext>
                </a:extLst>
              </a:tr>
            </a:tbl>
          </a:graphicData>
        </a:graphic>
      </p:graphicFrame>
      <p:sp>
        <p:nvSpPr>
          <p:cNvPr id="6" name="Title 1">
            <a:extLst>
              <a:ext uri="{FF2B5EF4-FFF2-40B4-BE49-F238E27FC236}">
                <a16:creationId xmlns:a16="http://schemas.microsoft.com/office/drawing/2014/main" id="{EF4471C8-23FE-4CB6-9695-9635D0A60363}"/>
              </a:ext>
            </a:extLst>
          </p:cNvPr>
          <p:cNvSpPr txBox="1">
            <a:spLocks/>
          </p:cNvSpPr>
          <p:nvPr/>
        </p:nvSpPr>
        <p:spPr>
          <a:xfrm>
            <a:off x="606004" y="841444"/>
            <a:ext cx="8214468"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defTabSz="812769" fontAlgn="auto">
              <a:spcAft>
                <a:spcPts val="0"/>
              </a:spcAft>
            </a:pPr>
            <a:r>
              <a:rPr lang="en-US" sz="2400" b="1" dirty="0" smtClean="0">
                <a:latin typeface="Arial" panose="020B0604020202020204" pitchFamily="34" charset="0"/>
                <a:cs typeface="Arial" panose="020B0604020202020204" pitchFamily="34" charset="0"/>
              </a:rPr>
              <a:t>Online Lending Regulatory Requirement</a:t>
            </a:r>
            <a:endParaRPr lang="en-US" sz="2400" b="1" dirty="0">
              <a:solidFill>
                <a:srgbClr val="FFC000"/>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EF4471C8-23FE-4CB6-9695-9635D0A60363}"/>
              </a:ext>
            </a:extLst>
          </p:cNvPr>
          <p:cNvSpPr txBox="1">
            <a:spLocks/>
          </p:cNvSpPr>
          <p:nvPr/>
        </p:nvSpPr>
        <p:spPr>
          <a:xfrm rot="16200000">
            <a:off x="-1517479" y="4042406"/>
            <a:ext cx="3777015"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algn="ctr" defTabSz="812769" fontAlgn="auto">
              <a:spcAft>
                <a:spcPts val="0"/>
              </a:spcAft>
            </a:pPr>
            <a:r>
              <a:rPr lang="en-US" sz="1600" b="1" dirty="0" smtClean="0">
                <a:latin typeface="Arial" panose="020B0604020202020204" pitchFamily="34" charset="0"/>
                <a:cs typeface="Arial" panose="020B0604020202020204" pitchFamily="34" charset="0"/>
              </a:rPr>
              <a:t>Risk Capability Readiness </a:t>
            </a:r>
            <a:r>
              <a:rPr lang="en-US" sz="1600" b="1" dirty="0">
                <a:latin typeface="Arial" panose="020B0604020202020204" pitchFamily="34" charset="0"/>
                <a:cs typeface="Arial" panose="020B0604020202020204" pitchFamily="34" charset="0"/>
              </a:rPr>
              <a:t>for </a:t>
            </a:r>
            <a:r>
              <a:rPr lang="en-US" sz="1600" b="1" dirty="0" smtClean="0">
                <a:latin typeface="Arial" panose="020B0604020202020204" pitchFamily="34" charset="0"/>
                <a:cs typeface="Arial" panose="020B0604020202020204" pitchFamily="34" charset="0"/>
              </a:rPr>
              <a:t>Internet Loans</a:t>
            </a:r>
            <a:endParaRPr lang="en-US" sz="1600" b="1" dirty="0">
              <a:solidFill>
                <a:srgbClr val="FFC000"/>
              </a:solidFill>
              <a:latin typeface="Arial" panose="020B0604020202020204" pitchFamily="34" charset="0"/>
              <a:cs typeface="Arial" panose="020B0604020202020204" pitchFamily="34" charset="0"/>
            </a:endParaRPr>
          </a:p>
        </p:txBody>
      </p:sp>
      <p:sp>
        <p:nvSpPr>
          <p:cNvPr id="2" name="Isosceles Triangle 1"/>
          <p:cNvSpPr/>
          <p:nvPr/>
        </p:nvSpPr>
        <p:spPr>
          <a:xfrm rot="5400000">
            <a:off x="5891490" y="4118472"/>
            <a:ext cx="1404156" cy="313244"/>
          </a:xfrm>
          <a:prstGeom prst="triangle">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245385078"/>
              </p:ext>
            </p:extLst>
          </p:nvPr>
        </p:nvGraphicFramePr>
        <p:xfrm>
          <a:off x="381273" y="1420768"/>
          <a:ext cx="8713583" cy="640080"/>
        </p:xfrm>
        <a:graphic>
          <a:graphicData uri="http://schemas.openxmlformats.org/drawingml/2006/table">
            <a:tbl>
              <a:tblPr>
                <a:tableStyleId>{5C22544A-7EE6-4342-B048-85BDC9FD1C3A}</a:tableStyleId>
              </a:tblPr>
              <a:tblGrid>
                <a:gridCol w="2903959">
                  <a:extLst>
                    <a:ext uri="{9D8B030D-6E8A-4147-A177-3AD203B41FA5}">
                      <a16:colId xmlns:a16="http://schemas.microsoft.com/office/drawing/2014/main" val="4233122017"/>
                    </a:ext>
                  </a:extLst>
                </a:gridCol>
                <a:gridCol w="5809624">
                  <a:extLst>
                    <a:ext uri="{9D8B030D-6E8A-4147-A177-3AD203B41FA5}">
                      <a16:colId xmlns:a16="http://schemas.microsoft.com/office/drawing/2014/main" val="1734261684"/>
                    </a:ext>
                  </a:extLst>
                </a:gridCol>
              </a:tblGrid>
              <a:tr h="360045">
                <a:tc>
                  <a:txBody>
                    <a:bodyPr/>
                    <a:lstStyle/>
                    <a:p>
                      <a:pPr marL="0" marR="0">
                        <a:spcBef>
                          <a:spcPts val="0"/>
                        </a:spcBef>
                        <a:spcAft>
                          <a:spcPts val="0"/>
                        </a:spcAft>
                      </a:pPr>
                      <a:r>
                        <a:rPr lang="zh-CN" sz="1400" kern="100" dirty="0">
                          <a:effectLst/>
                          <a:latin typeface="Arial" panose="020B0604020202020204" pitchFamily="34" charset="0"/>
                          <a:cs typeface="Arial" panose="020B0604020202020204" pitchFamily="34" charset="0"/>
                        </a:rPr>
                        <a:t>商业银行互联网贷款管理暂行办法</a:t>
                      </a:r>
                      <a:endParaRPr lang="en-US" sz="1400" kern="100" dirty="0">
                        <a:effectLst/>
                        <a:latin typeface="Arial" panose="020B0604020202020204" pitchFamily="34" charset="0"/>
                        <a:ea typeface="Microsoft YaHei" panose="020B0503020204020204" pitchFamily="34" charset="-122"/>
                        <a:cs typeface="Arial" panose="020B0604020202020204" pitchFamily="34" charset="0"/>
                      </a:endParaRPr>
                    </a:p>
                  </a:txBody>
                  <a:tcPr marL="0" marR="0" marT="0" marB="0" anchor="ctr">
                    <a:noFill/>
                  </a:tcPr>
                </a:tc>
                <a:tc>
                  <a:txBody>
                    <a:bodyPr/>
                    <a:lstStyle/>
                    <a:p>
                      <a:pPr marL="0" marR="0">
                        <a:spcBef>
                          <a:spcPts val="0"/>
                        </a:spcBef>
                        <a:spcAft>
                          <a:spcPts val="0"/>
                        </a:spcAft>
                      </a:pPr>
                      <a:r>
                        <a:rPr lang="en-US" sz="1400" kern="100" dirty="0">
                          <a:effectLst/>
                          <a:latin typeface="Arial" panose="020B0604020202020204" pitchFamily="34" charset="0"/>
                          <a:cs typeface="Arial" panose="020B0604020202020204" pitchFamily="34" charset="0"/>
                        </a:rPr>
                        <a:t>Interim Measures for Administration of Internet Loans Issued by Commercial </a:t>
                      </a:r>
                      <a:r>
                        <a:rPr lang="en-US" sz="1400" kern="100" dirty="0" smtClean="0">
                          <a:effectLst/>
                          <a:latin typeface="Arial" panose="020B0604020202020204" pitchFamily="34" charset="0"/>
                          <a:cs typeface="Arial" panose="020B0604020202020204" pitchFamily="34" charset="0"/>
                        </a:rPr>
                        <a:t>Banks issued by CBIRC</a:t>
                      </a:r>
                    </a:p>
                    <a:p>
                      <a:pPr marL="0" marR="0">
                        <a:spcBef>
                          <a:spcPts val="0"/>
                        </a:spcBef>
                        <a:spcAft>
                          <a:spcPts val="0"/>
                        </a:spcAft>
                      </a:pPr>
                      <a:r>
                        <a:rPr lang="en-US" sz="1400" kern="1200" dirty="0" smtClean="0">
                          <a:solidFill>
                            <a:schemeClr val="dk1"/>
                          </a:solidFill>
                          <a:effectLst/>
                          <a:latin typeface="Arial" panose="020B0604020202020204" pitchFamily="34" charset="0"/>
                          <a:ea typeface="+mn-ea"/>
                          <a:cs typeface="Arial" panose="020B0604020202020204" pitchFamily="34" charset="0"/>
                        </a:rPr>
                        <a:t>Effective date: 2020-07-12</a:t>
                      </a:r>
                      <a:endParaRPr lang="en-US" sz="1400" kern="100" dirty="0">
                        <a:effectLst/>
                        <a:latin typeface="Arial" panose="020B0604020202020204" pitchFamily="34" charset="0"/>
                        <a:ea typeface="Microsoft YaHei" panose="020B0503020204020204" pitchFamily="34" charset="-122"/>
                        <a:cs typeface="Arial" panose="020B0604020202020204" pitchFamily="34" charset="0"/>
                      </a:endParaRPr>
                    </a:p>
                  </a:txBody>
                  <a:tcPr marL="0" marR="0" marT="0" marB="0" anchor="ctr">
                    <a:noFill/>
                  </a:tcPr>
                </a:tc>
                <a:extLst>
                  <a:ext uri="{0D108BD9-81ED-4DB2-BD59-A6C34878D82A}">
                    <a16:rowId xmlns:a16="http://schemas.microsoft.com/office/drawing/2014/main" val="4149194256"/>
                  </a:ext>
                </a:extLst>
              </a:tr>
            </a:tbl>
          </a:graphicData>
        </a:graphic>
      </p:graphicFrame>
      <p:sp>
        <p:nvSpPr>
          <p:cNvPr id="8" name="Rectangle 7"/>
          <p:cNvSpPr/>
          <p:nvPr/>
        </p:nvSpPr>
        <p:spPr>
          <a:xfrm>
            <a:off x="7295525" y="5859875"/>
            <a:ext cx="1005840" cy="365760"/>
          </a:xfrm>
          <a:prstGeom prst="rect">
            <a:avLst/>
          </a:prstGeom>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Model Risk Management</a:t>
            </a:r>
          </a:p>
        </p:txBody>
      </p:sp>
      <p:sp>
        <p:nvSpPr>
          <p:cNvPr id="9" name="Rectangle 8"/>
          <p:cNvSpPr/>
          <p:nvPr/>
        </p:nvSpPr>
        <p:spPr>
          <a:xfrm>
            <a:off x="7295525" y="5527195"/>
            <a:ext cx="1005840" cy="274320"/>
          </a:xfrm>
          <a:prstGeom prst="rect">
            <a:avLst/>
          </a:prstGeom>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Asset Quality Management</a:t>
            </a:r>
          </a:p>
        </p:txBody>
      </p:sp>
      <p:sp>
        <p:nvSpPr>
          <p:cNvPr id="10" name="Rectangle 9"/>
          <p:cNvSpPr/>
          <p:nvPr/>
        </p:nvSpPr>
        <p:spPr>
          <a:xfrm>
            <a:off x="7295168" y="4663669"/>
            <a:ext cx="1005840" cy="817094"/>
          </a:xfrm>
          <a:prstGeom prst="rect">
            <a:avLst/>
          </a:prstGeom>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Collection</a:t>
            </a:r>
          </a:p>
        </p:txBody>
      </p:sp>
      <p:sp>
        <p:nvSpPr>
          <p:cNvPr id="11" name="Rectangle 10"/>
          <p:cNvSpPr/>
          <p:nvPr/>
        </p:nvSpPr>
        <p:spPr>
          <a:xfrm>
            <a:off x="7295525" y="3685110"/>
            <a:ext cx="1005840" cy="931768"/>
          </a:xfrm>
          <a:prstGeom prst="rect">
            <a:avLst/>
          </a:prstGeom>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Credit</a:t>
            </a:r>
          </a:p>
          <a:p>
            <a:pPr algn="ctr"/>
            <a:r>
              <a:rPr lang="en-US" sz="1000" dirty="0">
                <a:latin typeface="Arial" panose="020B0604020202020204" pitchFamily="34" charset="0"/>
                <a:cs typeface="Arial" panose="020B0604020202020204" pitchFamily="34" charset="0"/>
              </a:rPr>
              <a:t>Monitoring</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&amp;</a:t>
            </a:r>
          </a:p>
          <a:p>
            <a:pPr algn="ctr"/>
            <a:r>
              <a:rPr lang="en-US" sz="1000" dirty="0">
                <a:latin typeface="Arial" panose="020B0604020202020204" pitchFamily="34" charset="0"/>
                <a:cs typeface="Arial" panose="020B0604020202020204" pitchFamily="34" charset="0"/>
              </a:rPr>
              <a:t>Provisioning</a:t>
            </a:r>
          </a:p>
        </p:txBody>
      </p:sp>
      <p:sp>
        <p:nvSpPr>
          <p:cNvPr id="12" name="Rectangle 11"/>
          <p:cNvSpPr/>
          <p:nvPr/>
        </p:nvSpPr>
        <p:spPr>
          <a:xfrm>
            <a:off x="7295525" y="2749131"/>
            <a:ext cx="1005840" cy="905116"/>
          </a:xfrm>
          <a:prstGeom prst="rect">
            <a:avLst/>
          </a:prstGeom>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Credit Approval</a:t>
            </a:r>
          </a:p>
        </p:txBody>
      </p:sp>
      <p:sp>
        <p:nvSpPr>
          <p:cNvPr id="13" name="Rectangle 12"/>
          <p:cNvSpPr/>
          <p:nvPr/>
        </p:nvSpPr>
        <p:spPr>
          <a:xfrm rot="16200000">
            <a:off x="5202853" y="4177512"/>
            <a:ext cx="3901240" cy="191100"/>
          </a:xfrm>
          <a:prstGeom prst="rect">
            <a:avLst/>
          </a:prstGeom>
          <a:solidFill>
            <a:schemeClr val="accent6">
              <a:lumMod val="75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latin typeface="Arial" panose="020B0604020202020204" pitchFamily="34" charset="0"/>
                <a:cs typeface="Arial" panose="020B0604020202020204" pitchFamily="34" charset="0"/>
              </a:rPr>
              <a:t>Risk Capability</a:t>
            </a:r>
          </a:p>
        </p:txBody>
      </p:sp>
      <p:sp>
        <p:nvSpPr>
          <p:cNvPr id="14" name="Rectangle 13"/>
          <p:cNvSpPr/>
          <p:nvPr/>
        </p:nvSpPr>
        <p:spPr>
          <a:xfrm>
            <a:off x="7295525" y="2327215"/>
            <a:ext cx="1005840" cy="375483"/>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latin typeface="Arial" panose="020B0604020202020204" pitchFamily="34" charset="0"/>
                <a:cs typeface="Arial" panose="020B0604020202020204" pitchFamily="34" charset="0"/>
              </a:rPr>
              <a:t>Pre-Lending</a:t>
            </a:r>
          </a:p>
        </p:txBody>
      </p:sp>
      <p:sp>
        <p:nvSpPr>
          <p:cNvPr id="15" name="Pentagon 14"/>
          <p:cNvSpPr/>
          <p:nvPr/>
        </p:nvSpPr>
        <p:spPr>
          <a:xfrm>
            <a:off x="7057922" y="1945280"/>
            <a:ext cx="1920240" cy="324000"/>
          </a:xfrm>
          <a:prstGeom prst="homePlate">
            <a:avLst/>
          </a:prstGeom>
          <a:solidFill>
            <a:schemeClr val="accent6">
              <a:lumMod val="75000"/>
            </a:schemeClr>
          </a:solidFill>
          <a:ln>
            <a:solidFill>
              <a:schemeClr val="tx1"/>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a:latin typeface="Arial"/>
              </a:rPr>
              <a:t>Stage I: Build &amp; Learn</a:t>
            </a:r>
            <a:endParaRPr lang="th-TH" sz="1200" b="1" kern="0" dirty="0">
              <a:latin typeface="Arial"/>
            </a:endParaRPr>
          </a:p>
        </p:txBody>
      </p:sp>
      <p:sp>
        <p:nvSpPr>
          <p:cNvPr id="4" name="TextBox 3"/>
          <p:cNvSpPr txBox="1"/>
          <p:nvPr/>
        </p:nvSpPr>
        <p:spPr>
          <a:xfrm rot="17483897">
            <a:off x="5356516" y="3772257"/>
            <a:ext cx="2248316" cy="923330"/>
          </a:xfrm>
          <a:prstGeom prst="rect">
            <a:avLst/>
          </a:prstGeom>
          <a:noFill/>
        </p:spPr>
        <p:txBody>
          <a:bodyPr wrap="square" rtlCol="0">
            <a:spAutoFit/>
          </a:bodyPr>
          <a:lstStyle/>
          <a:p>
            <a:pPr algn="ctr"/>
            <a:r>
              <a:rPr lang="en-US" sz="5400" dirty="0" smtClean="0">
                <a:solidFill>
                  <a:srgbClr val="FF0000"/>
                </a:solidFill>
              </a:rPr>
              <a:t>Impact</a:t>
            </a:r>
            <a:endParaRPr lang="th-TH" sz="5400" dirty="0">
              <a:solidFill>
                <a:srgbClr val="FF0000"/>
              </a:solidFill>
            </a:endParaRPr>
          </a:p>
        </p:txBody>
      </p:sp>
    </p:spTree>
    <p:extLst>
      <p:ext uri="{BB962C8B-B14F-4D97-AF65-F5344CB8AC3E}">
        <p14:creationId xmlns:p14="http://schemas.microsoft.com/office/powerpoint/2010/main" val="568609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able 28"/>
          <p:cNvGraphicFramePr>
            <a:graphicFrameLocks noGrp="1"/>
          </p:cNvGraphicFramePr>
          <p:nvPr>
            <p:extLst>
              <p:ext uri="{D42A27DB-BD31-4B8C-83A1-F6EECF244321}">
                <p14:modId xmlns:p14="http://schemas.microsoft.com/office/powerpoint/2010/main" val="4196638986"/>
              </p:ext>
            </p:extLst>
          </p:nvPr>
        </p:nvGraphicFramePr>
        <p:xfrm>
          <a:off x="105626" y="1556792"/>
          <a:ext cx="8923791" cy="4384784"/>
        </p:xfrm>
        <a:graphic>
          <a:graphicData uri="http://schemas.openxmlformats.org/drawingml/2006/table">
            <a:tbl>
              <a:tblPr>
                <a:tableStyleId>{3B4B98B0-60AC-42C2-AFA5-B58CD77FA1E5}</a:tableStyleId>
              </a:tblPr>
              <a:tblGrid>
                <a:gridCol w="841375">
                  <a:extLst>
                    <a:ext uri="{9D8B030D-6E8A-4147-A177-3AD203B41FA5}">
                      <a16:colId xmlns:a16="http://schemas.microsoft.com/office/drawing/2014/main" val="1103487428"/>
                    </a:ext>
                  </a:extLst>
                </a:gridCol>
                <a:gridCol w="2256847">
                  <a:extLst>
                    <a:ext uri="{9D8B030D-6E8A-4147-A177-3AD203B41FA5}">
                      <a16:colId xmlns:a16="http://schemas.microsoft.com/office/drawing/2014/main" val="1392557865"/>
                    </a:ext>
                  </a:extLst>
                </a:gridCol>
                <a:gridCol w="3384376">
                  <a:extLst>
                    <a:ext uri="{9D8B030D-6E8A-4147-A177-3AD203B41FA5}">
                      <a16:colId xmlns:a16="http://schemas.microsoft.com/office/drawing/2014/main" val="3884601366"/>
                    </a:ext>
                  </a:extLst>
                </a:gridCol>
                <a:gridCol w="799341">
                  <a:extLst>
                    <a:ext uri="{9D8B030D-6E8A-4147-A177-3AD203B41FA5}">
                      <a16:colId xmlns:a16="http://schemas.microsoft.com/office/drawing/2014/main" val="390426617"/>
                    </a:ext>
                  </a:extLst>
                </a:gridCol>
                <a:gridCol w="1641852">
                  <a:extLst>
                    <a:ext uri="{9D8B030D-6E8A-4147-A177-3AD203B41FA5}">
                      <a16:colId xmlns:a16="http://schemas.microsoft.com/office/drawing/2014/main" val="2570757598"/>
                    </a:ext>
                  </a:extLst>
                </a:gridCol>
              </a:tblGrid>
              <a:tr h="184002">
                <a:tc>
                  <a:txBody>
                    <a:bodyPr/>
                    <a:lstStyle/>
                    <a:p>
                      <a:pPr algn="ctr" fontAlgn="b"/>
                      <a:r>
                        <a:rPr lang="en-US" sz="1100" b="1" i="0" u="none" strike="noStrike" dirty="0" smtClean="0">
                          <a:solidFill>
                            <a:schemeClr val="bg1"/>
                          </a:solidFill>
                          <a:effectLst/>
                          <a:latin typeface="Arial" panose="020B0604020202020204" pitchFamily="34" charset="0"/>
                          <a:ea typeface="+mn-ea"/>
                          <a:cs typeface="Arial" panose="020B0604020202020204" pitchFamily="34" charset="0"/>
                        </a:rPr>
                        <a:t>Raw Factors</a:t>
                      </a:r>
                      <a:endParaRPr lang="en-US" sz="1100" b="1" i="0" u="none" strike="noStrike" dirty="0">
                        <a:solidFill>
                          <a:schemeClr val="bg1"/>
                        </a:solidFill>
                        <a:effectLst/>
                        <a:latin typeface="Arial" panose="020B0604020202020204" pitchFamily="34" charset="0"/>
                        <a:ea typeface="宋体" panose="02010600030101010101" pitchFamily="2" charset="-122"/>
                        <a:cs typeface="Arial" panose="020B0604020202020204" pitchFamily="34" charset="0"/>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100" b="1" u="none" strike="noStrike" dirty="0" smtClean="0">
                          <a:solidFill>
                            <a:schemeClr val="bg1"/>
                          </a:solidFill>
                          <a:effectLst/>
                          <a:latin typeface="Arial" panose="020B0604020202020204" pitchFamily="34" charset="0"/>
                          <a:cs typeface="Arial" panose="020B0604020202020204" pitchFamily="34" charset="0"/>
                        </a:rPr>
                        <a:t>Feature</a:t>
                      </a:r>
                      <a:endParaRPr lang="en-US" sz="1100" b="1" i="0" u="none" strike="noStrike" dirty="0">
                        <a:solidFill>
                          <a:schemeClr val="bg1"/>
                        </a:solidFill>
                        <a:effectLst/>
                        <a:latin typeface="Arial" panose="020B0604020202020204" pitchFamily="34" charset="0"/>
                        <a:ea typeface="宋体" panose="02010600030101010101" pitchFamily="2" charset="-122"/>
                        <a:cs typeface="Arial" panose="020B0604020202020204" pitchFamily="34" charset="0"/>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100" b="1" u="none" strike="noStrike" dirty="0">
                          <a:solidFill>
                            <a:schemeClr val="bg1"/>
                          </a:solidFill>
                          <a:effectLst/>
                          <a:latin typeface="Arial" panose="020B0604020202020204" pitchFamily="34" charset="0"/>
                          <a:cs typeface="Arial" panose="020B0604020202020204" pitchFamily="34" charset="0"/>
                        </a:rPr>
                        <a:t>Description</a:t>
                      </a:r>
                      <a:endParaRPr lang="en-US" sz="1100" b="1" i="0" u="none" strike="noStrike" dirty="0">
                        <a:solidFill>
                          <a:schemeClr val="bg1"/>
                        </a:solidFill>
                        <a:effectLst/>
                        <a:latin typeface="Arial" panose="020B0604020202020204" pitchFamily="34" charset="0"/>
                        <a:ea typeface="宋体" panose="02010600030101010101" pitchFamily="2" charset="-122"/>
                        <a:cs typeface="Arial" panose="020B0604020202020204" pitchFamily="34" charset="0"/>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endParaRPr lang="en-US" sz="1100" b="1" i="0" u="none" strike="noStrike" dirty="0">
                        <a:solidFill>
                          <a:schemeClr val="bg1"/>
                        </a:solidFill>
                        <a:effectLst/>
                        <a:latin typeface="Arial" panose="020B0604020202020204" pitchFamily="34" charset="0"/>
                        <a:ea typeface="宋体" panose="02010600030101010101" pitchFamily="2" charset="-122"/>
                        <a:cs typeface="Arial" panose="020B0604020202020204" pitchFamily="34" charset="0"/>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100" b="1" i="0" u="none" strike="noStrike" dirty="0" smtClean="0">
                          <a:solidFill>
                            <a:schemeClr val="bg1"/>
                          </a:solidFill>
                          <a:effectLst/>
                          <a:latin typeface="Arial" panose="020B0604020202020204" pitchFamily="34" charset="0"/>
                          <a:ea typeface="宋体" panose="02010600030101010101" pitchFamily="2" charset="-122"/>
                          <a:cs typeface="Arial" panose="020B0604020202020204" pitchFamily="34" charset="0"/>
                        </a:rPr>
                        <a:t>New Feature</a:t>
                      </a:r>
                      <a:endParaRPr lang="en-US" sz="1100" b="1" i="0" u="none" strike="noStrike" dirty="0">
                        <a:solidFill>
                          <a:schemeClr val="bg1"/>
                        </a:solidFill>
                        <a:effectLst/>
                        <a:latin typeface="Arial" panose="020B0604020202020204" pitchFamily="34" charset="0"/>
                        <a:ea typeface="宋体" panose="02010600030101010101" pitchFamily="2" charset="-122"/>
                        <a:cs typeface="Arial" panose="020B0604020202020204" pitchFamily="34" charset="0"/>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91427997"/>
                  </a:ext>
                </a:extLst>
              </a:tr>
              <a:tr h="184002">
                <a:tc rowSpan="11">
                  <a:txBody>
                    <a:bodyPr/>
                    <a:lstStyle/>
                    <a:p>
                      <a:pPr algn="ctr" fontAlgn="b"/>
                      <a:r>
                        <a:rPr lang="en-US" sz="1100" u="none" strike="noStrike" dirty="0">
                          <a:effectLst/>
                          <a:latin typeface="Arial" panose="020B0604020202020204" pitchFamily="34" charset="0"/>
                          <a:cs typeface="Arial" panose="020B0604020202020204" pitchFamily="34" charset="0"/>
                        </a:rPr>
                        <a:t>DPD</a:t>
                      </a: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dirty="0" err="1" smtClean="0">
                          <a:effectLst/>
                          <a:latin typeface="Arial" panose="020B0604020202020204" pitchFamily="34" charset="0"/>
                          <a:cs typeface="Arial" panose="020B0604020202020204" pitchFamily="34" charset="0"/>
                        </a:rPr>
                        <a:t>max_DPD_LXM</a:t>
                      </a: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u="none" strike="noStrike" dirty="0">
                          <a:effectLst/>
                          <a:latin typeface="Arial" panose="020B0604020202020204" pitchFamily="34" charset="0"/>
                          <a:cs typeface="Arial" panose="020B0604020202020204" pitchFamily="34" charset="0"/>
                        </a:rPr>
                        <a:t>maximum DPD in last </a:t>
                      </a:r>
                      <a:r>
                        <a:rPr lang="en-US" sz="1100" u="none" strike="noStrike" dirty="0" smtClean="0">
                          <a:effectLst/>
                          <a:latin typeface="Arial" panose="020B0604020202020204" pitchFamily="34" charset="0"/>
                          <a:cs typeface="Arial" panose="020B0604020202020204" pitchFamily="34" charset="0"/>
                        </a:rPr>
                        <a:t>X months</a:t>
                      </a: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R="182880"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11">
                  <a:txBody>
                    <a:bodyPr/>
                    <a:lstStyle/>
                    <a:p>
                      <a:pPr marL="0" marR="0" indent="0" algn="ctr" defTabSz="812769" rtl="0" eaLnBrk="1" fontAlgn="b" latinLnBrk="0" hangingPunct="1">
                        <a:lnSpc>
                          <a:spcPct val="100000"/>
                        </a:lnSpc>
                        <a:spcBef>
                          <a:spcPts val="0"/>
                        </a:spcBef>
                        <a:spcAft>
                          <a:spcPts val="0"/>
                        </a:spcAft>
                        <a:buClrTx/>
                        <a:buSzTx/>
                        <a:buFontTx/>
                        <a:buNone/>
                        <a:tabLst/>
                        <a:defRPr/>
                      </a:pPr>
                      <a:endParaRPr lang="en-US" sz="1100" b="0" i="0" u="none" strike="noStrike" kern="120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rowSpan="11">
                  <a:txBody>
                    <a:bodyPr/>
                    <a:lstStyle/>
                    <a:p>
                      <a:pPr marL="0" marR="0" indent="0" algn="ctr" defTabSz="812769" rtl="0" eaLnBrk="1" fontAlgn="b" latinLnBrk="0" hangingPunct="1">
                        <a:lnSpc>
                          <a:spcPct val="100000"/>
                        </a:lnSpc>
                        <a:spcBef>
                          <a:spcPts val="0"/>
                        </a:spcBef>
                        <a:spcAft>
                          <a:spcPts val="0"/>
                        </a:spcAft>
                        <a:buClrTx/>
                        <a:buSzTx/>
                        <a:buFontTx/>
                        <a:buNone/>
                        <a:tabLst/>
                        <a:defRPr/>
                      </a:pPr>
                      <a:r>
                        <a:rPr lang="en-US" sz="1100" b="0" i="0" u="none" strike="noStrike" kern="1200" dirty="0" err="1" smtClean="0">
                          <a:solidFill>
                            <a:srgbClr val="000000"/>
                          </a:solidFill>
                          <a:effectLst/>
                          <a:latin typeface="Arial" panose="020B0604020202020204" pitchFamily="34" charset="0"/>
                          <a:ea typeface="宋体" panose="02010600030101010101" pitchFamily="2" charset="-122"/>
                          <a:cs typeface="Arial" panose="020B0604020202020204" pitchFamily="34" charset="0"/>
                        </a:rPr>
                        <a:t>DLQ_class</a:t>
                      </a:r>
                      <a:endParaRPr lang="en-US" sz="1100" b="0" i="0" u="none" strike="noStrike" kern="120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endParaRPr>
                    </a:p>
                    <a:p>
                      <a:pPr marL="0" marR="0" indent="0" algn="ctr" defTabSz="812769" rtl="0" eaLnBrk="1" fontAlgn="b"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a:t>
                      </a:r>
                      <a:r>
                        <a:rPr lang="en-US" sz="1100" b="0" i="0" u="none" strike="noStrike" kern="120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Delinquency pattern</a:t>
                      </a:r>
                      <a:r>
                        <a:rPr lang="en-US" sz="11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a:t>
                      </a:r>
                      <a:endParaRPr lang="en-US" sz="1100" b="0" i="0" u="none" strike="noStrike" kern="120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6769811"/>
                  </a:ext>
                </a:extLst>
              </a:tr>
              <a:tr h="225875">
                <a:tc vMerge="1">
                  <a:txBody>
                    <a:bodyPr/>
                    <a:lstStyle/>
                    <a:p>
                      <a:pPr algn="ctr" fontAlgn="b"/>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1467" marR="1467" marT="1467" marB="0" anchor="b"/>
                </a:tc>
                <a:tc>
                  <a:txBody>
                    <a:bodyPr/>
                    <a:lstStyle/>
                    <a:p>
                      <a:pPr algn="l" fontAlgn="b"/>
                      <a:r>
                        <a:rPr lang="en-US" sz="1100" u="none" strike="noStrike" dirty="0" err="1" smtClean="0">
                          <a:effectLst/>
                          <a:latin typeface="Arial" panose="020B0604020202020204" pitchFamily="34" charset="0"/>
                          <a:cs typeface="Arial" panose="020B0604020202020204" pitchFamily="34" charset="0"/>
                        </a:rPr>
                        <a:t>count_cure_LXM</a:t>
                      </a: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u="none" strike="noStrike" dirty="0" smtClean="0">
                          <a:effectLst/>
                          <a:latin typeface="Arial" panose="020B0604020202020204" pitchFamily="34" charset="0"/>
                          <a:cs typeface="Arial" panose="020B0604020202020204" pitchFamily="34" charset="0"/>
                        </a:rPr>
                        <a:t>number </a:t>
                      </a:r>
                      <a:r>
                        <a:rPr lang="en-US" sz="1100" u="none" strike="noStrike" dirty="0">
                          <a:effectLst/>
                          <a:latin typeface="Arial" panose="020B0604020202020204" pitchFamily="34" charset="0"/>
                          <a:cs typeface="Arial" panose="020B0604020202020204" pitchFamily="34" charset="0"/>
                        </a:rPr>
                        <a:t>of times that a loan has cured in last </a:t>
                      </a:r>
                      <a:r>
                        <a:rPr lang="en-US" sz="1100" u="none" strike="noStrike" dirty="0" smtClean="0">
                          <a:effectLst/>
                          <a:latin typeface="Arial" panose="020B0604020202020204" pitchFamily="34" charset="0"/>
                          <a:cs typeface="Arial" panose="020B0604020202020204" pitchFamily="34" charset="0"/>
                        </a:rPr>
                        <a:t>X </a:t>
                      </a:r>
                      <a:r>
                        <a:rPr lang="en-US" sz="1100" u="none" strike="noStrike" dirty="0">
                          <a:effectLst/>
                          <a:latin typeface="Arial" panose="020B0604020202020204" pitchFamily="34" charset="0"/>
                          <a:cs typeface="Arial" panose="020B0604020202020204" pitchFamily="34" charset="0"/>
                        </a:rPr>
                        <a:t>months</a:t>
                      </a: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R="182880"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pPr algn="l" fontAlgn="b"/>
                      <a:endParaRPr lang="en-US" sz="1100" b="0" i="0" u="none" strike="noStrike" dirty="0">
                        <a:solidFill>
                          <a:srgbClr val="000000"/>
                        </a:solidFill>
                        <a:effectLst/>
                        <a:latin typeface="+mj-lt"/>
                        <a:ea typeface="宋体" panose="02010600030101010101" pitchFamily="2" charset="-122"/>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35567149"/>
                  </a:ext>
                </a:extLst>
              </a:tr>
              <a:tr h="225875">
                <a:tc vMerge="1">
                  <a:txBody>
                    <a:bodyPr/>
                    <a:lstStyle/>
                    <a:p>
                      <a:pPr algn="ctr" fontAlgn="b"/>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1467" marR="1467" marT="1467" marB="0" anchor="b"/>
                </a:tc>
                <a:tc>
                  <a:txBody>
                    <a:bodyPr/>
                    <a:lstStyle/>
                    <a:p>
                      <a:pPr algn="l" fontAlgn="b"/>
                      <a:r>
                        <a:rPr lang="en-US" sz="1100" u="none" strike="noStrike" dirty="0" smtClean="0">
                          <a:effectLst/>
                          <a:latin typeface="Arial" panose="020B0604020202020204" pitchFamily="34" charset="0"/>
                          <a:cs typeface="Arial" panose="020B0604020202020204" pitchFamily="34" charset="0"/>
                        </a:rPr>
                        <a:t>count_M0_LXM</a:t>
                      </a: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u="none" strike="noStrike" dirty="0" smtClean="0">
                          <a:effectLst/>
                          <a:latin typeface="Arial" panose="020B0604020202020204" pitchFamily="34" charset="0"/>
                          <a:cs typeface="Arial" panose="020B0604020202020204" pitchFamily="34" charset="0"/>
                        </a:rPr>
                        <a:t>number </a:t>
                      </a:r>
                      <a:r>
                        <a:rPr lang="en-US" sz="1100" u="none" strike="noStrike" dirty="0">
                          <a:effectLst/>
                          <a:latin typeface="Arial" panose="020B0604020202020204" pitchFamily="34" charset="0"/>
                          <a:cs typeface="Arial" panose="020B0604020202020204" pitchFamily="34" charset="0"/>
                        </a:rPr>
                        <a:t>of months that have DPD 0 day in last </a:t>
                      </a:r>
                      <a:r>
                        <a:rPr lang="en-US" sz="1100" u="none" strike="noStrike" dirty="0" smtClean="0">
                          <a:effectLst/>
                          <a:latin typeface="Arial" panose="020B0604020202020204" pitchFamily="34" charset="0"/>
                          <a:cs typeface="Arial" panose="020B0604020202020204" pitchFamily="34" charset="0"/>
                        </a:rPr>
                        <a:t>X </a:t>
                      </a:r>
                      <a:r>
                        <a:rPr lang="en-US" sz="1100" u="none" strike="noStrike" dirty="0">
                          <a:effectLst/>
                          <a:latin typeface="Arial" panose="020B0604020202020204" pitchFamily="34" charset="0"/>
                          <a:cs typeface="Arial" panose="020B0604020202020204" pitchFamily="34" charset="0"/>
                        </a:rPr>
                        <a:t>months</a:t>
                      </a: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R="182880"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pPr algn="l" fontAlgn="b"/>
                      <a:endParaRPr lang="en-US" sz="1100" b="0" i="0" u="none" strike="noStrike" dirty="0">
                        <a:solidFill>
                          <a:srgbClr val="000000"/>
                        </a:solidFill>
                        <a:effectLst/>
                        <a:latin typeface="+mj-lt"/>
                        <a:ea typeface="宋体" panose="02010600030101010101" pitchFamily="2" charset="-122"/>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23759384"/>
                  </a:ext>
                </a:extLst>
              </a:tr>
              <a:tr h="225875">
                <a:tc vMerge="1">
                  <a:txBody>
                    <a:bodyPr/>
                    <a:lstStyle/>
                    <a:p>
                      <a:pPr algn="ctr" fontAlgn="b"/>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1467" marR="1467" marT="1467" marB="0" anchor="b"/>
                </a:tc>
                <a:tc>
                  <a:txBody>
                    <a:bodyPr/>
                    <a:lstStyle/>
                    <a:p>
                      <a:pPr algn="l" fontAlgn="b"/>
                      <a:r>
                        <a:rPr lang="en-US" sz="1100" u="none" strike="noStrike" dirty="0" smtClean="0">
                          <a:effectLst/>
                          <a:latin typeface="Arial" panose="020B0604020202020204" pitchFamily="34" charset="0"/>
                          <a:cs typeface="Arial" panose="020B0604020202020204" pitchFamily="34" charset="0"/>
                        </a:rPr>
                        <a:t>count_M1_LXM</a:t>
                      </a: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u="none" strike="noStrike" dirty="0">
                          <a:effectLst/>
                          <a:latin typeface="Arial" panose="020B0604020202020204" pitchFamily="34" charset="0"/>
                          <a:cs typeface="Arial" panose="020B0604020202020204" pitchFamily="34" charset="0"/>
                        </a:rPr>
                        <a:t>number of months that have DPD </a:t>
                      </a:r>
                      <a:r>
                        <a:rPr lang="en-US" sz="1100" u="none" strike="noStrike" dirty="0" smtClean="0">
                          <a:effectLst/>
                          <a:latin typeface="Arial" panose="020B0604020202020204" pitchFamily="34" charset="0"/>
                          <a:cs typeface="Arial" panose="020B0604020202020204" pitchFamily="34" charset="0"/>
                        </a:rPr>
                        <a:t>1 - 30 </a:t>
                      </a:r>
                      <a:r>
                        <a:rPr lang="en-US" sz="1100" u="none" strike="noStrike" dirty="0">
                          <a:effectLst/>
                          <a:latin typeface="Arial" panose="020B0604020202020204" pitchFamily="34" charset="0"/>
                          <a:cs typeface="Arial" panose="020B0604020202020204" pitchFamily="34" charset="0"/>
                        </a:rPr>
                        <a:t>days in last </a:t>
                      </a:r>
                      <a:r>
                        <a:rPr lang="en-US" sz="1100" u="none" strike="noStrike" dirty="0" smtClean="0">
                          <a:effectLst/>
                          <a:latin typeface="Arial" panose="020B0604020202020204" pitchFamily="34" charset="0"/>
                          <a:cs typeface="Arial" panose="020B0604020202020204" pitchFamily="34" charset="0"/>
                        </a:rPr>
                        <a:t>X</a:t>
                      </a:r>
                      <a:r>
                        <a:rPr lang="en-US" sz="1100" u="none" strike="noStrike" baseline="0" dirty="0" smtClean="0">
                          <a:effectLst/>
                          <a:latin typeface="Arial" panose="020B0604020202020204" pitchFamily="34" charset="0"/>
                          <a:cs typeface="Arial" panose="020B0604020202020204" pitchFamily="34" charset="0"/>
                        </a:rPr>
                        <a:t> </a:t>
                      </a:r>
                      <a:r>
                        <a:rPr lang="en-US" sz="1100" u="none" strike="noStrike" dirty="0" smtClean="0">
                          <a:effectLst/>
                          <a:latin typeface="Arial" panose="020B0604020202020204" pitchFamily="34" charset="0"/>
                          <a:cs typeface="Arial" panose="020B0604020202020204" pitchFamily="34" charset="0"/>
                        </a:rPr>
                        <a:t>months</a:t>
                      </a: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R="182880"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pPr algn="l" fontAlgn="b"/>
                      <a:endParaRPr lang="en-US" sz="1100" b="0" i="0" u="none" strike="noStrike" dirty="0">
                        <a:solidFill>
                          <a:srgbClr val="000000"/>
                        </a:solidFill>
                        <a:effectLst/>
                        <a:latin typeface="+mj-lt"/>
                        <a:ea typeface="宋体" panose="02010600030101010101" pitchFamily="2" charset="-122"/>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55514156"/>
                  </a:ext>
                </a:extLst>
              </a:tr>
              <a:tr h="225875">
                <a:tc vMerge="1">
                  <a:txBody>
                    <a:bodyPr/>
                    <a:lstStyle/>
                    <a:p>
                      <a:pPr algn="ctr" fontAlgn="b"/>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1467" marR="1467" marT="1467" marB="0" anchor="b"/>
                </a:tc>
                <a:tc>
                  <a:txBody>
                    <a:bodyPr/>
                    <a:lstStyle/>
                    <a:p>
                      <a:pPr algn="l" fontAlgn="b"/>
                      <a:r>
                        <a:rPr lang="en-US" sz="1100" u="none" strike="noStrike" dirty="0" smtClean="0">
                          <a:effectLst/>
                          <a:latin typeface="Arial" panose="020B0604020202020204" pitchFamily="34" charset="0"/>
                          <a:cs typeface="Arial" panose="020B0604020202020204" pitchFamily="34" charset="0"/>
                        </a:rPr>
                        <a:t>count_M2_LXM</a:t>
                      </a: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u="none" strike="noStrike" dirty="0" smtClean="0">
                          <a:effectLst/>
                          <a:latin typeface="Arial" panose="020B0604020202020204" pitchFamily="34" charset="0"/>
                          <a:cs typeface="Arial" panose="020B0604020202020204" pitchFamily="34" charset="0"/>
                        </a:rPr>
                        <a:t>number </a:t>
                      </a:r>
                      <a:r>
                        <a:rPr lang="en-US" sz="1100" u="none" strike="noStrike" dirty="0">
                          <a:effectLst/>
                          <a:latin typeface="Arial" panose="020B0604020202020204" pitchFamily="34" charset="0"/>
                          <a:cs typeface="Arial" panose="020B0604020202020204" pitchFamily="34" charset="0"/>
                        </a:rPr>
                        <a:t>of months that have DPD </a:t>
                      </a:r>
                      <a:r>
                        <a:rPr lang="en-US" sz="1100" u="none" strike="noStrike" dirty="0" smtClean="0">
                          <a:effectLst/>
                          <a:latin typeface="Arial" panose="020B0604020202020204" pitchFamily="34" charset="0"/>
                          <a:cs typeface="Arial" panose="020B0604020202020204" pitchFamily="34" charset="0"/>
                        </a:rPr>
                        <a:t>31 - 60  </a:t>
                      </a:r>
                      <a:r>
                        <a:rPr lang="en-US" sz="1100" u="none" strike="noStrike" dirty="0">
                          <a:effectLst/>
                          <a:latin typeface="Arial" panose="020B0604020202020204" pitchFamily="34" charset="0"/>
                          <a:cs typeface="Arial" panose="020B0604020202020204" pitchFamily="34" charset="0"/>
                        </a:rPr>
                        <a:t>days in last </a:t>
                      </a:r>
                      <a:r>
                        <a:rPr lang="en-US" sz="1100" u="none" strike="noStrike" dirty="0" smtClean="0">
                          <a:effectLst/>
                          <a:latin typeface="Arial" panose="020B0604020202020204" pitchFamily="34" charset="0"/>
                          <a:cs typeface="Arial" panose="020B0604020202020204" pitchFamily="34" charset="0"/>
                        </a:rPr>
                        <a:t>X </a:t>
                      </a:r>
                      <a:r>
                        <a:rPr lang="en-US" sz="1100" u="none" strike="noStrike" dirty="0">
                          <a:effectLst/>
                          <a:latin typeface="Arial" panose="020B0604020202020204" pitchFamily="34" charset="0"/>
                          <a:cs typeface="Arial" panose="020B0604020202020204" pitchFamily="34" charset="0"/>
                        </a:rPr>
                        <a:t>months</a:t>
                      </a: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R="182880"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pPr algn="l" fontAlgn="b"/>
                      <a:endParaRPr lang="en-US" sz="1100" b="0" i="0" u="none" strike="noStrike" dirty="0">
                        <a:solidFill>
                          <a:srgbClr val="000000"/>
                        </a:solidFill>
                        <a:effectLst/>
                        <a:latin typeface="+mj-lt"/>
                        <a:ea typeface="宋体" panose="02010600030101010101" pitchFamily="2" charset="-122"/>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31694911"/>
                  </a:ext>
                </a:extLst>
              </a:tr>
              <a:tr h="225875">
                <a:tc vMerge="1">
                  <a:txBody>
                    <a:bodyPr/>
                    <a:lstStyle/>
                    <a:p>
                      <a:pPr algn="ctr" fontAlgn="b"/>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1467" marR="1467" marT="1467" marB="0" anchor="b"/>
                </a:tc>
                <a:tc>
                  <a:txBody>
                    <a:bodyPr/>
                    <a:lstStyle/>
                    <a:p>
                      <a:pPr algn="l" fontAlgn="b"/>
                      <a:r>
                        <a:rPr lang="en-US" sz="1100" u="none" strike="noStrike" dirty="0" smtClean="0">
                          <a:effectLst/>
                          <a:latin typeface="Arial" panose="020B0604020202020204" pitchFamily="34" charset="0"/>
                          <a:cs typeface="Arial" panose="020B0604020202020204" pitchFamily="34" charset="0"/>
                        </a:rPr>
                        <a:t>count_M3_LXM</a:t>
                      </a: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u="none" strike="noStrike" dirty="0">
                          <a:effectLst/>
                          <a:latin typeface="Arial" panose="020B0604020202020204" pitchFamily="34" charset="0"/>
                          <a:cs typeface="Arial" panose="020B0604020202020204" pitchFamily="34" charset="0"/>
                        </a:rPr>
                        <a:t>number of months that have DPD </a:t>
                      </a:r>
                      <a:r>
                        <a:rPr lang="en-US" sz="1100" u="none" strike="noStrike" dirty="0" smtClean="0">
                          <a:effectLst/>
                          <a:latin typeface="Arial" panose="020B0604020202020204" pitchFamily="34" charset="0"/>
                          <a:cs typeface="Arial" panose="020B0604020202020204" pitchFamily="34" charset="0"/>
                        </a:rPr>
                        <a:t>61 - 90  </a:t>
                      </a:r>
                      <a:r>
                        <a:rPr lang="en-US" sz="1100" u="none" strike="noStrike" dirty="0">
                          <a:effectLst/>
                          <a:latin typeface="Arial" panose="020B0604020202020204" pitchFamily="34" charset="0"/>
                          <a:cs typeface="Arial" panose="020B0604020202020204" pitchFamily="34" charset="0"/>
                        </a:rPr>
                        <a:t>days in last </a:t>
                      </a:r>
                      <a:r>
                        <a:rPr lang="en-US" sz="1100" u="none" strike="noStrike" dirty="0" smtClean="0">
                          <a:effectLst/>
                          <a:latin typeface="Arial" panose="020B0604020202020204" pitchFamily="34" charset="0"/>
                          <a:cs typeface="Arial" panose="020B0604020202020204" pitchFamily="34" charset="0"/>
                        </a:rPr>
                        <a:t>X months</a:t>
                      </a: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R="182880"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pPr algn="l" fontAlgn="b"/>
                      <a:endParaRPr lang="en-US" sz="1100" b="0" i="0" u="none" strike="noStrike" dirty="0">
                        <a:solidFill>
                          <a:srgbClr val="000000"/>
                        </a:solidFill>
                        <a:effectLst/>
                        <a:latin typeface="+mj-lt"/>
                        <a:ea typeface="宋体" panose="02010600030101010101" pitchFamily="2" charset="-122"/>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6558396"/>
                  </a:ext>
                </a:extLst>
              </a:tr>
              <a:tr h="231280">
                <a:tc vMerge="1">
                  <a:txBody>
                    <a:bodyPr/>
                    <a:lstStyle/>
                    <a:p>
                      <a:endParaRPr lang="en-US"/>
                    </a:p>
                  </a:txBody>
                  <a:tcPr/>
                </a:tc>
                <a:tc>
                  <a:txBody>
                    <a:bodyPr/>
                    <a:lstStyle/>
                    <a:p>
                      <a:pPr algn="l" fontAlgn="ctr"/>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count_M1+_</a:t>
                      </a:r>
                      <a:r>
                        <a:rPr lang="en-US" sz="11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LXM</a:t>
                      </a: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number of months that have DPD </a:t>
                      </a:r>
                      <a:r>
                        <a:rPr lang="en-US" sz="11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&gt;= </a:t>
                      </a:r>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1 day in last </a:t>
                      </a:r>
                      <a:r>
                        <a:rPr lang="en-US" sz="11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X </a:t>
                      </a:r>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months</a:t>
                      </a:r>
                    </a:p>
                  </a:txBody>
                  <a:tcPr marR="1828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pPr algn="l" fontAlgn="ctr"/>
                      <a:endParaRPr lang="en-US" sz="1100" b="0" i="0" u="none" strike="noStrike" dirty="0">
                        <a:solidFill>
                          <a:srgbClr val="000000"/>
                        </a:solidFill>
                        <a:effectLst/>
                        <a:latin typeface="+mj-lt"/>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3484231"/>
                  </a:ext>
                </a:extLst>
              </a:tr>
              <a:tr h="231280">
                <a:tc vMerge="1">
                  <a:txBody>
                    <a:bodyPr/>
                    <a:lstStyle/>
                    <a:p>
                      <a:endParaRPr lang="en-US"/>
                    </a:p>
                  </a:txBody>
                  <a:tcPr/>
                </a:tc>
                <a:tc>
                  <a:txBody>
                    <a:bodyPr/>
                    <a:lstStyle/>
                    <a:p>
                      <a:pPr algn="l" fontAlgn="ctr"/>
                      <a:r>
                        <a:rPr lang="en-US" sz="11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count_M2+_LXM</a:t>
                      </a: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number of months that have DPD </a:t>
                      </a:r>
                      <a:r>
                        <a:rPr lang="en-US" sz="11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&gt;= 31 days </a:t>
                      </a:r>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in last </a:t>
                      </a:r>
                      <a:r>
                        <a:rPr lang="en-US" sz="11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X </a:t>
                      </a:r>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months</a:t>
                      </a:r>
                    </a:p>
                  </a:txBody>
                  <a:tcPr marR="1828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pPr algn="l" fontAlgn="ctr"/>
                      <a:endParaRPr lang="en-US" sz="1100" b="0" i="0" u="none" strike="noStrike" dirty="0">
                        <a:solidFill>
                          <a:srgbClr val="000000"/>
                        </a:solidFill>
                        <a:effectLst/>
                        <a:latin typeface="+mj-lt"/>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5507109"/>
                  </a:ext>
                </a:extLst>
              </a:tr>
              <a:tr h="184002">
                <a:tc vMerge="1">
                  <a:txBody>
                    <a:bodyPr/>
                    <a:lstStyle/>
                    <a:p>
                      <a:endParaRPr lang="en-US"/>
                    </a:p>
                  </a:txBody>
                  <a:tcPr/>
                </a:tc>
                <a:tc>
                  <a:txBody>
                    <a:bodyPr/>
                    <a:lstStyle/>
                    <a:p>
                      <a:pPr marL="0" marR="0" indent="0" algn="l" defTabSz="812769" rtl="0" eaLnBrk="1" fontAlgn="b"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CurePerM1+_LXM</a:t>
                      </a:r>
                    </a:p>
                  </a:txBody>
                  <a:tcPr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ratio of </a:t>
                      </a:r>
                      <a:r>
                        <a:rPr lang="en-US" sz="1100" u="none" strike="noStrike" dirty="0" smtClean="0">
                          <a:effectLst/>
                          <a:latin typeface="Arial" panose="020B0604020202020204" pitchFamily="34" charset="0"/>
                          <a:cs typeface="Arial" panose="020B0604020202020204" pitchFamily="34" charset="0"/>
                        </a:rPr>
                        <a:t>count_cure to </a:t>
                      </a:r>
                      <a:r>
                        <a:rPr lang="en-US" sz="11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count_M1+ </a:t>
                      </a:r>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in last </a:t>
                      </a:r>
                      <a:r>
                        <a:rPr lang="en-US" sz="11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X </a:t>
                      </a:r>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months </a:t>
                      </a:r>
                    </a:p>
                  </a:txBody>
                  <a:tcPr marR="1828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pPr algn="l" fontAlgn="ctr"/>
                      <a:endParaRPr lang="en-US" sz="1100" b="0" i="0" u="none" strike="noStrike" dirty="0">
                        <a:solidFill>
                          <a:srgbClr val="000000"/>
                        </a:solidFill>
                        <a:effectLst/>
                        <a:latin typeface="+mj-lt"/>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72484750"/>
                  </a:ext>
                </a:extLst>
              </a:tr>
              <a:tr h="184002">
                <a:tc vMerge="1">
                  <a:txBody>
                    <a:bodyPr/>
                    <a:lstStyle/>
                    <a:p>
                      <a:endParaRPr lang="en-US"/>
                    </a:p>
                  </a:txBody>
                  <a:tcPr/>
                </a:tc>
                <a:tc>
                  <a:txBody>
                    <a:bodyPr/>
                    <a:lstStyle/>
                    <a:p>
                      <a:pPr algn="l" fontAlgn="b"/>
                      <a:r>
                        <a:rPr lang="en-US" sz="1100" u="none" strike="noStrike" dirty="0" err="1" smtClean="0">
                          <a:effectLst/>
                          <a:latin typeface="Arial" panose="020B0604020202020204" pitchFamily="34" charset="0"/>
                          <a:cs typeface="Arial" panose="020B0604020202020204" pitchFamily="34" charset="0"/>
                        </a:rPr>
                        <a:t>first_payment_default_flag</a:t>
                      </a: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u="none" strike="noStrike" dirty="0">
                          <a:effectLst/>
                          <a:latin typeface="Arial" panose="020B0604020202020204" pitchFamily="34" charset="0"/>
                          <a:cs typeface="Arial" panose="020B0604020202020204" pitchFamily="34" charset="0"/>
                        </a:rPr>
                        <a:t>DPD more than 1 day in </a:t>
                      </a:r>
                      <a:r>
                        <a:rPr lang="en-US" sz="1100" u="none" strike="noStrike" dirty="0" smtClean="0">
                          <a:effectLst/>
                          <a:latin typeface="Arial" panose="020B0604020202020204" pitchFamily="34" charset="0"/>
                          <a:cs typeface="Arial" panose="020B0604020202020204" pitchFamily="34" charset="0"/>
                        </a:rPr>
                        <a:t>first </a:t>
                      </a:r>
                      <a:r>
                        <a:rPr lang="en-US" sz="1100" u="none" strike="noStrike" dirty="0">
                          <a:effectLst/>
                          <a:latin typeface="Arial" panose="020B0604020202020204" pitchFamily="34" charset="0"/>
                          <a:cs typeface="Arial" panose="020B0604020202020204" pitchFamily="34" charset="0"/>
                        </a:rPr>
                        <a:t>payment</a:t>
                      </a: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R="182880"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pPr algn="l" fontAlgn="b"/>
                      <a:endParaRPr lang="en-US" sz="1100" b="0" i="0" u="none" strike="noStrike" dirty="0">
                        <a:solidFill>
                          <a:srgbClr val="000000"/>
                        </a:solidFill>
                        <a:effectLst/>
                        <a:latin typeface="+mj-lt"/>
                        <a:ea typeface="宋体" panose="02010600030101010101" pitchFamily="2" charset="-122"/>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0385186"/>
                  </a:ext>
                </a:extLst>
              </a:tr>
              <a:tr h="225875">
                <a:tc vMerge="1">
                  <a:txBody>
                    <a:bodyPr/>
                    <a:lstStyle/>
                    <a:p>
                      <a:pPr algn="ctr" fontAlgn="b"/>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1467" marR="1467" marT="1467" marB="0" anchor="b"/>
                </a:tc>
                <a:tc>
                  <a:txBody>
                    <a:bodyPr/>
                    <a:lstStyle/>
                    <a:p>
                      <a:pPr algn="l" fontAlgn="b"/>
                      <a:r>
                        <a:rPr lang="en-US" sz="1100" u="none" strike="noStrike" dirty="0" err="1" smtClean="0">
                          <a:effectLst/>
                          <a:latin typeface="Arial" panose="020B0604020202020204" pitchFamily="34" charset="0"/>
                          <a:cs typeface="Arial" panose="020B0604020202020204" pitchFamily="34" charset="0"/>
                        </a:rPr>
                        <a:t>first_three_payments_default_flag</a:t>
                      </a: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u="none" strike="noStrike" dirty="0">
                          <a:effectLst/>
                          <a:latin typeface="Arial" panose="020B0604020202020204" pitchFamily="34" charset="0"/>
                          <a:cs typeface="Arial" panose="020B0604020202020204" pitchFamily="34" charset="0"/>
                        </a:rPr>
                        <a:t>DPD more than 1 day within first 3 months</a:t>
                      </a: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R="182880"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pPr algn="l" fontAlgn="b"/>
                      <a:endParaRPr lang="en-US" sz="1100" b="0" i="0" u="none" strike="noStrike" dirty="0">
                        <a:solidFill>
                          <a:srgbClr val="000000"/>
                        </a:solidFill>
                        <a:effectLst/>
                        <a:latin typeface="+mj-lt"/>
                        <a:ea typeface="宋体" panose="02010600030101010101" pitchFamily="2" charset="-122"/>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3926021"/>
                  </a:ext>
                </a:extLst>
              </a:tr>
              <a:tr h="231280">
                <a:tc>
                  <a:txBody>
                    <a:bodyPr/>
                    <a:lstStyle/>
                    <a:p>
                      <a:pPr algn="ctr" fontAlgn="b"/>
                      <a:r>
                        <a:rPr lang="en-US" sz="1100" b="0" i="0" u="none" strike="noStrike" kern="120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Collateral</a:t>
                      </a: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b="0" i="0" u="none" strike="noStrike" dirty="0" err="1">
                          <a:solidFill>
                            <a:srgbClr val="000000"/>
                          </a:solidFill>
                          <a:effectLst/>
                          <a:latin typeface="Arial" panose="020B0604020202020204" pitchFamily="34" charset="0"/>
                          <a:ea typeface="宋体" panose="02010600030101010101" pitchFamily="2" charset="-122"/>
                          <a:cs typeface="Arial" panose="020B0604020202020204" pitchFamily="34" charset="0"/>
                        </a:rPr>
                        <a:t>LTV_current</a:t>
                      </a: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fontAlgn="ctr"/>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loan to value at current period</a:t>
                      </a:r>
                    </a:p>
                  </a:txBody>
                  <a:tcPr marR="1828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indent="0" algn="ctr" defTabSz="812769" rtl="0" eaLnBrk="1" fontAlgn="ctr" latinLnBrk="0" hangingPunct="1">
                        <a:lnSpc>
                          <a:spcPct val="100000"/>
                        </a:lnSpc>
                        <a:spcBef>
                          <a:spcPts val="0"/>
                        </a:spcBef>
                        <a:spcAft>
                          <a:spcPts val="0"/>
                        </a:spcAft>
                        <a:buClrTx/>
                        <a:buSzTx/>
                        <a:buFontTx/>
                        <a:buNone/>
                        <a:tabLst/>
                        <a:defRPr/>
                      </a:pPr>
                      <a:r>
                        <a:rPr lang="en-US" sz="1100" b="0" i="0" u="none" strike="noStrike" kern="120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LTV_FXY</a:t>
                      </a:r>
                    </a:p>
                    <a:p>
                      <a:pPr algn="ctr" fontAlgn="ctr"/>
                      <a:r>
                        <a:rPr lang="en-US" sz="11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(Future Loan to Value)</a:t>
                      </a: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387361403"/>
                  </a:ext>
                </a:extLst>
              </a:tr>
              <a:tr h="184002">
                <a:tc rowSpan="2">
                  <a:txBody>
                    <a:bodyPr/>
                    <a:lstStyle/>
                    <a:p>
                      <a:pPr algn="ctr" fontAlgn="b"/>
                      <a:r>
                        <a:rPr lang="en-US" sz="1100" b="0" i="0" u="none" strike="noStrike" kern="120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Outstanding</a:t>
                      </a: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b="0" i="0" u="none" strike="noStrike" dirty="0" err="1">
                          <a:solidFill>
                            <a:srgbClr val="000000"/>
                          </a:solidFill>
                          <a:effectLst/>
                          <a:latin typeface="Arial" panose="020B0604020202020204" pitchFamily="34" charset="0"/>
                          <a:ea typeface="宋体" panose="02010600030101010101" pitchFamily="2" charset="-122"/>
                          <a:cs typeface="Arial" panose="020B0604020202020204" pitchFamily="34" charset="0"/>
                        </a:rPr>
                        <a:t>act_to_sched_out_current</a:t>
                      </a: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actual </a:t>
                      </a:r>
                      <a:r>
                        <a:rPr lang="en-US" sz="11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per </a:t>
                      </a:r>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scheduled outstanding at current month</a:t>
                      </a:r>
                    </a:p>
                  </a:txBody>
                  <a:tcPr marR="1828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rowSpan="2">
                  <a:txBody>
                    <a:bodyPr/>
                    <a:lstStyle/>
                    <a:p>
                      <a:pPr algn="ctr" fontAlgn="ct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rowSpan="2">
                  <a:txBody>
                    <a:bodyPr/>
                    <a:lstStyle/>
                    <a:p>
                      <a:pPr algn="ctr" fontAlgn="ctr"/>
                      <a:r>
                        <a:rPr lang="en-US" sz="11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Actual to Schedule Outstanding Pattern</a:t>
                      </a: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85204452"/>
                  </a:ext>
                </a:extLst>
              </a:tr>
              <a:tr h="184002">
                <a:tc vMerge="1">
                  <a:txBody>
                    <a:bodyPr/>
                    <a:lstStyle/>
                    <a:p>
                      <a:pPr algn="ctr" fontAlgn="b"/>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1467" marR="1467" marT="1467"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b="0" i="0" u="none" strike="noStrike" dirty="0" err="1" smtClean="0">
                          <a:solidFill>
                            <a:srgbClr val="000000"/>
                          </a:solidFill>
                          <a:effectLst/>
                          <a:latin typeface="Arial" panose="020B0604020202020204" pitchFamily="34" charset="0"/>
                          <a:ea typeface="宋体" panose="02010600030101010101" pitchFamily="2" charset="-122"/>
                          <a:cs typeface="Arial" panose="020B0604020202020204" pitchFamily="34" charset="0"/>
                        </a:rPr>
                        <a:t>act_to_sched_out_LXM</a:t>
                      </a: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fontAlgn="ctr"/>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actual </a:t>
                      </a:r>
                      <a:r>
                        <a:rPr lang="en-US" sz="11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per </a:t>
                      </a:r>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scheduled outstanding at </a:t>
                      </a:r>
                      <a:r>
                        <a:rPr lang="en-US" sz="11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X </a:t>
                      </a:r>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months ago</a:t>
                      </a:r>
                    </a:p>
                  </a:txBody>
                  <a:tcPr marR="1828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vMerge="1">
                  <a:txBody>
                    <a:bodyPr/>
                    <a:lstStyle/>
                    <a:p>
                      <a:endParaRPr lang="en-US"/>
                    </a:p>
                  </a:txBody>
                  <a:tcPr/>
                </a:tc>
                <a:tc vMerge="1">
                  <a:txBody>
                    <a:bodyPr/>
                    <a:lstStyle/>
                    <a:p>
                      <a:pPr algn="l" fontAlgn="ct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482376226"/>
                  </a:ext>
                </a:extLst>
              </a:tr>
              <a:tr h="231280">
                <a:tc>
                  <a:txBody>
                    <a:bodyPr/>
                    <a:lstStyle/>
                    <a:p>
                      <a:pPr algn="ctr" fontAlgn="ctr"/>
                      <a:r>
                        <a:rPr lang="en-US" sz="11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Debt Burden</a:t>
                      </a: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b="0" i="0" u="none" strike="noStrike" dirty="0" err="1">
                          <a:solidFill>
                            <a:srgbClr val="000000"/>
                          </a:solidFill>
                          <a:effectLst/>
                          <a:latin typeface="Arial" panose="020B0604020202020204" pitchFamily="34" charset="0"/>
                          <a:ea typeface="宋体" panose="02010600030101010101" pitchFamily="2" charset="-122"/>
                          <a:cs typeface="Arial" panose="020B0604020202020204" pitchFamily="34" charset="0"/>
                        </a:rPr>
                        <a:t>current_debt_burden</a:t>
                      </a: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installment (include</a:t>
                      </a:r>
                      <a:r>
                        <a:rPr lang="en-US" sz="1100" b="0" i="0" u="none" strike="noStrike" baseline="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 from other banks</a:t>
                      </a:r>
                      <a:r>
                        <a:rPr lang="en-US" sz="11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 per verified income</a:t>
                      </a: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R="182880"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099310"/>
                  </a:ext>
                </a:extLst>
              </a:tr>
            </a:tbl>
          </a:graphicData>
        </a:graphic>
      </p:graphicFrame>
      <p:sp>
        <p:nvSpPr>
          <p:cNvPr id="3" name="Striped Right Arrow 2"/>
          <p:cNvSpPr/>
          <p:nvPr/>
        </p:nvSpPr>
        <p:spPr>
          <a:xfrm>
            <a:off x="6660232" y="3140968"/>
            <a:ext cx="640080" cy="504056"/>
          </a:xfrm>
          <a:prstGeom prst="striped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Arial" panose="020B0604020202020204" pitchFamily="34" charset="0"/>
                <a:cs typeface="Arial" panose="020B0604020202020204" pitchFamily="34" charset="0"/>
              </a:rPr>
              <a:t>1</a:t>
            </a:r>
            <a:endParaRPr lang="en-US" sz="2000" dirty="0">
              <a:solidFill>
                <a:schemeClr val="tx1"/>
              </a:solidFill>
              <a:latin typeface="Arial" panose="020B0604020202020204" pitchFamily="34" charset="0"/>
              <a:cs typeface="Arial" panose="020B0604020202020204" pitchFamily="34" charset="0"/>
            </a:endParaRPr>
          </a:p>
        </p:txBody>
      </p:sp>
      <p:sp>
        <p:nvSpPr>
          <p:cNvPr id="7" name="Striped Right Arrow 6"/>
          <p:cNvSpPr/>
          <p:nvPr/>
        </p:nvSpPr>
        <p:spPr>
          <a:xfrm>
            <a:off x="6660232" y="4797152"/>
            <a:ext cx="640080" cy="504056"/>
          </a:xfrm>
          <a:prstGeom prst="striped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Arial" panose="020B0604020202020204" pitchFamily="34" charset="0"/>
                <a:cs typeface="Arial" panose="020B0604020202020204" pitchFamily="34" charset="0"/>
              </a:rPr>
              <a:t>2</a:t>
            </a:r>
            <a:endParaRPr lang="en-US" sz="2000" dirty="0">
              <a:solidFill>
                <a:schemeClr val="tx1"/>
              </a:solidFill>
              <a:latin typeface="Arial" panose="020B0604020202020204" pitchFamily="34" charset="0"/>
              <a:cs typeface="Arial" panose="020B0604020202020204" pitchFamily="34" charset="0"/>
            </a:endParaRPr>
          </a:p>
        </p:txBody>
      </p:sp>
      <p:sp>
        <p:nvSpPr>
          <p:cNvPr id="8" name="Striped Right Arrow 7"/>
          <p:cNvSpPr/>
          <p:nvPr/>
        </p:nvSpPr>
        <p:spPr>
          <a:xfrm>
            <a:off x="6660232" y="5157192"/>
            <a:ext cx="640080" cy="504056"/>
          </a:xfrm>
          <a:prstGeom prst="striped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Arial" panose="020B0604020202020204" pitchFamily="34" charset="0"/>
                <a:cs typeface="Arial" panose="020B0604020202020204" pitchFamily="34" charset="0"/>
              </a:rPr>
              <a:t>3</a:t>
            </a:r>
            <a:endParaRPr lang="en-US" sz="2000" dirty="0">
              <a:solidFill>
                <a:schemeClr val="tx1"/>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EF4471C8-23FE-4CB6-9695-9635D0A60363}"/>
              </a:ext>
            </a:extLst>
          </p:cNvPr>
          <p:cNvSpPr txBox="1">
            <a:spLocks/>
          </p:cNvSpPr>
          <p:nvPr/>
        </p:nvSpPr>
        <p:spPr>
          <a:xfrm>
            <a:off x="606004" y="841444"/>
            <a:ext cx="8214468"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defTabSz="812769" fontAlgn="auto">
              <a:spcAft>
                <a:spcPts val="0"/>
              </a:spcAft>
            </a:pPr>
            <a:r>
              <a:rPr lang="en-US" sz="2400" b="1" dirty="0">
                <a:solidFill>
                  <a:prstClr val="black"/>
                </a:solidFill>
                <a:latin typeface="Arial" panose="020B0604020202020204" pitchFamily="34" charset="0"/>
                <a:cs typeface="Arial" panose="020B0604020202020204" pitchFamily="34" charset="0"/>
              </a:rPr>
              <a:t>Feature Engineering</a:t>
            </a:r>
            <a:br>
              <a:rPr lang="en-US" sz="2400" b="1" dirty="0">
                <a:solidFill>
                  <a:prstClr val="black"/>
                </a:solidFill>
                <a:latin typeface="Arial" panose="020B0604020202020204" pitchFamily="34" charset="0"/>
                <a:cs typeface="Arial" panose="020B0604020202020204" pitchFamily="34" charset="0"/>
              </a:rPr>
            </a:br>
            <a:r>
              <a:rPr lang="en-US" sz="1400" b="1" dirty="0">
                <a:solidFill>
                  <a:srgbClr val="ED7D31"/>
                </a:solidFill>
                <a:latin typeface="Arial" panose="020B0604020202020204" pitchFamily="34" charset="0"/>
                <a:cs typeface="Arial" panose="020B0604020202020204" pitchFamily="34" charset="0"/>
              </a:rPr>
              <a:t>Feature Extraction/Transformation</a:t>
            </a:r>
          </a:p>
        </p:txBody>
      </p:sp>
    </p:spTree>
    <p:extLst>
      <p:ext uri="{BB962C8B-B14F-4D97-AF65-F5344CB8AC3E}">
        <p14:creationId xmlns:p14="http://schemas.microsoft.com/office/powerpoint/2010/main" val="22243561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586594495"/>
              </p:ext>
            </p:extLst>
          </p:nvPr>
        </p:nvGraphicFramePr>
        <p:xfrm>
          <a:off x="197515" y="1377003"/>
          <a:ext cx="5262273" cy="1837602"/>
        </p:xfrm>
        <a:graphic>
          <a:graphicData uri="http://schemas.openxmlformats.org/drawingml/2006/table">
            <a:tbl>
              <a:tblPr>
                <a:tableStyleId>{3B4B98B0-60AC-42C2-AFA5-B58CD77FA1E5}</a:tableStyleId>
              </a:tblPr>
              <a:tblGrid>
                <a:gridCol w="823672">
                  <a:extLst>
                    <a:ext uri="{9D8B030D-6E8A-4147-A177-3AD203B41FA5}">
                      <a16:colId xmlns:a16="http://schemas.microsoft.com/office/drawing/2014/main" val="1103487428"/>
                    </a:ext>
                  </a:extLst>
                </a:gridCol>
                <a:gridCol w="1146761">
                  <a:extLst>
                    <a:ext uri="{9D8B030D-6E8A-4147-A177-3AD203B41FA5}">
                      <a16:colId xmlns:a16="http://schemas.microsoft.com/office/drawing/2014/main" val="1392557865"/>
                    </a:ext>
                  </a:extLst>
                </a:gridCol>
                <a:gridCol w="3291840">
                  <a:extLst>
                    <a:ext uri="{9D8B030D-6E8A-4147-A177-3AD203B41FA5}">
                      <a16:colId xmlns:a16="http://schemas.microsoft.com/office/drawing/2014/main" val="3884601366"/>
                    </a:ext>
                  </a:extLst>
                </a:gridCol>
              </a:tblGrid>
              <a:tr h="35486">
                <a:tc>
                  <a:txBody>
                    <a:bodyPr/>
                    <a:lstStyle/>
                    <a:p>
                      <a:pPr algn="ctr" fontAlgn="b"/>
                      <a:r>
                        <a:rPr lang="en-US" sz="1200" b="1" u="none" strike="noStrike" dirty="0">
                          <a:solidFill>
                            <a:schemeClr val="bg1"/>
                          </a:solidFill>
                          <a:effectLst/>
                          <a:latin typeface="Arial" panose="020B0604020202020204" pitchFamily="34" charset="0"/>
                          <a:cs typeface="Arial" panose="020B0604020202020204" pitchFamily="34" charset="0"/>
                        </a:rPr>
                        <a:t>Raw </a:t>
                      </a:r>
                      <a:r>
                        <a:rPr lang="en-US" sz="1200" b="1" u="none" strike="noStrike" dirty="0" smtClean="0">
                          <a:solidFill>
                            <a:schemeClr val="bg1"/>
                          </a:solidFill>
                          <a:effectLst/>
                          <a:latin typeface="Arial" panose="020B0604020202020204" pitchFamily="34" charset="0"/>
                          <a:cs typeface="Arial" panose="020B0604020202020204" pitchFamily="34" charset="0"/>
                        </a:rPr>
                        <a:t>factors</a:t>
                      </a:r>
                      <a:endParaRPr lang="en-US" sz="1200" b="1" i="0" u="none" strike="noStrike" dirty="0">
                        <a:solidFill>
                          <a:schemeClr val="bg1"/>
                        </a:solidFill>
                        <a:effectLst/>
                        <a:latin typeface="Arial" panose="020B0604020202020204" pitchFamily="34" charset="0"/>
                        <a:ea typeface="宋体" panose="02010600030101010101" pitchFamily="2" charset="-122"/>
                        <a:cs typeface="Arial" panose="020B0604020202020204" pitchFamily="34" charset="0"/>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200" b="1" u="none" strike="noStrike" dirty="0" smtClean="0">
                          <a:solidFill>
                            <a:schemeClr val="bg1"/>
                          </a:solidFill>
                          <a:effectLst/>
                          <a:latin typeface="Arial" panose="020B0604020202020204" pitchFamily="34" charset="0"/>
                          <a:cs typeface="Arial" panose="020B0604020202020204" pitchFamily="34" charset="0"/>
                        </a:rPr>
                        <a:t>Feature</a:t>
                      </a:r>
                      <a:endParaRPr lang="en-US" sz="1200" b="1" i="0" u="none" strike="noStrike" dirty="0">
                        <a:solidFill>
                          <a:schemeClr val="bg1"/>
                        </a:solidFill>
                        <a:effectLst/>
                        <a:latin typeface="Arial" panose="020B0604020202020204" pitchFamily="34" charset="0"/>
                        <a:ea typeface="宋体" panose="02010600030101010101" pitchFamily="2" charset="-122"/>
                        <a:cs typeface="Arial" panose="020B0604020202020204" pitchFamily="34" charset="0"/>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200" b="1" u="none" strike="noStrike" dirty="0">
                          <a:solidFill>
                            <a:schemeClr val="bg1"/>
                          </a:solidFill>
                          <a:effectLst/>
                          <a:latin typeface="Arial" panose="020B0604020202020204" pitchFamily="34" charset="0"/>
                          <a:cs typeface="Arial" panose="020B0604020202020204" pitchFamily="34" charset="0"/>
                        </a:rPr>
                        <a:t>Description</a:t>
                      </a:r>
                      <a:endParaRPr lang="en-US" sz="1200" b="1" i="0" u="none" strike="noStrike" dirty="0">
                        <a:solidFill>
                          <a:schemeClr val="bg1"/>
                        </a:solidFill>
                        <a:effectLst/>
                        <a:latin typeface="Arial" panose="020B0604020202020204" pitchFamily="34" charset="0"/>
                        <a:ea typeface="宋体" panose="02010600030101010101" pitchFamily="2" charset="-122"/>
                        <a:cs typeface="Arial" panose="020B0604020202020204" pitchFamily="34" charset="0"/>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91427997"/>
                  </a:ext>
                </a:extLst>
              </a:tr>
              <a:tr h="105612">
                <a:tc rowSpan="5">
                  <a:txBody>
                    <a:bodyPr/>
                    <a:lstStyle/>
                    <a:p>
                      <a:pPr algn="ctr" fontAlgn="b"/>
                      <a:r>
                        <a:rPr lang="en-US" sz="1200" u="none" strike="noStrike" dirty="0">
                          <a:effectLst/>
                          <a:latin typeface="Arial" panose="020B0604020202020204" pitchFamily="34" charset="0"/>
                          <a:cs typeface="Arial" panose="020B0604020202020204" pitchFamily="34" charset="0"/>
                        </a:rPr>
                        <a:t>DPD</a:t>
                      </a:r>
                      <a:endParaRPr lang="en-US" sz="12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kern="1200" dirty="0" smtClean="0">
                          <a:solidFill>
                            <a:schemeClr val="tx1"/>
                          </a:solidFill>
                          <a:latin typeface="Arial" panose="020B0604020202020204" pitchFamily="34" charset="0"/>
                          <a:ea typeface="+mn-ea"/>
                          <a:cs typeface="Arial" panose="020B0604020202020204" pitchFamily="34" charset="0"/>
                        </a:rPr>
                        <a:t>current_DPD</a:t>
                      </a:r>
                      <a:endParaRPr lang="en-US" sz="1200" dirty="0">
                        <a:latin typeface="Arial" panose="020B0604020202020204" pitchFamily="34" charset="0"/>
                        <a:cs typeface="Arial" panose="020B0604020202020204" pitchFamily="34" charset="0"/>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dirty="0" smtClean="0">
                          <a:latin typeface="Arial" panose="020B0604020202020204" pitchFamily="34" charset="0"/>
                          <a:cs typeface="Arial" panose="020B0604020202020204" pitchFamily="34" charset="0"/>
                        </a:rPr>
                        <a:t>current</a:t>
                      </a:r>
                      <a:r>
                        <a:rPr lang="en-US" sz="1200" baseline="0" dirty="0" smtClean="0">
                          <a:latin typeface="Arial" panose="020B0604020202020204" pitchFamily="34" charset="0"/>
                          <a:cs typeface="Arial" panose="020B0604020202020204" pitchFamily="34" charset="0"/>
                        </a:rPr>
                        <a:t> DPD</a:t>
                      </a:r>
                      <a:endParaRPr lang="en-US" sz="1200" dirty="0">
                        <a:latin typeface="Arial" panose="020B0604020202020204" pitchFamily="34" charset="0"/>
                        <a:cs typeface="Arial" panose="020B0604020202020204" pitchFamily="34" charset="0"/>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6769811"/>
                  </a:ext>
                </a:extLst>
              </a:tr>
              <a:tr h="105612">
                <a:tc vMerge="1">
                  <a:txBody>
                    <a:bodyPr/>
                    <a:lstStyle/>
                    <a:p>
                      <a:pPr algn="ctr" fontAlgn="b"/>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1467" marR="1467" marT="1467" marB="0" anchor="b"/>
                </a:tc>
                <a:tc>
                  <a:txBody>
                    <a:bodyPr/>
                    <a:lstStyle/>
                    <a:p>
                      <a:pPr marL="0" marR="0" indent="0" algn="l" defTabSz="609577" rtl="0" eaLnBrk="1" fontAlgn="b" latinLnBrk="0" hangingPunct="1">
                        <a:lnSpc>
                          <a:spcPct val="100000"/>
                        </a:lnSpc>
                        <a:spcBef>
                          <a:spcPts val="0"/>
                        </a:spcBef>
                        <a:spcAft>
                          <a:spcPts val="0"/>
                        </a:spcAft>
                        <a:buClrTx/>
                        <a:buSzTx/>
                        <a:buFontTx/>
                        <a:buNone/>
                        <a:tabLst/>
                        <a:defRPr/>
                      </a:pPr>
                      <a:r>
                        <a:rPr lang="en-US" sz="1200" u="none" strike="noStrike" dirty="0" smtClean="0">
                          <a:effectLst/>
                          <a:latin typeface="Arial" panose="020B0604020202020204" pitchFamily="34" charset="0"/>
                          <a:cs typeface="Arial" panose="020B0604020202020204" pitchFamily="34" charset="0"/>
                        </a:rPr>
                        <a:t>max_DPD_L6M</a:t>
                      </a:r>
                      <a:endParaRPr lang="en-US" sz="12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latin typeface="Arial" panose="020B0604020202020204" pitchFamily="34" charset="0"/>
                          <a:cs typeface="Arial" panose="020B0604020202020204" pitchFamily="34" charset="0"/>
                        </a:rPr>
                        <a:t>maximum DPD in last </a:t>
                      </a:r>
                      <a:r>
                        <a:rPr lang="en-US" sz="1200" u="none" strike="noStrike" dirty="0" smtClean="0">
                          <a:effectLst/>
                          <a:latin typeface="Arial" panose="020B0604020202020204" pitchFamily="34" charset="0"/>
                          <a:cs typeface="Arial" panose="020B0604020202020204" pitchFamily="34" charset="0"/>
                        </a:rPr>
                        <a:t>6 months</a:t>
                      </a:r>
                      <a:endParaRPr lang="en-US" sz="12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2922081"/>
                  </a:ext>
                </a:extLst>
              </a:tr>
              <a:tr h="105612">
                <a:tc vMerge="1">
                  <a:txBody>
                    <a:bodyPr/>
                    <a:lstStyle/>
                    <a:p>
                      <a:pPr algn="ctr" fontAlgn="b"/>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1467" marR="1467" marT="1467" marB="0" anchor="b"/>
                </a:tc>
                <a:tc>
                  <a:txBody>
                    <a:bodyPr/>
                    <a:lstStyle/>
                    <a:p>
                      <a:pPr algn="l" fontAlgn="b"/>
                      <a:r>
                        <a:rPr lang="en-US" sz="1200" u="none" strike="noStrike" dirty="0" smtClean="0">
                          <a:effectLst/>
                          <a:latin typeface="Arial" panose="020B0604020202020204" pitchFamily="34" charset="0"/>
                          <a:cs typeface="Arial" panose="020B0604020202020204" pitchFamily="34" charset="0"/>
                        </a:rPr>
                        <a:t>count_cure_L6M</a:t>
                      </a:r>
                      <a:endParaRPr lang="en-US" sz="12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smtClean="0">
                          <a:effectLst/>
                          <a:latin typeface="Arial" panose="020B0604020202020204" pitchFamily="34" charset="0"/>
                          <a:cs typeface="Arial" panose="020B0604020202020204" pitchFamily="34" charset="0"/>
                        </a:rPr>
                        <a:t>number of times that a loan has cured in last 6 months</a:t>
                      </a:r>
                      <a:endParaRPr lang="en-US" sz="12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5567149"/>
                  </a:ext>
                </a:extLst>
              </a:tr>
              <a:tr h="105612">
                <a:tc vMerge="1">
                  <a:txBody>
                    <a:bodyPr/>
                    <a:lstStyle/>
                    <a:p>
                      <a:pPr algn="ctr" fontAlgn="b"/>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1467" marR="1467" marT="1467" marB="0" anchor="b"/>
                </a:tc>
                <a:tc>
                  <a:txBody>
                    <a:bodyPr/>
                    <a:lstStyle/>
                    <a:p>
                      <a:pPr algn="l" fontAlgn="b"/>
                      <a:r>
                        <a:rPr lang="en-US" sz="1200" u="none" strike="noStrike" dirty="0" smtClean="0">
                          <a:effectLst/>
                          <a:latin typeface="Arial" panose="020B0604020202020204" pitchFamily="34" charset="0"/>
                          <a:cs typeface="Arial" panose="020B0604020202020204" pitchFamily="34" charset="0"/>
                        </a:rPr>
                        <a:t>count_M1_L6M</a:t>
                      </a:r>
                      <a:endParaRPr lang="en-US" sz="12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latin typeface="Arial" panose="020B0604020202020204" pitchFamily="34" charset="0"/>
                          <a:cs typeface="Arial" panose="020B0604020202020204" pitchFamily="34" charset="0"/>
                        </a:rPr>
                        <a:t>number of months that have DPD between 1 and 30 days in last </a:t>
                      </a:r>
                      <a:r>
                        <a:rPr lang="en-US" sz="1200" u="none" strike="noStrike" dirty="0" smtClean="0">
                          <a:effectLst/>
                          <a:latin typeface="Arial" panose="020B0604020202020204" pitchFamily="34" charset="0"/>
                          <a:cs typeface="Arial" panose="020B0604020202020204" pitchFamily="34" charset="0"/>
                        </a:rPr>
                        <a:t>6</a:t>
                      </a:r>
                      <a:r>
                        <a:rPr lang="en-US" sz="1200" u="none" strike="noStrike" baseline="0" dirty="0" smtClean="0">
                          <a:effectLst/>
                          <a:latin typeface="Arial" panose="020B0604020202020204" pitchFamily="34" charset="0"/>
                          <a:cs typeface="Arial" panose="020B0604020202020204" pitchFamily="34" charset="0"/>
                        </a:rPr>
                        <a:t> </a:t>
                      </a:r>
                      <a:r>
                        <a:rPr lang="en-US" sz="1200" u="none" strike="noStrike" dirty="0" smtClean="0">
                          <a:effectLst/>
                          <a:latin typeface="Arial" panose="020B0604020202020204" pitchFamily="34" charset="0"/>
                          <a:cs typeface="Arial" panose="020B0604020202020204" pitchFamily="34" charset="0"/>
                        </a:rPr>
                        <a:t>months</a:t>
                      </a:r>
                      <a:endParaRPr lang="en-US" sz="12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5514156"/>
                  </a:ext>
                </a:extLst>
              </a:tr>
              <a:tr h="105612">
                <a:tc vMerge="1">
                  <a:txBody>
                    <a:bodyPr/>
                    <a:lstStyle/>
                    <a:p>
                      <a:pPr algn="ctr" fontAlgn="b"/>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1467" marR="1467" marT="1467" marB="0" anchor="b"/>
                </a:tc>
                <a:tc>
                  <a:txBody>
                    <a:bodyPr/>
                    <a:lstStyle/>
                    <a:p>
                      <a:pPr algn="l" fontAlgn="b"/>
                      <a:r>
                        <a:rPr lang="en-US" sz="1200" u="none" strike="noStrike" dirty="0" smtClean="0">
                          <a:effectLst/>
                          <a:latin typeface="Arial" panose="020B0604020202020204" pitchFamily="34" charset="0"/>
                          <a:cs typeface="Arial" panose="020B0604020202020204" pitchFamily="34" charset="0"/>
                        </a:rPr>
                        <a:t>count_M2_L6M</a:t>
                      </a:r>
                      <a:endParaRPr lang="en-US" sz="12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smtClean="0">
                          <a:effectLst/>
                          <a:latin typeface="Arial" panose="020B0604020202020204" pitchFamily="34" charset="0"/>
                          <a:cs typeface="Arial" panose="020B0604020202020204" pitchFamily="34" charset="0"/>
                        </a:rPr>
                        <a:t>number </a:t>
                      </a:r>
                      <a:r>
                        <a:rPr lang="en-US" sz="1200" u="none" strike="noStrike" dirty="0">
                          <a:effectLst/>
                          <a:latin typeface="Arial" panose="020B0604020202020204" pitchFamily="34" charset="0"/>
                          <a:cs typeface="Arial" panose="020B0604020202020204" pitchFamily="34" charset="0"/>
                        </a:rPr>
                        <a:t>of months that have DPD between 31 and 60 days in last </a:t>
                      </a:r>
                      <a:r>
                        <a:rPr lang="en-US" sz="1200" u="none" strike="noStrike" dirty="0" smtClean="0">
                          <a:effectLst/>
                          <a:latin typeface="Arial" panose="020B0604020202020204" pitchFamily="34" charset="0"/>
                          <a:cs typeface="Arial" panose="020B0604020202020204" pitchFamily="34" charset="0"/>
                        </a:rPr>
                        <a:t>6 </a:t>
                      </a:r>
                      <a:r>
                        <a:rPr lang="en-US" sz="1200" u="none" strike="noStrike" dirty="0">
                          <a:effectLst/>
                          <a:latin typeface="Arial" panose="020B0604020202020204" pitchFamily="34" charset="0"/>
                          <a:cs typeface="Arial" panose="020B0604020202020204" pitchFamily="34" charset="0"/>
                        </a:rPr>
                        <a:t>months</a:t>
                      </a:r>
                      <a:endParaRPr lang="en-US" sz="12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1467" marR="1467" marT="14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1694911"/>
                  </a:ext>
                </a:extLst>
              </a:tr>
            </a:tbl>
          </a:graphicData>
        </a:graphic>
      </p:graphicFrame>
      <p:sp>
        <p:nvSpPr>
          <p:cNvPr id="28" name="Rectangle 27"/>
          <p:cNvSpPr/>
          <p:nvPr/>
        </p:nvSpPr>
        <p:spPr>
          <a:xfrm>
            <a:off x="5612873" y="1564506"/>
            <a:ext cx="3434959" cy="1656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fontAlgn="auto">
              <a:spcBef>
                <a:spcPts val="0"/>
              </a:spcBef>
              <a:spcAft>
                <a:spcPts val="0"/>
              </a:spcAft>
            </a:pPr>
            <a:r>
              <a:rPr lang="en-US" sz="1400" dirty="0" smtClean="0">
                <a:solidFill>
                  <a:prstClr val="black"/>
                </a:solidFill>
                <a:latin typeface="Arial" panose="020B0604020202020204" pitchFamily="34" charset="0"/>
                <a:cs typeface="Arial" panose="020B0604020202020204" pitchFamily="34" charset="0"/>
              </a:rPr>
              <a:t>We have prepared behavioral factor based on delinquency behaviors. </a:t>
            </a:r>
          </a:p>
          <a:p>
            <a:pPr defTabSz="685800" fontAlgn="auto">
              <a:spcBef>
                <a:spcPts val="0"/>
              </a:spcBef>
              <a:spcAft>
                <a:spcPts val="0"/>
              </a:spcAft>
            </a:pPr>
            <a:endParaRPr lang="en-US" sz="1400" dirty="0">
              <a:solidFill>
                <a:prstClr val="black"/>
              </a:solidFill>
              <a:latin typeface="Arial" panose="020B0604020202020204" pitchFamily="34" charset="0"/>
              <a:cs typeface="Arial" panose="020B0604020202020204" pitchFamily="34" charset="0"/>
            </a:endParaRPr>
          </a:p>
          <a:p>
            <a:pPr defTabSz="685800" fontAlgn="auto">
              <a:spcBef>
                <a:spcPts val="0"/>
              </a:spcBef>
              <a:spcAft>
                <a:spcPts val="0"/>
              </a:spcAft>
            </a:pPr>
            <a:r>
              <a:rPr lang="en-US" sz="1400" dirty="0" smtClean="0">
                <a:solidFill>
                  <a:prstClr val="black"/>
                </a:solidFill>
                <a:latin typeface="Arial" panose="020B0604020202020204" pitchFamily="34" charset="0"/>
                <a:cs typeface="Arial" panose="020B0604020202020204" pitchFamily="34" charset="0"/>
              </a:rPr>
              <a:t>But instead of using them directly, we believe that it is more intuitive that we identify the delinquency patterns and classify them into </a:t>
            </a:r>
            <a:r>
              <a:rPr lang="en-US" sz="1400" u="sng" dirty="0">
                <a:solidFill>
                  <a:prstClr val="black"/>
                </a:solidFill>
                <a:latin typeface="Arial" panose="020B0604020202020204" pitchFamily="34" charset="0"/>
                <a:cs typeface="Arial" panose="020B0604020202020204" pitchFamily="34" charset="0"/>
              </a:rPr>
              <a:t>Q</a:t>
            </a:r>
            <a:r>
              <a:rPr lang="en-US" sz="1400" u="sng" dirty="0" smtClean="0">
                <a:solidFill>
                  <a:prstClr val="black"/>
                </a:solidFill>
                <a:latin typeface="Arial" panose="020B0604020202020204" pitchFamily="34" charset="0"/>
                <a:cs typeface="Arial" panose="020B0604020202020204" pitchFamily="34" charset="0"/>
              </a:rPr>
              <a:t>ualitative </a:t>
            </a:r>
            <a:r>
              <a:rPr lang="en-US" sz="1400" u="sng" dirty="0">
                <a:solidFill>
                  <a:prstClr val="black"/>
                </a:solidFill>
                <a:latin typeface="Arial" panose="020B0604020202020204" pitchFamily="34" charset="0"/>
                <a:cs typeface="Arial" panose="020B0604020202020204" pitchFamily="34" charset="0"/>
              </a:rPr>
              <a:t>C</a:t>
            </a:r>
            <a:r>
              <a:rPr lang="en-US" sz="1400" u="sng" dirty="0" smtClean="0">
                <a:solidFill>
                  <a:prstClr val="black"/>
                </a:solidFill>
                <a:latin typeface="Arial" panose="020B0604020202020204" pitchFamily="34" charset="0"/>
                <a:cs typeface="Arial" panose="020B0604020202020204" pitchFamily="34" charset="0"/>
              </a:rPr>
              <a:t>lasses</a:t>
            </a:r>
            <a:endParaRPr lang="en-US" sz="1400" b="1" u="sng" dirty="0">
              <a:solidFill>
                <a:prstClr val="black"/>
              </a:solidFill>
              <a:latin typeface="Arial" panose="020B0604020202020204" pitchFamily="34" charset="0"/>
              <a:cs typeface="Arial" panose="020B0604020202020204" pitchFamily="34" charset="0"/>
            </a:endParaRPr>
          </a:p>
        </p:txBody>
      </p:sp>
      <p:graphicFrame>
        <p:nvGraphicFramePr>
          <p:cNvPr id="26" name="Chart 25"/>
          <p:cNvGraphicFramePr>
            <a:graphicFrameLocks/>
          </p:cNvGraphicFramePr>
          <p:nvPr>
            <p:extLst>
              <p:ext uri="{D42A27DB-BD31-4B8C-83A1-F6EECF244321}">
                <p14:modId xmlns:p14="http://schemas.microsoft.com/office/powerpoint/2010/main" val="2302003963"/>
              </p:ext>
            </p:extLst>
          </p:nvPr>
        </p:nvGraphicFramePr>
        <p:xfrm>
          <a:off x="3864959" y="3561484"/>
          <a:ext cx="1828800" cy="1371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0" name="Chart 29"/>
          <p:cNvGraphicFramePr>
            <a:graphicFrameLocks/>
          </p:cNvGraphicFramePr>
          <p:nvPr>
            <p:extLst>
              <p:ext uri="{D42A27DB-BD31-4B8C-83A1-F6EECF244321}">
                <p14:modId xmlns:p14="http://schemas.microsoft.com/office/powerpoint/2010/main" val="741119931"/>
              </p:ext>
            </p:extLst>
          </p:nvPr>
        </p:nvGraphicFramePr>
        <p:xfrm>
          <a:off x="3864959" y="5081736"/>
          <a:ext cx="1828800" cy="1371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Chart 24"/>
          <p:cNvGraphicFramePr>
            <a:graphicFrameLocks/>
          </p:cNvGraphicFramePr>
          <p:nvPr>
            <p:extLst>
              <p:ext uri="{D42A27DB-BD31-4B8C-83A1-F6EECF244321}">
                <p14:modId xmlns:p14="http://schemas.microsoft.com/office/powerpoint/2010/main" val="3692265584"/>
              </p:ext>
            </p:extLst>
          </p:nvPr>
        </p:nvGraphicFramePr>
        <p:xfrm>
          <a:off x="2609303" y="3561484"/>
          <a:ext cx="1828800" cy="13716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Chart 21"/>
          <p:cNvGraphicFramePr>
            <a:graphicFrameLocks/>
          </p:cNvGraphicFramePr>
          <p:nvPr>
            <p:extLst>
              <p:ext uri="{D42A27DB-BD31-4B8C-83A1-F6EECF244321}">
                <p14:modId xmlns:p14="http://schemas.microsoft.com/office/powerpoint/2010/main" val="4193261996"/>
              </p:ext>
            </p:extLst>
          </p:nvPr>
        </p:nvGraphicFramePr>
        <p:xfrm>
          <a:off x="1264048" y="3561484"/>
          <a:ext cx="1828800" cy="13716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Chart 20"/>
          <p:cNvGraphicFramePr>
            <a:graphicFrameLocks/>
          </p:cNvGraphicFramePr>
          <p:nvPr>
            <p:extLst>
              <p:ext uri="{D42A27DB-BD31-4B8C-83A1-F6EECF244321}">
                <p14:modId xmlns:p14="http://schemas.microsoft.com/office/powerpoint/2010/main" val="3984808028"/>
              </p:ext>
            </p:extLst>
          </p:nvPr>
        </p:nvGraphicFramePr>
        <p:xfrm>
          <a:off x="-36512" y="3561484"/>
          <a:ext cx="1828800" cy="13716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9" name="Chart 28"/>
          <p:cNvGraphicFramePr>
            <a:graphicFrameLocks/>
          </p:cNvGraphicFramePr>
          <p:nvPr>
            <p:extLst>
              <p:ext uri="{D42A27DB-BD31-4B8C-83A1-F6EECF244321}">
                <p14:modId xmlns:p14="http://schemas.microsoft.com/office/powerpoint/2010/main" val="746016399"/>
              </p:ext>
            </p:extLst>
          </p:nvPr>
        </p:nvGraphicFramePr>
        <p:xfrm>
          <a:off x="2609303" y="5078278"/>
          <a:ext cx="1828800" cy="13716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4" name="Chart 23"/>
          <p:cNvGraphicFramePr>
            <a:graphicFrameLocks/>
          </p:cNvGraphicFramePr>
          <p:nvPr>
            <p:extLst>
              <p:ext uri="{D42A27DB-BD31-4B8C-83A1-F6EECF244321}">
                <p14:modId xmlns:p14="http://schemas.microsoft.com/office/powerpoint/2010/main" val="2608303900"/>
              </p:ext>
            </p:extLst>
          </p:nvPr>
        </p:nvGraphicFramePr>
        <p:xfrm>
          <a:off x="1264048" y="5068632"/>
          <a:ext cx="1828800" cy="13716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3" name="Chart 22"/>
          <p:cNvGraphicFramePr>
            <a:graphicFrameLocks/>
          </p:cNvGraphicFramePr>
          <p:nvPr>
            <p:extLst>
              <p:ext uri="{D42A27DB-BD31-4B8C-83A1-F6EECF244321}">
                <p14:modId xmlns:p14="http://schemas.microsoft.com/office/powerpoint/2010/main" val="160274699"/>
              </p:ext>
            </p:extLst>
          </p:nvPr>
        </p:nvGraphicFramePr>
        <p:xfrm>
          <a:off x="-36512" y="5068632"/>
          <a:ext cx="1828800" cy="1371600"/>
        </p:xfrm>
        <a:graphic>
          <a:graphicData uri="http://schemas.openxmlformats.org/drawingml/2006/chart">
            <c:chart xmlns:c="http://schemas.openxmlformats.org/drawingml/2006/chart" xmlns:r="http://schemas.openxmlformats.org/officeDocument/2006/relationships" r:id="rId9"/>
          </a:graphicData>
        </a:graphic>
      </p:graphicFrame>
      <p:sp>
        <p:nvSpPr>
          <p:cNvPr id="3" name="Chevron 2"/>
          <p:cNvSpPr/>
          <p:nvPr/>
        </p:nvSpPr>
        <p:spPr>
          <a:xfrm rot="5400000">
            <a:off x="2630635" y="1769964"/>
            <a:ext cx="576063" cy="3174056"/>
          </a:xfrm>
          <a:prstGeom prst="chevron">
            <a:avLst>
              <a:gd name="adj" fmla="val 58464"/>
            </a:avLst>
          </a:prstGeom>
          <a:solidFill>
            <a:schemeClr val="tx1">
              <a:lumMod val="50000"/>
              <a:lumOff val="5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vert="vert270" rtlCol="0" anchor="b"/>
          <a:lstStyle/>
          <a:p>
            <a:pPr algn="ctr"/>
            <a:r>
              <a:rPr lang="en-US" sz="1400" b="1" dirty="0" smtClean="0">
                <a:solidFill>
                  <a:schemeClr val="tx1"/>
                </a:solidFill>
                <a:latin typeface="Arial" panose="020B0604020202020204" pitchFamily="34" charset="0"/>
                <a:cs typeface="Arial" panose="020B0604020202020204" pitchFamily="34" charset="0"/>
              </a:rPr>
              <a:t>Pattern Identification</a:t>
            </a:r>
            <a:endParaRPr lang="en-US" sz="1400" b="1" dirty="0">
              <a:solidFill>
                <a:schemeClr val="tx1"/>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94558824"/>
              </p:ext>
            </p:extLst>
          </p:nvPr>
        </p:nvGraphicFramePr>
        <p:xfrm>
          <a:off x="6005452" y="4306632"/>
          <a:ext cx="2358144" cy="1524000"/>
        </p:xfrm>
        <a:graphic>
          <a:graphicData uri="http://schemas.openxmlformats.org/drawingml/2006/table">
            <a:tbl>
              <a:tblPr>
                <a:tableStyleId>{5C22544A-7EE6-4342-B048-85BDC9FD1C3A}</a:tableStyleId>
              </a:tblPr>
              <a:tblGrid>
                <a:gridCol w="1354138">
                  <a:extLst>
                    <a:ext uri="{9D8B030D-6E8A-4147-A177-3AD203B41FA5}">
                      <a16:colId xmlns:a16="http://schemas.microsoft.com/office/drawing/2014/main" val="257486808"/>
                    </a:ext>
                  </a:extLst>
                </a:gridCol>
                <a:gridCol w="1004006">
                  <a:extLst>
                    <a:ext uri="{9D8B030D-6E8A-4147-A177-3AD203B41FA5}">
                      <a16:colId xmlns:a16="http://schemas.microsoft.com/office/drawing/2014/main" val="255051934"/>
                    </a:ext>
                  </a:extLst>
                </a:gridCol>
              </a:tblGrid>
              <a:tr h="190500">
                <a:tc>
                  <a:txBody>
                    <a:bodyPr/>
                    <a:lstStyle/>
                    <a:p>
                      <a:pPr algn="ctr" fontAlgn="t"/>
                      <a:r>
                        <a:rPr lang="en-US" sz="1100" u="none" strike="noStrike" dirty="0" err="1">
                          <a:effectLst/>
                          <a:latin typeface="Arial" panose="020B0604020202020204" pitchFamily="34" charset="0"/>
                          <a:cs typeface="Arial" panose="020B0604020202020204" pitchFamily="34" charset="0"/>
                        </a:rPr>
                        <a:t>DLQ_class</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100" u="none" strike="noStrike" dirty="0">
                          <a:effectLst/>
                          <a:latin typeface="Arial" panose="020B0604020202020204" pitchFamily="34" charset="0"/>
                          <a:cs typeface="Arial" panose="020B0604020202020204" pitchFamily="34" charset="0"/>
                        </a:rPr>
                        <a:t>% 30+DPD</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6016912"/>
                  </a:ext>
                </a:extLst>
              </a:tr>
              <a:tr h="190500">
                <a:tc>
                  <a:txBody>
                    <a:bodyPr/>
                    <a:lstStyle/>
                    <a:p>
                      <a:pPr algn="l" fontAlgn="b"/>
                      <a:r>
                        <a:rPr lang="en-US" sz="1100" u="none" strike="noStrike" dirty="0">
                          <a:effectLst/>
                          <a:latin typeface="Arial" panose="020B0604020202020204" pitchFamily="34" charset="0"/>
                          <a:cs typeface="Arial" panose="020B0604020202020204" pitchFamily="34" charset="0"/>
                        </a:rPr>
                        <a:t>Clean</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r" fontAlgn="b"/>
                      <a:r>
                        <a:rPr lang="en-US" sz="1100" u="none" strike="noStrike" dirty="0">
                          <a:effectLst/>
                          <a:latin typeface="Arial" panose="020B0604020202020204" pitchFamily="34" charset="0"/>
                          <a:cs typeface="Arial" panose="020B0604020202020204" pitchFamily="34" charset="0"/>
                        </a:rPr>
                        <a:t>0.86%</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041053250"/>
                  </a:ext>
                </a:extLst>
              </a:tr>
              <a:tr h="190500">
                <a:tc>
                  <a:txBody>
                    <a:bodyPr/>
                    <a:lstStyle/>
                    <a:p>
                      <a:pPr algn="l" fontAlgn="b"/>
                      <a:r>
                        <a:rPr lang="en-US" sz="1100" u="none" strike="noStrike" dirty="0">
                          <a:effectLst/>
                          <a:latin typeface="Arial" panose="020B0604020202020204" pitchFamily="34" charset="0"/>
                          <a:cs typeface="Arial" panose="020B0604020202020204" pitchFamily="34" charset="0"/>
                        </a:rPr>
                        <a:t>Forgetful DLQ</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r" fontAlgn="b"/>
                      <a:r>
                        <a:rPr lang="en-US" sz="1100" u="none" strike="noStrike" dirty="0">
                          <a:effectLst/>
                          <a:latin typeface="Arial" panose="020B0604020202020204" pitchFamily="34" charset="0"/>
                          <a:cs typeface="Arial" panose="020B0604020202020204" pitchFamily="34" charset="0"/>
                        </a:rPr>
                        <a:t>36.84%</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4273199350"/>
                  </a:ext>
                </a:extLst>
              </a:tr>
              <a:tr h="190500">
                <a:tc>
                  <a:txBody>
                    <a:bodyPr/>
                    <a:lstStyle/>
                    <a:p>
                      <a:pPr algn="l" fontAlgn="b"/>
                      <a:r>
                        <a:rPr lang="en-US" sz="1100" u="none" strike="noStrike" dirty="0">
                          <a:effectLst/>
                          <a:latin typeface="Arial" panose="020B0604020202020204" pitchFamily="34" charset="0"/>
                          <a:cs typeface="Arial" panose="020B0604020202020204" pitchFamily="34" charset="0"/>
                        </a:rPr>
                        <a:t>Cured Early DLQ</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r" fontAlgn="b"/>
                      <a:r>
                        <a:rPr lang="en-US" sz="1100" u="none" strike="noStrike" dirty="0">
                          <a:effectLst/>
                          <a:latin typeface="Arial" panose="020B0604020202020204" pitchFamily="34" charset="0"/>
                          <a:cs typeface="Arial" panose="020B0604020202020204" pitchFamily="34" charset="0"/>
                        </a:rPr>
                        <a:t>50.00%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762229994"/>
                  </a:ext>
                </a:extLst>
              </a:tr>
              <a:tr h="190500">
                <a:tc>
                  <a:txBody>
                    <a:bodyPr/>
                    <a:lstStyle/>
                    <a:p>
                      <a:pPr algn="l" fontAlgn="b"/>
                      <a:r>
                        <a:rPr lang="en-US" sz="1100" u="none" strike="noStrike">
                          <a:effectLst/>
                          <a:latin typeface="Arial" panose="020B0604020202020204" pitchFamily="34" charset="0"/>
                          <a:cs typeface="Arial" panose="020B0604020202020204" pitchFamily="34" charset="0"/>
                        </a:rPr>
                        <a:t>Cured Deep DLQ</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r" fontAlgn="b"/>
                      <a:r>
                        <a:rPr lang="en-US" sz="1100" u="none" strike="noStrike" dirty="0">
                          <a:effectLst/>
                          <a:latin typeface="Arial" panose="020B0604020202020204" pitchFamily="34" charset="0"/>
                          <a:cs typeface="Arial" panose="020B0604020202020204" pitchFamily="34" charset="0"/>
                        </a:rPr>
                        <a:t>0.00%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759588203"/>
                  </a:ext>
                </a:extLst>
              </a:tr>
              <a:tr h="190500">
                <a:tc>
                  <a:txBody>
                    <a:bodyPr/>
                    <a:lstStyle/>
                    <a:p>
                      <a:pPr algn="l" fontAlgn="b"/>
                      <a:r>
                        <a:rPr lang="en-US" sz="1100" u="none" strike="noStrike" dirty="0">
                          <a:effectLst/>
                          <a:latin typeface="Arial" panose="020B0604020202020204" pitchFamily="34" charset="0"/>
                          <a:cs typeface="Arial" panose="020B0604020202020204" pitchFamily="34" charset="0"/>
                        </a:rPr>
                        <a:t>Perpetual Early DLQ</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r" fontAlgn="b"/>
                      <a:r>
                        <a:rPr lang="en-US" sz="1100" u="none" strike="noStrike">
                          <a:effectLst/>
                          <a:latin typeface="Arial" panose="020B0604020202020204" pitchFamily="34" charset="0"/>
                          <a:cs typeface="Arial" panose="020B0604020202020204" pitchFamily="34" charset="0"/>
                        </a:rPr>
                        <a:t>60.00%</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4174498902"/>
                  </a:ext>
                </a:extLst>
              </a:tr>
              <a:tr h="190500">
                <a:tc>
                  <a:txBody>
                    <a:bodyPr/>
                    <a:lstStyle/>
                    <a:p>
                      <a:pPr algn="l" fontAlgn="b"/>
                      <a:r>
                        <a:rPr lang="en-US" sz="1100" u="none" strike="noStrike" dirty="0">
                          <a:effectLst/>
                          <a:latin typeface="Arial" panose="020B0604020202020204" pitchFamily="34" charset="0"/>
                          <a:cs typeface="Arial" panose="020B0604020202020204" pitchFamily="34" charset="0"/>
                        </a:rPr>
                        <a:t>Early DLQ</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r" fontAlgn="b"/>
                      <a:r>
                        <a:rPr lang="en-US" sz="1100" u="none" strike="noStrike" dirty="0">
                          <a:effectLst/>
                          <a:latin typeface="Arial" panose="020B0604020202020204" pitchFamily="34" charset="0"/>
                          <a:cs typeface="Arial" panose="020B0604020202020204" pitchFamily="34" charset="0"/>
                        </a:rPr>
                        <a:t>38.46%</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193248237"/>
                  </a:ext>
                </a:extLst>
              </a:tr>
              <a:tr h="190500">
                <a:tc>
                  <a:txBody>
                    <a:bodyPr/>
                    <a:lstStyle/>
                    <a:p>
                      <a:pPr algn="l" fontAlgn="b"/>
                      <a:r>
                        <a:rPr lang="en-US" sz="1100" u="none" strike="noStrike" dirty="0">
                          <a:effectLst/>
                          <a:latin typeface="Arial" panose="020B0604020202020204" pitchFamily="34" charset="0"/>
                          <a:cs typeface="Arial" panose="020B0604020202020204" pitchFamily="34" charset="0"/>
                        </a:rPr>
                        <a:t>Perpetual Deep DLQ</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100" u="none" strike="noStrike" dirty="0">
                          <a:effectLst/>
                          <a:latin typeface="Arial" panose="020B0604020202020204" pitchFamily="34" charset="0"/>
                          <a:cs typeface="Arial" panose="020B0604020202020204" pitchFamily="34" charset="0"/>
                        </a:rPr>
                        <a:t>100.00%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0223491"/>
                  </a:ext>
                </a:extLst>
              </a:tr>
            </a:tbl>
          </a:graphicData>
        </a:graphic>
      </p:graphicFrame>
      <p:sp>
        <p:nvSpPr>
          <p:cNvPr id="16" name="Title 1">
            <a:extLst>
              <a:ext uri="{FF2B5EF4-FFF2-40B4-BE49-F238E27FC236}">
                <a16:creationId xmlns:a16="http://schemas.microsoft.com/office/drawing/2014/main" id="{EF4471C8-23FE-4CB6-9695-9635D0A60363}"/>
              </a:ext>
            </a:extLst>
          </p:cNvPr>
          <p:cNvSpPr txBox="1">
            <a:spLocks/>
          </p:cNvSpPr>
          <p:nvPr/>
        </p:nvSpPr>
        <p:spPr>
          <a:xfrm>
            <a:off x="606004" y="841444"/>
            <a:ext cx="8214468"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defTabSz="812769" fontAlgn="auto">
              <a:spcAft>
                <a:spcPts val="0"/>
              </a:spcAft>
            </a:pPr>
            <a:r>
              <a:rPr lang="en-US" sz="2400" b="1" dirty="0" smtClean="0">
                <a:solidFill>
                  <a:prstClr val="black"/>
                </a:solidFill>
                <a:latin typeface="Arial" panose="020B0604020202020204" pitchFamily="34" charset="0"/>
                <a:cs typeface="Arial" panose="020B0604020202020204" pitchFamily="34" charset="0"/>
              </a:rPr>
              <a:t>New Feature 1: DLQ Class</a:t>
            </a:r>
            <a:endParaRPr lang="en-US" sz="1400" b="1" dirty="0">
              <a:solidFill>
                <a:srgbClr val="ED7D31"/>
              </a:solidFill>
              <a:latin typeface="Arial" panose="020B0604020202020204" pitchFamily="34" charset="0"/>
              <a:cs typeface="Arial" panose="020B0604020202020204" pitchFamily="34" charset="0"/>
            </a:endParaRPr>
          </a:p>
        </p:txBody>
      </p:sp>
      <p:sp>
        <p:nvSpPr>
          <p:cNvPr id="15" name="Chevron 14"/>
          <p:cNvSpPr/>
          <p:nvPr/>
        </p:nvSpPr>
        <p:spPr>
          <a:xfrm>
            <a:off x="5612873" y="4616577"/>
            <a:ext cx="471295" cy="958077"/>
          </a:xfrm>
          <a:prstGeom prst="chevron">
            <a:avLst>
              <a:gd name="adj" fmla="val 49999"/>
            </a:avLst>
          </a:prstGeom>
          <a:solidFill>
            <a:srgbClr val="C0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endParaRPr lang="en-US" sz="1400" b="1" dirty="0">
              <a:solidFill>
                <a:schemeClr val="tx1"/>
              </a:solidFill>
              <a:latin typeface="Arial" panose="020B0604020202020204" pitchFamily="34" charset="0"/>
              <a:cs typeface="Arial" panose="020B0604020202020204" pitchFamily="34" charset="0"/>
            </a:endParaRPr>
          </a:p>
        </p:txBody>
      </p:sp>
      <p:sp>
        <p:nvSpPr>
          <p:cNvPr id="17" name="Rectangle 16"/>
          <p:cNvSpPr/>
          <p:nvPr/>
        </p:nvSpPr>
        <p:spPr>
          <a:xfrm>
            <a:off x="7854290" y="6021288"/>
            <a:ext cx="1211179" cy="27432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vert="horz" rtlCol="0" anchor="b"/>
          <a:lstStyle/>
          <a:p>
            <a:pPr algn="ctr"/>
            <a:r>
              <a:rPr lang="en-US" sz="1400" b="1" dirty="0" smtClean="0">
                <a:solidFill>
                  <a:srgbClr val="FF0000"/>
                </a:solidFill>
                <a:latin typeface="Arial" panose="020B0604020202020204" pitchFamily="34" charset="0"/>
                <a:cs typeface="Arial" panose="020B0604020202020204" pitchFamily="34" charset="0"/>
              </a:rPr>
              <a:t>Hypothesis</a:t>
            </a:r>
            <a:endParaRPr lang="en-US" sz="1400" b="1" dirty="0">
              <a:solidFill>
                <a:srgbClr val="FF0000"/>
              </a:solidFill>
              <a:latin typeface="Arial" panose="020B0604020202020204" pitchFamily="34" charset="0"/>
              <a:cs typeface="Arial" panose="020B0604020202020204" pitchFamily="34" charset="0"/>
            </a:endParaRPr>
          </a:p>
        </p:txBody>
      </p:sp>
      <p:cxnSp>
        <p:nvCxnSpPr>
          <p:cNvPr id="6" name="Straight Arrow Connector 5"/>
          <p:cNvCxnSpPr/>
          <p:nvPr/>
        </p:nvCxnSpPr>
        <p:spPr>
          <a:xfrm>
            <a:off x="8459880" y="4306632"/>
            <a:ext cx="0" cy="15843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rot="5400000">
            <a:off x="8127695" y="4865244"/>
            <a:ext cx="1211179" cy="460741"/>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vert="horz" rtlCol="0" anchor="b"/>
          <a:lstStyle/>
          <a:p>
            <a:pPr algn="ctr"/>
            <a:r>
              <a:rPr lang="en-US" sz="1400" b="1" dirty="0" smtClean="0">
                <a:solidFill>
                  <a:srgbClr val="FF0000"/>
                </a:solidFill>
                <a:latin typeface="Arial" panose="020B0604020202020204" pitchFamily="34" charset="0"/>
                <a:cs typeface="Arial" panose="020B0604020202020204" pitchFamily="34" charset="0"/>
              </a:rPr>
              <a:t>Increasing Severity</a:t>
            </a:r>
            <a:endParaRPr lang="en-US" sz="14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80294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209553" y="1342045"/>
            <a:ext cx="3886403" cy="158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defTabSz="685800" fontAlgn="auto">
              <a:spcBef>
                <a:spcPts val="0"/>
              </a:spcBef>
              <a:spcAft>
                <a:spcPts val="0"/>
              </a:spcAft>
              <a:buFont typeface="Arial" panose="020B0604020202020204" pitchFamily="34" charset="0"/>
              <a:buChar char="•"/>
            </a:pPr>
            <a:r>
              <a:rPr lang="en-US" sz="1400" dirty="0" smtClean="0">
                <a:solidFill>
                  <a:prstClr val="black"/>
                </a:solidFill>
                <a:latin typeface="Arial" panose="020B0604020202020204" pitchFamily="34" charset="0"/>
                <a:cs typeface="Arial" panose="020B0604020202020204" pitchFamily="34" charset="0"/>
              </a:rPr>
              <a:t>We usually computed LTV only at origination and at any specific time point (current LTV). </a:t>
            </a:r>
          </a:p>
          <a:p>
            <a:pPr marL="285750" indent="-285750" defTabSz="685800" fontAlgn="auto">
              <a:spcBef>
                <a:spcPts val="0"/>
              </a:spcBef>
              <a:spcAft>
                <a:spcPts val="0"/>
              </a:spcAft>
              <a:buFont typeface="Arial" panose="020B0604020202020204" pitchFamily="34" charset="0"/>
              <a:buChar char="•"/>
            </a:pPr>
            <a:endParaRPr lang="en-US" sz="1400" dirty="0">
              <a:solidFill>
                <a:prstClr val="black"/>
              </a:solidFill>
              <a:latin typeface="Arial" panose="020B0604020202020204" pitchFamily="34" charset="0"/>
              <a:cs typeface="Arial" panose="020B0604020202020204" pitchFamily="34" charset="0"/>
            </a:endParaRPr>
          </a:p>
          <a:p>
            <a:pPr marL="285750" indent="-285750" defTabSz="685800" fontAlgn="auto">
              <a:spcBef>
                <a:spcPts val="0"/>
              </a:spcBef>
              <a:spcAft>
                <a:spcPts val="0"/>
              </a:spcAft>
              <a:buFont typeface="Arial" panose="020B0604020202020204" pitchFamily="34" charset="0"/>
              <a:buChar char="•"/>
            </a:pPr>
            <a:r>
              <a:rPr lang="en-US" sz="1400" dirty="0" smtClean="0">
                <a:solidFill>
                  <a:prstClr val="black"/>
                </a:solidFill>
                <a:latin typeface="Arial" panose="020B0604020202020204" pitchFamily="34" charset="0"/>
                <a:cs typeface="Arial" panose="020B0604020202020204" pitchFamily="34" charset="0"/>
              </a:rPr>
              <a:t>However, we hypothesize that future </a:t>
            </a:r>
            <a:r>
              <a:rPr lang="en-US" sz="1400" dirty="0">
                <a:solidFill>
                  <a:prstClr val="black"/>
                </a:solidFill>
                <a:latin typeface="Arial" panose="020B0604020202020204" pitchFamily="34" charset="0"/>
                <a:cs typeface="Arial" panose="020B0604020202020204" pitchFamily="34" charset="0"/>
              </a:rPr>
              <a:t>LTV </a:t>
            </a:r>
            <a:r>
              <a:rPr lang="en-US" sz="1400" dirty="0" smtClean="0">
                <a:solidFill>
                  <a:prstClr val="black"/>
                </a:solidFill>
                <a:latin typeface="Arial" panose="020B0604020202020204" pitchFamily="34" charset="0"/>
                <a:cs typeface="Arial" panose="020B0604020202020204" pitchFamily="34" charset="0"/>
              </a:rPr>
              <a:t>is also important and should be taken into consideration </a:t>
            </a:r>
            <a:r>
              <a:rPr lang="en-US" sz="1400" dirty="0">
                <a:solidFill>
                  <a:prstClr val="black"/>
                </a:solidFill>
                <a:latin typeface="Arial" panose="020B0604020202020204" pitchFamily="34" charset="0"/>
                <a:cs typeface="Arial" panose="020B0604020202020204" pitchFamily="34" charset="0"/>
              </a:rPr>
              <a:t>for monitoring </a:t>
            </a:r>
            <a:r>
              <a:rPr lang="en-US" sz="1400" dirty="0" smtClean="0">
                <a:solidFill>
                  <a:prstClr val="black"/>
                </a:solidFill>
                <a:latin typeface="Arial" panose="020B0604020202020204" pitchFamily="34" charset="0"/>
                <a:cs typeface="Arial" panose="020B0604020202020204" pitchFamily="34" charset="0"/>
              </a:rPr>
              <a:t>portfolio.</a:t>
            </a:r>
            <a:endParaRPr lang="en-US" sz="1400" b="1" dirty="0">
              <a:solidFill>
                <a:prstClr val="black"/>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134085" y="2924944"/>
            <a:ext cx="4182176" cy="2448272"/>
          </a:xfrm>
          <a:prstGeom prst="rect">
            <a:avLst/>
          </a:prstGeom>
          <a:noFill/>
        </p:spPr>
      </p:pic>
      <p:pic>
        <p:nvPicPr>
          <p:cNvPr id="19" name="Picture 18"/>
          <p:cNvPicPr>
            <a:picLocks noChangeAspect="1"/>
          </p:cNvPicPr>
          <p:nvPr/>
        </p:nvPicPr>
        <p:blipFill>
          <a:blip r:embed="rId3"/>
          <a:stretch>
            <a:fillRect/>
          </a:stretch>
        </p:blipFill>
        <p:spPr>
          <a:xfrm>
            <a:off x="4482884" y="1303562"/>
            <a:ext cx="4180147" cy="2448272"/>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2615915754"/>
              </p:ext>
            </p:extLst>
          </p:nvPr>
        </p:nvGraphicFramePr>
        <p:xfrm>
          <a:off x="4153552" y="1549498"/>
          <a:ext cx="4838812" cy="354330"/>
        </p:xfrm>
        <a:graphic>
          <a:graphicData uri="http://schemas.openxmlformats.org/drawingml/2006/table">
            <a:tbl>
              <a:tblPr bandRow="1">
                <a:tableStyleId>{16D9F66E-5EB9-4882-86FB-DCBF35E3C3E4}</a:tableStyleId>
              </a:tblPr>
              <a:tblGrid>
                <a:gridCol w="598005">
                  <a:extLst>
                    <a:ext uri="{9D8B030D-6E8A-4147-A177-3AD203B41FA5}">
                      <a16:colId xmlns:a16="http://schemas.microsoft.com/office/drawing/2014/main" val="2089115453"/>
                    </a:ext>
                  </a:extLst>
                </a:gridCol>
                <a:gridCol w="708025">
                  <a:extLst>
                    <a:ext uri="{9D8B030D-6E8A-4147-A177-3AD203B41FA5}">
                      <a16:colId xmlns:a16="http://schemas.microsoft.com/office/drawing/2014/main" val="2468070482"/>
                    </a:ext>
                  </a:extLst>
                </a:gridCol>
                <a:gridCol w="321162">
                  <a:extLst>
                    <a:ext uri="{9D8B030D-6E8A-4147-A177-3AD203B41FA5}">
                      <a16:colId xmlns:a16="http://schemas.microsoft.com/office/drawing/2014/main" val="1838529472"/>
                    </a:ext>
                  </a:extLst>
                </a:gridCol>
                <a:gridCol w="321162">
                  <a:extLst>
                    <a:ext uri="{9D8B030D-6E8A-4147-A177-3AD203B41FA5}">
                      <a16:colId xmlns:a16="http://schemas.microsoft.com/office/drawing/2014/main" val="83604510"/>
                    </a:ext>
                  </a:extLst>
                </a:gridCol>
                <a:gridCol w="321162">
                  <a:extLst>
                    <a:ext uri="{9D8B030D-6E8A-4147-A177-3AD203B41FA5}">
                      <a16:colId xmlns:a16="http://schemas.microsoft.com/office/drawing/2014/main" val="2670434593"/>
                    </a:ext>
                  </a:extLst>
                </a:gridCol>
                <a:gridCol w="321162">
                  <a:extLst>
                    <a:ext uri="{9D8B030D-6E8A-4147-A177-3AD203B41FA5}">
                      <a16:colId xmlns:a16="http://schemas.microsoft.com/office/drawing/2014/main" val="2830607155"/>
                    </a:ext>
                  </a:extLst>
                </a:gridCol>
                <a:gridCol w="321162">
                  <a:extLst>
                    <a:ext uri="{9D8B030D-6E8A-4147-A177-3AD203B41FA5}">
                      <a16:colId xmlns:a16="http://schemas.microsoft.com/office/drawing/2014/main" val="4294811014"/>
                    </a:ext>
                  </a:extLst>
                </a:gridCol>
                <a:gridCol w="321162">
                  <a:extLst>
                    <a:ext uri="{9D8B030D-6E8A-4147-A177-3AD203B41FA5}">
                      <a16:colId xmlns:a16="http://schemas.microsoft.com/office/drawing/2014/main" val="2848221337"/>
                    </a:ext>
                  </a:extLst>
                </a:gridCol>
                <a:gridCol w="321162">
                  <a:extLst>
                    <a:ext uri="{9D8B030D-6E8A-4147-A177-3AD203B41FA5}">
                      <a16:colId xmlns:a16="http://schemas.microsoft.com/office/drawing/2014/main" val="2411798119"/>
                    </a:ext>
                  </a:extLst>
                </a:gridCol>
                <a:gridCol w="321162">
                  <a:extLst>
                    <a:ext uri="{9D8B030D-6E8A-4147-A177-3AD203B41FA5}">
                      <a16:colId xmlns:a16="http://schemas.microsoft.com/office/drawing/2014/main" val="48235894"/>
                    </a:ext>
                  </a:extLst>
                </a:gridCol>
                <a:gridCol w="321162">
                  <a:extLst>
                    <a:ext uri="{9D8B030D-6E8A-4147-A177-3AD203B41FA5}">
                      <a16:colId xmlns:a16="http://schemas.microsoft.com/office/drawing/2014/main" val="3275059168"/>
                    </a:ext>
                  </a:extLst>
                </a:gridCol>
                <a:gridCol w="321162">
                  <a:extLst>
                    <a:ext uri="{9D8B030D-6E8A-4147-A177-3AD203B41FA5}">
                      <a16:colId xmlns:a16="http://schemas.microsoft.com/office/drawing/2014/main" val="1358019578"/>
                    </a:ext>
                  </a:extLst>
                </a:gridCol>
                <a:gridCol w="321162">
                  <a:extLst>
                    <a:ext uri="{9D8B030D-6E8A-4147-A177-3AD203B41FA5}">
                      <a16:colId xmlns:a16="http://schemas.microsoft.com/office/drawing/2014/main" val="1132390655"/>
                    </a:ext>
                  </a:extLst>
                </a:gridCol>
              </a:tblGrid>
              <a:tr h="0">
                <a:tc rowSpan="2">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Toyota Yaris</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dirty="0" smtClean="0">
                          <a:effectLst/>
                          <a:latin typeface="Arial" panose="020B0604020202020204" pitchFamily="34" charset="0"/>
                          <a:cs typeface="Arial" panose="020B0604020202020204" pitchFamily="34" charset="0"/>
                        </a:rPr>
                        <a:t>Age (year)</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dirty="0">
                          <a:effectLst/>
                          <a:latin typeface="Arial" panose="020B0604020202020204" pitchFamily="34" charset="0"/>
                          <a:cs typeface="Arial" panose="020B0604020202020204" pitchFamily="34" charset="0"/>
                        </a:rPr>
                        <a:t>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dirty="0">
                          <a:effectLst/>
                          <a:latin typeface="Arial" panose="020B0604020202020204" pitchFamily="34" charset="0"/>
                          <a:cs typeface="Arial" panose="020B0604020202020204" pitchFamily="34" charset="0"/>
                        </a:rPr>
                        <a:t>2</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dirty="0">
                          <a:effectLst/>
                          <a:latin typeface="Arial" panose="020B0604020202020204" pitchFamily="34" charset="0"/>
                          <a:cs typeface="Arial" panose="020B0604020202020204" pitchFamily="34" charset="0"/>
                        </a:rPr>
                        <a:t>3</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a:effectLst/>
                          <a:latin typeface="Arial" panose="020B0604020202020204" pitchFamily="34" charset="0"/>
                          <a:cs typeface="Arial" panose="020B0604020202020204" pitchFamily="34" charset="0"/>
                        </a:rPr>
                        <a:t>4</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dirty="0">
                          <a:effectLst/>
                          <a:latin typeface="Arial" panose="020B0604020202020204" pitchFamily="34" charset="0"/>
                          <a:cs typeface="Arial" panose="020B0604020202020204" pitchFamily="34" charset="0"/>
                        </a:rPr>
                        <a:t>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dirty="0">
                          <a:effectLst/>
                          <a:latin typeface="Arial" panose="020B0604020202020204" pitchFamily="34" charset="0"/>
                          <a:cs typeface="Arial" panose="020B0604020202020204" pitchFamily="34" charset="0"/>
                        </a:rPr>
                        <a:t>6</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dirty="0">
                          <a:effectLst/>
                          <a:latin typeface="Arial" panose="020B0604020202020204" pitchFamily="34" charset="0"/>
                          <a:cs typeface="Arial" panose="020B0604020202020204" pitchFamily="34" charset="0"/>
                        </a:rPr>
                        <a:t>7</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dirty="0">
                          <a:effectLst/>
                          <a:latin typeface="Arial" panose="020B0604020202020204" pitchFamily="34" charset="0"/>
                          <a:cs typeface="Arial" panose="020B0604020202020204" pitchFamily="34" charset="0"/>
                        </a:rPr>
                        <a:t>8</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dirty="0">
                          <a:effectLst/>
                          <a:latin typeface="Arial" panose="020B0604020202020204" pitchFamily="34" charset="0"/>
                          <a:cs typeface="Arial" panose="020B0604020202020204" pitchFamily="34" charset="0"/>
                        </a:rPr>
                        <a:t>9</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dirty="0">
                          <a:effectLst/>
                          <a:latin typeface="Arial" panose="020B0604020202020204" pitchFamily="34" charset="0"/>
                          <a:cs typeface="Arial" panose="020B0604020202020204" pitchFamily="34" charset="0"/>
                        </a:rPr>
                        <a:t>10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09072516"/>
                  </a:ext>
                </a:extLst>
              </a:tr>
              <a:tr h="0">
                <a:tc vMerge="1">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dirty="0" smtClean="0">
                          <a:effectLst/>
                          <a:latin typeface="Arial" panose="020B0604020202020204" pitchFamily="34" charset="0"/>
                          <a:cs typeface="Arial" panose="020B0604020202020204" pitchFamily="34" charset="0"/>
                        </a:rPr>
                        <a:t>Value (%)</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b="0" i="0" u="none" strike="noStrike" dirty="0" smtClean="0">
                          <a:solidFill>
                            <a:srgbClr val="000000"/>
                          </a:solidFill>
                          <a:effectLst/>
                          <a:latin typeface="Arial" panose="020B0604020202020204" pitchFamily="34" charset="0"/>
                          <a:cs typeface="Arial" panose="020B0604020202020204" pitchFamily="34" charset="0"/>
                        </a:rPr>
                        <a:t>100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dirty="0" smtClean="0">
                          <a:effectLst/>
                          <a:latin typeface="Arial" panose="020B0604020202020204" pitchFamily="34" charset="0"/>
                          <a:cs typeface="Arial" panose="020B0604020202020204" pitchFamily="34" charset="0"/>
                        </a:rPr>
                        <a:t>71.4</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dirty="0" smtClean="0">
                          <a:effectLst/>
                          <a:latin typeface="Arial" panose="020B0604020202020204" pitchFamily="34" charset="0"/>
                          <a:cs typeface="Arial" panose="020B0604020202020204" pitchFamily="34" charset="0"/>
                        </a:rPr>
                        <a:t>64.3</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dirty="0" smtClean="0">
                          <a:effectLst/>
                          <a:latin typeface="Arial" panose="020B0604020202020204" pitchFamily="34" charset="0"/>
                          <a:cs typeface="Arial" panose="020B0604020202020204" pitchFamily="34" charset="0"/>
                        </a:rPr>
                        <a:t>56.4</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dirty="0" smtClean="0">
                          <a:effectLst/>
                          <a:latin typeface="Arial" panose="020B0604020202020204" pitchFamily="34" charset="0"/>
                          <a:cs typeface="Arial" panose="020B0604020202020204" pitchFamily="34" charset="0"/>
                        </a:rPr>
                        <a:t>50.8</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dirty="0" smtClean="0">
                          <a:effectLst/>
                          <a:latin typeface="Arial" panose="020B0604020202020204" pitchFamily="34" charset="0"/>
                          <a:cs typeface="Arial" panose="020B0604020202020204" pitchFamily="34" charset="0"/>
                        </a:rPr>
                        <a:t>44.7</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dirty="0" smtClean="0">
                          <a:effectLst/>
                          <a:latin typeface="Arial" panose="020B0604020202020204" pitchFamily="34" charset="0"/>
                          <a:cs typeface="Arial" panose="020B0604020202020204" pitchFamily="34" charset="0"/>
                        </a:rPr>
                        <a:t>39.0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dirty="0" smtClean="0">
                          <a:effectLst/>
                          <a:latin typeface="Arial" panose="020B0604020202020204" pitchFamily="34" charset="0"/>
                          <a:cs typeface="Arial" panose="020B0604020202020204" pitchFamily="34" charset="0"/>
                        </a:rPr>
                        <a:t>32.4</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dirty="0" smtClean="0">
                          <a:effectLst/>
                          <a:latin typeface="Arial" panose="020B0604020202020204" pitchFamily="34" charset="0"/>
                          <a:cs typeface="Arial" panose="020B0604020202020204" pitchFamily="34" charset="0"/>
                        </a:rPr>
                        <a:t>28.9</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dirty="0" smtClean="0">
                          <a:effectLst/>
                          <a:latin typeface="Arial" panose="020B0604020202020204" pitchFamily="34" charset="0"/>
                          <a:cs typeface="Arial" panose="020B0604020202020204" pitchFamily="34" charset="0"/>
                        </a:rPr>
                        <a:t>23.6</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dirty="0" smtClean="0">
                          <a:effectLst/>
                          <a:latin typeface="Arial" panose="020B0604020202020204" pitchFamily="34" charset="0"/>
                          <a:cs typeface="Arial" panose="020B0604020202020204" pitchFamily="34" charset="0"/>
                        </a:rPr>
                        <a:t>20.8</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175008342"/>
                  </a:ext>
                </a:extLst>
              </a:tr>
            </a:tbl>
          </a:graphicData>
        </a:graphic>
      </p:graphicFrame>
      <p:sp>
        <p:nvSpPr>
          <p:cNvPr id="2" name="Rectangle 1"/>
          <p:cNvSpPr/>
          <p:nvPr/>
        </p:nvSpPr>
        <p:spPr>
          <a:xfrm>
            <a:off x="6300192" y="1303562"/>
            <a:ext cx="2692171" cy="245936"/>
          </a:xfrm>
          <a:prstGeom prst="rect">
            <a:avLst/>
          </a:prstGeom>
        </p:spPr>
        <p:txBody>
          <a:bodyPr wrap="square">
            <a:spAutoFit/>
          </a:bodyPr>
          <a:lstStyle/>
          <a:p>
            <a:pPr algn="r"/>
            <a:r>
              <a:rPr lang="en-US" sz="1000" dirty="0" smtClean="0">
                <a:solidFill>
                  <a:srgbClr val="FF0000"/>
                </a:solidFill>
                <a:latin typeface="+mj-lt"/>
              </a:rPr>
              <a:t>Source: https</a:t>
            </a:r>
            <a:r>
              <a:rPr lang="en-US" sz="1000" dirty="0">
                <a:solidFill>
                  <a:srgbClr val="FF0000"/>
                </a:solidFill>
                <a:latin typeface="+mj-lt"/>
              </a:rPr>
              <a:t>://</a:t>
            </a:r>
            <a:r>
              <a:rPr lang="en-US" sz="1000" dirty="0" smtClean="0">
                <a:solidFill>
                  <a:srgbClr val="FF0000"/>
                </a:solidFill>
                <a:latin typeface="+mj-lt"/>
              </a:rPr>
              <a:t>www.che168.com/</a:t>
            </a:r>
            <a:endParaRPr lang="en-US" sz="1000" dirty="0">
              <a:solidFill>
                <a:srgbClr val="FF0000"/>
              </a:solidFill>
              <a:latin typeface="+mj-lt"/>
            </a:endParaRPr>
          </a:p>
        </p:txBody>
      </p:sp>
      <p:sp>
        <p:nvSpPr>
          <p:cNvPr id="12" name="Title 1">
            <a:extLst>
              <a:ext uri="{FF2B5EF4-FFF2-40B4-BE49-F238E27FC236}">
                <a16:creationId xmlns:a16="http://schemas.microsoft.com/office/drawing/2014/main" id="{EF4471C8-23FE-4CB6-9695-9635D0A60363}"/>
              </a:ext>
            </a:extLst>
          </p:cNvPr>
          <p:cNvSpPr txBox="1">
            <a:spLocks/>
          </p:cNvSpPr>
          <p:nvPr/>
        </p:nvSpPr>
        <p:spPr>
          <a:xfrm>
            <a:off x="606004" y="841444"/>
            <a:ext cx="8214468"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defTabSz="812769" fontAlgn="auto">
              <a:spcAft>
                <a:spcPts val="0"/>
              </a:spcAft>
            </a:pPr>
            <a:r>
              <a:rPr lang="en-US" sz="2400" b="1" dirty="0">
                <a:solidFill>
                  <a:prstClr val="black"/>
                </a:solidFill>
                <a:latin typeface="Arial" panose="020B0604020202020204" pitchFamily="34" charset="0"/>
                <a:cs typeface="Arial" panose="020B0604020202020204" pitchFamily="34" charset="0"/>
              </a:rPr>
              <a:t>New Feature 2</a:t>
            </a:r>
            <a:r>
              <a:rPr lang="en-US" sz="2400" b="1" dirty="0" smtClean="0">
                <a:solidFill>
                  <a:prstClr val="black"/>
                </a:solidFill>
                <a:latin typeface="Arial" panose="020B0604020202020204" pitchFamily="34" charset="0"/>
                <a:cs typeface="Arial" panose="020B0604020202020204" pitchFamily="34" charset="0"/>
              </a:rPr>
              <a:t>: Future Loan-to-Value</a:t>
            </a:r>
            <a:endParaRPr lang="en-US" sz="1400" b="1" dirty="0">
              <a:solidFill>
                <a:srgbClr val="ED7D3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1793386" y="3006196"/>
            <a:ext cx="5700103" cy="3335267"/>
          </a:xfrm>
          <a:prstGeom prst="rect">
            <a:avLst/>
          </a:prstGeom>
          <a:ln>
            <a:noFill/>
          </a:ln>
        </p:spPr>
      </p:pic>
      <p:sp>
        <p:nvSpPr>
          <p:cNvPr id="3" name="Rectangle 2"/>
          <p:cNvSpPr/>
          <p:nvPr/>
        </p:nvSpPr>
        <p:spPr>
          <a:xfrm>
            <a:off x="3491880" y="3891047"/>
            <a:ext cx="3384947" cy="50427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Arial" panose="020B0604020202020204" pitchFamily="34" charset="0"/>
                <a:cs typeface="Arial" panose="020B0604020202020204" pitchFamily="34" charset="0"/>
              </a:rPr>
              <a:t>LTV&gt;1: Car value lower than Loan </a:t>
            </a:r>
            <a:r>
              <a:rPr lang="en-US" sz="1400" dirty="0">
                <a:latin typeface="Arial" panose="020B0604020202020204" pitchFamily="34" charset="0"/>
                <a:cs typeface="Arial" panose="020B0604020202020204" pitchFamily="34" charset="0"/>
              </a:rPr>
              <a:t>V</a:t>
            </a:r>
            <a:r>
              <a:rPr lang="en-US" sz="1400" dirty="0" smtClean="0">
                <a:latin typeface="Arial" panose="020B0604020202020204" pitchFamily="34" charset="0"/>
                <a:cs typeface="Arial" panose="020B0604020202020204" pitchFamily="34" charset="0"/>
              </a:rPr>
              <a:t>alue</a:t>
            </a:r>
          </a:p>
          <a:p>
            <a:pPr algn="ctr"/>
            <a:r>
              <a:rPr lang="en-US" sz="1400" dirty="0" smtClean="0">
                <a:latin typeface="Arial" panose="020B0604020202020204" pitchFamily="34" charset="0"/>
                <a:cs typeface="Arial" panose="020B0604020202020204" pitchFamily="34" charset="0"/>
              </a:rPr>
              <a:t>Hypothesis: Higher Chance to Default</a:t>
            </a:r>
            <a:endParaRPr lang="en-US" sz="1400" dirty="0">
              <a:latin typeface="Arial" panose="020B0604020202020204" pitchFamily="34" charset="0"/>
              <a:cs typeface="Arial" panose="020B0604020202020204" pitchFamily="34" charset="0"/>
            </a:endParaRPr>
          </a:p>
        </p:txBody>
      </p:sp>
      <p:sp>
        <p:nvSpPr>
          <p:cNvPr id="4" name="Oval 3"/>
          <p:cNvSpPr/>
          <p:nvPr/>
        </p:nvSpPr>
        <p:spPr>
          <a:xfrm>
            <a:off x="3328432" y="4921736"/>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p:cNvCxnSpPr>
            <a:stCxn id="3" idx="1"/>
            <a:endCxn id="4" idx="0"/>
          </p:cNvCxnSpPr>
          <p:nvPr/>
        </p:nvCxnSpPr>
        <p:spPr>
          <a:xfrm rot="10800000" flipV="1">
            <a:off x="3374152" y="4143182"/>
            <a:ext cx="117728" cy="778553"/>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971737" y="3288188"/>
            <a:ext cx="3483001" cy="50427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Arial" panose="020B0604020202020204" pitchFamily="34" charset="0"/>
                <a:cs typeface="Arial" panose="020B0604020202020204" pitchFamily="34" charset="0"/>
              </a:rPr>
              <a:t>LTV&lt;1: Car value higher than Loan </a:t>
            </a:r>
            <a:r>
              <a:rPr lang="en-US" sz="1400" dirty="0">
                <a:latin typeface="Arial" panose="020B0604020202020204" pitchFamily="34" charset="0"/>
                <a:cs typeface="Arial" panose="020B0604020202020204" pitchFamily="34" charset="0"/>
              </a:rPr>
              <a:t>V</a:t>
            </a:r>
            <a:r>
              <a:rPr lang="en-US" sz="1400" dirty="0" smtClean="0">
                <a:latin typeface="Arial" panose="020B0604020202020204" pitchFamily="34" charset="0"/>
                <a:cs typeface="Arial" panose="020B0604020202020204" pitchFamily="34" charset="0"/>
              </a:rPr>
              <a:t>alue</a:t>
            </a:r>
          </a:p>
          <a:p>
            <a:pPr algn="ctr"/>
            <a:r>
              <a:rPr lang="en-US" sz="1400" dirty="0" smtClean="0">
                <a:latin typeface="Arial" panose="020B0604020202020204" pitchFamily="34" charset="0"/>
                <a:cs typeface="Arial" panose="020B0604020202020204" pitchFamily="34" charset="0"/>
              </a:rPr>
              <a:t>Hypothesis: Lower Chance to Default</a:t>
            </a:r>
            <a:endParaRPr lang="en-US" sz="1400" dirty="0">
              <a:latin typeface="Arial" panose="020B0604020202020204" pitchFamily="34" charset="0"/>
              <a:cs typeface="Arial" panose="020B0604020202020204" pitchFamily="34" charset="0"/>
            </a:endParaRPr>
          </a:p>
        </p:txBody>
      </p:sp>
      <p:sp>
        <p:nvSpPr>
          <p:cNvPr id="24" name="Oval 23"/>
          <p:cNvSpPr/>
          <p:nvPr/>
        </p:nvSpPr>
        <p:spPr>
          <a:xfrm>
            <a:off x="2320813" y="4738792"/>
            <a:ext cx="91440" cy="9144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Elbow Connector 24"/>
          <p:cNvCxnSpPr>
            <a:stCxn id="23" idx="1"/>
            <a:endCxn id="24" idx="0"/>
          </p:cNvCxnSpPr>
          <p:nvPr/>
        </p:nvCxnSpPr>
        <p:spPr>
          <a:xfrm rot="10800000" flipV="1">
            <a:off x="2366533" y="3540324"/>
            <a:ext cx="605204" cy="1198468"/>
          </a:xfrm>
          <a:prstGeom prst="bentConnector2">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22583" y="3547336"/>
            <a:ext cx="1606530" cy="523220"/>
          </a:xfrm>
          <a:prstGeom prst="rect">
            <a:avLst/>
          </a:prstGeom>
          <a:noFill/>
        </p:spPr>
        <p:txBody>
          <a:bodyPr wrap="none" rtlCol="0">
            <a:spAutoFit/>
          </a:bodyPr>
          <a:lstStyle/>
          <a:p>
            <a:r>
              <a:rPr lang="en-US" sz="1400" dirty="0" smtClean="0">
                <a:latin typeface="Arial" panose="020B0604020202020204" pitchFamily="34" charset="0"/>
                <a:cs typeface="Arial" panose="020B0604020202020204" pitchFamily="34" charset="0"/>
              </a:rPr>
              <a:t>Loan amortization</a:t>
            </a:r>
          </a:p>
          <a:p>
            <a:r>
              <a:rPr lang="en-US" sz="1400" dirty="0" smtClean="0">
                <a:latin typeface="Arial" panose="020B0604020202020204" pitchFamily="34" charset="0"/>
                <a:cs typeface="Arial" panose="020B0604020202020204" pitchFamily="34" charset="0"/>
              </a:rPr>
              <a:t>Schedule</a:t>
            </a:r>
            <a:endParaRPr lang="en-US" sz="1400" dirty="0">
              <a:latin typeface="Arial" panose="020B0604020202020204" pitchFamily="34" charset="0"/>
              <a:cs typeface="Arial" panose="020B0604020202020204" pitchFamily="34" charset="0"/>
            </a:endParaRPr>
          </a:p>
        </p:txBody>
      </p:sp>
      <p:graphicFrame>
        <p:nvGraphicFramePr>
          <p:cNvPr id="16" name="Table 15"/>
          <p:cNvGraphicFramePr>
            <a:graphicFrameLocks noGrp="1"/>
          </p:cNvGraphicFramePr>
          <p:nvPr>
            <p:extLst>
              <p:ext uri="{D42A27DB-BD31-4B8C-83A1-F6EECF244321}">
                <p14:modId xmlns:p14="http://schemas.microsoft.com/office/powerpoint/2010/main" val="3663994111"/>
              </p:ext>
            </p:extLst>
          </p:nvPr>
        </p:nvGraphicFramePr>
        <p:xfrm>
          <a:off x="6373512" y="4830232"/>
          <a:ext cx="2311962" cy="581025"/>
        </p:xfrm>
        <a:graphic>
          <a:graphicData uri="http://schemas.openxmlformats.org/drawingml/2006/table">
            <a:tbl>
              <a:tblPr>
                <a:tableStyleId>{9D7B26C5-4107-4FEC-AEDC-1716B250A1EF}</a:tableStyleId>
              </a:tblPr>
              <a:tblGrid>
                <a:gridCol w="770654">
                  <a:extLst>
                    <a:ext uri="{9D8B030D-6E8A-4147-A177-3AD203B41FA5}">
                      <a16:colId xmlns:a16="http://schemas.microsoft.com/office/drawing/2014/main" val="2263196727"/>
                    </a:ext>
                  </a:extLst>
                </a:gridCol>
                <a:gridCol w="770654">
                  <a:extLst>
                    <a:ext uri="{9D8B030D-6E8A-4147-A177-3AD203B41FA5}">
                      <a16:colId xmlns:a16="http://schemas.microsoft.com/office/drawing/2014/main" val="36174921"/>
                    </a:ext>
                  </a:extLst>
                </a:gridCol>
                <a:gridCol w="770654">
                  <a:extLst>
                    <a:ext uri="{9D8B030D-6E8A-4147-A177-3AD203B41FA5}">
                      <a16:colId xmlns:a16="http://schemas.microsoft.com/office/drawing/2014/main" val="1813091242"/>
                    </a:ext>
                  </a:extLst>
                </a:gridCol>
              </a:tblGrid>
              <a:tr h="200025">
                <a:tc>
                  <a:txBody>
                    <a:bodyPr/>
                    <a:lstStyle/>
                    <a:p>
                      <a:pPr algn="ctr" fontAlgn="b"/>
                      <a:r>
                        <a:rPr lang="en-US" sz="1100" u="none" strike="noStrike">
                          <a:effectLst/>
                          <a:latin typeface="Arial" panose="020B0604020202020204" pitchFamily="34" charset="0"/>
                          <a:cs typeface="Arial" panose="020B0604020202020204" pitchFamily="34" charset="0"/>
                        </a:rPr>
                        <a:t>Bin</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100" u="none" strike="noStrike">
                          <a:effectLst/>
                          <a:latin typeface="Arial" panose="020B0604020202020204" pitchFamily="34" charset="0"/>
                          <a:cs typeface="Arial" panose="020B0604020202020204" pitchFamily="34" charset="0"/>
                        </a:rPr>
                        <a:t>Frequency</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1100" u="none" strike="noStrike">
                          <a:effectLst/>
                          <a:latin typeface="Arial" panose="020B0604020202020204" pitchFamily="34" charset="0"/>
                          <a:cs typeface="Arial" panose="020B0604020202020204" pitchFamily="34" charset="0"/>
                        </a:rPr>
                        <a:t>bad rate</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279197506"/>
                  </a:ext>
                </a:extLst>
              </a:tr>
              <a:tr h="190500">
                <a:tc>
                  <a:txBody>
                    <a:bodyPr/>
                    <a:lstStyle/>
                    <a:p>
                      <a:pPr algn="ctr" fontAlgn="ctr"/>
                      <a:r>
                        <a:rPr lang="en-US" sz="1100" u="none" strike="noStrike">
                          <a:effectLst/>
                          <a:latin typeface="Arial" panose="020B0604020202020204" pitchFamily="34" charset="0"/>
                          <a:cs typeface="Arial" panose="020B0604020202020204" pitchFamily="34" charset="0"/>
                        </a:rPr>
                        <a:t>(-∞ , 1.0]</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r" fontAlgn="b"/>
                      <a:r>
                        <a:rPr lang="en-US" sz="1100" u="none" strike="noStrike">
                          <a:effectLst/>
                          <a:latin typeface="Arial" panose="020B0604020202020204" pitchFamily="34" charset="0"/>
                          <a:cs typeface="Arial" panose="020B0604020202020204" pitchFamily="34" charset="0"/>
                        </a:rPr>
                        <a:t>7245</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100" u="none" strike="noStrike">
                          <a:effectLst/>
                          <a:latin typeface="Arial" panose="020B0604020202020204" pitchFamily="34" charset="0"/>
                          <a:cs typeface="Arial" panose="020B0604020202020204" pitchFamily="34" charset="0"/>
                        </a:rPr>
                        <a:t>0.73%</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510656446"/>
                  </a:ext>
                </a:extLst>
              </a:tr>
              <a:tr h="190500">
                <a:tc>
                  <a:txBody>
                    <a:bodyPr/>
                    <a:lstStyle/>
                    <a:p>
                      <a:pPr algn="ctr" fontAlgn="ctr"/>
                      <a:r>
                        <a:rPr lang="en-US" sz="1100" u="none" strike="noStrike">
                          <a:effectLst/>
                          <a:latin typeface="Arial" panose="020B0604020202020204" pitchFamily="34" charset="0"/>
                          <a:cs typeface="Arial" panose="020B0604020202020204" pitchFamily="34" charset="0"/>
                        </a:rPr>
                        <a:t>(1.0 , ∞)</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r" fontAlgn="b"/>
                      <a:r>
                        <a:rPr lang="en-US" sz="1100" u="none" strike="noStrike">
                          <a:effectLst/>
                          <a:latin typeface="Arial" panose="020B0604020202020204" pitchFamily="34" charset="0"/>
                          <a:cs typeface="Arial" panose="020B0604020202020204" pitchFamily="34" charset="0"/>
                        </a:rPr>
                        <a:t>719</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100" u="none" strike="noStrike" dirty="0">
                          <a:effectLst/>
                          <a:latin typeface="Arial" panose="020B0604020202020204" pitchFamily="34" charset="0"/>
                          <a:cs typeface="Arial" panose="020B0604020202020204" pitchFamily="34" charset="0"/>
                        </a:rPr>
                        <a:t>1.28%</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371127208"/>
                  </a:ext>
                </a:extLst>
              </a:tr>
            </a:tbl>
          </a:graphicData>
        </a:graphic>
      </p:graphicFrame>
    </p:spTree>
    <p:extLst>
      <p:ext uri="{BB962C8B-B14F-4D97-AF65-F5344CB8AC3E}">
        <p14:creationId xmlns:p14="http://schemas.microsoft.com/office/powerpoint/2010/main" val="48606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9"/>
                                        </p:tgtEl>
                                      </p:cBhvr>
                                    </p:animEffect>
                                    <p:set>
                                      <p:cBhvr>
                                        <p:cTn id="18" dur="1" fill="hold">
                                          <p:stCondLst>
                                            <p:cond delay="499"/>
                                          </p:stCondLst>
                                        </p:cTn>
                                        <p:tgtEl>
                                          <p:spTgt spid="19"/>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xit" presetSubtype="0" fill="hold" grpId="0" nodeType="withEffect">
                                  <p:stCondLst>
                                    <p:cond delay="0"/>
                                  </p:stCondLst>
                                  <p:childTnLst>
                                    <p:animEffect transition="out" filter="fade">
                                      <p:cBhvr>
                                        <p:cTn id="23" dur="500"/>
                                        <p:tgtEl>
                                          <p:spTgt spid="37"/>
                                        </p:tgtEl>
                                      </p:cBhvr>
                                    </p:animEffect>
                                    <p:set>
                                      <p:cBhvr>
                                        <p:cTn id="24" dur="1" fill="hold">
                                          <p:stCondLst>
                                            <p:cond delay="499"/>
                                          </p:stCondLst>
                                        </p:cTn>
                                        <p:tgtEl>
                                          <p:spTgt spid="3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3" grpId="0" animBg="1"/>
      <p:bldP spid="24" grpId="0" animBg="1"/>
      <p:bldP spid="37" grpId="0"/>
      <p:bldP spid="37"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4216" y="2248320"/>
            <a:ext cx="2810083" cy="1656184"/>
          </a:xfrm>
          <a:prstGeom prst="rect">
            <a:avLst/>
          </a:prstGeom>
        </p:spPr>
      </p:pic>
      <p:pic>
        <p:nvPicPr>
          <p:cNvPr id="8" name="Picture 7"/>
          <p:cNvPicPr>
            <a:picLocks noChangeAspect="1"/>
          </p:cNvPicPr>
          <p:nvPr/>
        </p:nvPicPr>
        <p:blipFill>
          <a:blip r:embed="rId3"/>
          <a:stretch>
            <a:fillRect/>
          </a:stretch>
        </p:blipFill>
        <p:spPr>
          <a:xfrm>
            <a:off x="2921294" y="2206046"/>
            <a:ext cx="3008880" cy="1706856"/>
          </a:xfrm>
          <a:prstGeom prst="rect">
            <a:avLst/>
          </a:prstGeom>
        </p:spPr>
      </p:pic>
      <p:pic>
        <p:nvPicPr>
          <p:cNvPr id="22" name="Picture 21"/>
          <p:cNvPicPr>
            <a:picLocks noChangeAspect="1"/>
          </p:cNvPicPr>
          <p:nvPr/>
        </p:nvPicPr>
        <p:blipFill>
          <a:blip r:embed="rId4"/>
          <a:stretch>
            <a:fillRect/>
          </a:stretch>
        </p:blipFill>
        <p:spPr>
          <a:xfrm>
            <a:off x="5928673" y="2204864"/>
            <a:ext cx="3068634" cy="1743096"/>
          </a:xfrm>
          <a:prstGeom prst="rect">
            <a:avLst/>
          </a:prstGeom>
        </p:spPr>
      </p:pic>
      <p:sp>
        <p:nvSpPr>
          <p:cNvPr id="6" name="Rectangle 5"/>
          <p:cNvSpPr/>
          <p:nvPr/>
        </p:nvSpPr>
        <p:spPr>
          <a:xfrm>
            <a:off x="3419872" y="5975607"/>
            <a:ext cx="2295255" cy="476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stretch>
            <a:fillRect/>
          </a:stretch>
        </p:blipFill>
        <p:spPr>
          <a:xfrm>
            <a:off x="2699792" y="4437207"/>
            <a:ext cx="3287289" cy="1926248"/>
          </a:xfrm>
          <a:prstGeom prst="rect">
            <a:avLst/>
          </a:prstGeom>
        </p:spPr>
      </p:pic>
      <p:pic>
        <p:nvPicPr>
          <p:cNvPr id="14" name="Picture 13"/>
          <p:cNvPicPr>
            <a:picLocks noChangeAspect="1"/>
          </p:cNvPicPr>
          <p:nvPr/>
        </p:nvPicPr>
        <p:blipFill>
          <a:blip r:embed="rId6"/>
          <a:stretch>
            <a:fillRect/>
          </a:stretch>
        </p:blipFill>
        <p:spPr>
          <a:xfrm>
            <a:off x="5650264" y="4454023"/>
            <a:ext cx="3347043" cy="1926248"/>
          </a:xfrm>
          <a:prstGeom prst="rect">
            <a:avLst/>
          </a:prstGeom>
        </p:spPr>
      </p:pic>
      <p:pic>
        <p:nvPicPr>
          <p:cNvPr id="16" name="Picture 15"/>
          <p:cNvPicPr>
            <a:picLocks noChangeAspect="1"/>
          </p:cNvPicPr>
          <p:nvPr/>
        </p:nvPicPr>
        <p:blipFill rotWithShape="1">
          <a:blip r:embed="rId6"/>
          <a:srcRect l="81685" t="95006"/>
          <a:stretch/>
        </p:blipFill>
        <p:spPr>
          <a:xfrm>
            <a:off x="5379358" y="6265220"/>
            <a:ext cx="612996" cy="96188"/>
          </a:xfrm>
          <a:prstGeom prst="rect">
            <a:avLst/>
          </a:prstGeom>
        </p:spPr>
      </p:pic>
      <p:sp>
        <p:nvSpPr>
          <p:cNvPr id="18" name="Rectangle 17"/>
          <p:cNvSpPr/>
          <p:nvPr/>
        </p:nvSpPr>
        <p:spPr>
          <a:xfrm>
            <a:off x="192110" y="1305145"/>
            <a:ext cx="8805197" cy="770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fontAlgn="auto">
              <a:spcBef>
                <a:spcPts val="0"/>
              </a:spcBef>
              <a:spcAft>
                <a:spcPts val="0"/>
              </a:spcAft>
            </a:pPr>
            <a:r>
              <a:rPr lang="en-US" sz="1400" dirty="0" err="1" smtClean="0">
                <a:solidFill>
                  <a:prstClr val="black"/>
                </a:solidFill>
                <a:latin typeface="Arial" panose="020B0604020202020204" pitchFamily="34" charset="0"/>
                <a:cs typeface="Arial" panose="020B0604020202020204" pitchFamily="34" charset="0"/>
              </a:rPr>
              <a:t>DLQ_class</a:t>
            </a:r>
            <a:r>
              <a:rPr lang="en-US" sz="1400" dirty="0" smtClean="0">
                <a:solidFill>
                  <a:prstClr val="black"/>
                </a:solidFill>
                <a:latin typeface="Arial" panose="020B0604020202020204" pitchFamily="34" charset="0"/>
                <a:cs typeface="Arial" panose="020B0604020202020204" pitchFamily="34" charset="0"/>
              </a:rPr>
              <a:t> is good factor to capture customer’s behavioral pattern. </a:t>
            </a:r>
          </a:p>
          <a:p>
            <a:pPr defTabSz="685800" fontAlgn="auto">
              <a:spcBef>
                <a:spcPts val="0"/>
              </a:spcBef>
              <a:spcAft>
                <a:spcPts val="0"/>
              </a:spcAft>
            </a:pPr>
            <a:r>
              <a:rPr lang="en-US" sz="1400" dirty="0" smtClean="0">
                <a:solidFill>
                  <a:prstClr val="black"/>
                </a:solidFill>
                <a:latin typeface="Arial" panose="020B0604020202020204" pitchFamily="34" charset="0"/>
                <a:cs typeface="Arial" panose="020B0604020202020204" pitchFamily="34" charset="0"/>
              </a:rPr>
              <a:t>However, it does not consider effect of month on book and early repayment. So, we might capture </a:t>
            </a:r>
            <a:r>
              <a:rPr lang="en-US" sz="1400" dirty="0">
                <a:solidFill>
                  <a:prstClr val="black"/>
                </a:solidFill>
                <a:latin typeface="Arial" panose="020B0604020202020204" pitchFamily="34" charset="0"/>
                <a:cs typeface="Arial" panose="020B0604020202020204" pitchFamily="34" charset="0"/>
              </a:rPr>
              <a:t>customer’s behavioral </a:t>
            </a:r>
            <a:r>
              <a:rPr lang="en-US" sz="1400" dirty="0" smtClean="0">
                <a:solidFill>
                  <a:prstClr val="black"/>
                </a:solidFill>
                <a:latin typeface="Arial" panose="020B0604020202020204" pitchFamily="34" charset="0"/>
                <a:cs typeface="Arial" panose="020B0604020202020204" pitchFamily="34" charset="0"/>
              </a:rPr>
              <a:t>pattern via loan outstanding instead.</a:t>
            </a:r>
            <a:endParaRPr lang="en-US" sz="1400" b="1" dirty="0">
              <a:solidFill>
                <a:prstClr val="black"/>
              </a:solidFill>
              <a:latin typeface="Arial" panose="020B0604020202020204" pitchFamily="34" charset="0"/>
              <a:cs typeface="Arial" panose="020B0604020202020204" pitchFamily="34" charset="0"/>
            </a:endParaRPr>
          </a:p>
        </p:txBody>
      </p:sp>
      <p:sp>
        <p:nvSpPr>
          <p:cNvPr id="11" name="Down Arrow 10"/>
          <p:cNvSpPr/>
          <p:nvPr/>
        </p:nvSpPr>
        <p:spPr>
          <a:xfrm>
            <a:off x="4220820" y="4081705"/>
            <a:ext cx="427547" cy="4983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Rectangle 20"/>
              <p:cNvSpPr/>
              <p:nvPr/>
            </p:nvSpPr>
            <p:spPr>
              <a:xfrm>
                <a:off x="176059" y="4720337"/>
                <a:ext cx="2484911" cy="13599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panose="02040503050406030204" pitchFamily="18" charset="0"/>
                            </a:rPr>
                          </m:ctrlPr>
                        </m:fPr>
                        <m:num>
                          <m:r>
                            <a:rPr lang="en-US" sz="1600" i="1">
                              <a:latin typeface="Cambria Math" panose="02040503050406030204" pitchFamily="18" charset="0"/>
                            </a:rPr>
                            <m:t>𝑥</m:t>
                          </m:r>
                        </m:num>
                        <m:den>
                          <m:r>
                            <a:rPr lang="en-US" sz="1600" i="1">
                              <a:latin typeface="Cambria Math" panose="02040503050406030204" pitchFamily="18" charset="0"/>
                            </a:rPr>
                            <m:t>𝑦</m:t>
                          </m:r>
                        </m:den>
                      </m:f>
                      <m:r>
                        <a:rPr lang="en-US" sz="1600" i="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a:rPr lang="en-US" sz="1600" i="0">
                                    <a:latin typeface="Cambria Math" panose="02040503050406030204" pitchFamily="18" charset="0"/>
                                  </a:rPr>
                                  <m:t>1.05,</m:t>
                                </m:r>
                              </m:e>
                              <m:e>
                                <m:r>
                                  <m:rPr>
                                    <m:sty m:val="p"/>
                                  </m:rPr>
                                  <a:rPr lang="en-US" sz="1600" i="0">
                                    <a:latin typeface="Cambria Math" panose="02040503050406030204" pitchFamily="18" charset="0"/>
                                  </a:rPr>
                                  <m:t>deeply</m:t>
                                </m:r>
                                <m:r>
                                  <a:rPr lang="en-US" sz="1600" i="0">
                                    <a:latin typeface="Cambria Math" panose="02040503050406030204" pitchFamily="18" charset="0"/>
                                  </a:rPr>
                                  <m:t> </m:t>
                                </m:r>
                                <m:r>
                                  <m:rPr>
                                    <m:sty m:val="p"/>
                                  </m:rPr>
                                  <a:rPr lang="en-US" sz="1600" i="0">
                                    <a:latin typeface="Cambria Math" panose="02040503050406030204" pitchFamily="18" charset="0"/>
                                  </a:rPr>
                                  <m:t>late</m:t>
                                </m:r>
                                <m:r>
                                  <a:rPr lang="en-US" sz="1600" b="0" i="0" smtClean="0">
                                    <a:latin typeface="Cambria Math" panose="02040503050406030204" pitchFamily="18" charset="0"/>
                                  </a:rPr>
                                  <m:t>   </m:t>
                                </m:r>
                              </m:e>
                            </m:mr>
                            <m:mr>
                              <m:e>
                                <m:r>
                                  <a:rPr lang="en-US" sz="1600" i="0">
                                    <a:latin typeface="Cambria Math" panose="02040503050406030204" pitchFamily="18" charset="0"/>
                                  </a:rPr>
                                  <m:t>1.02,</m:t>
                                </m:r>
                              </m:e>
                              <m:e>
                                <m:r>
                                  <m:rPr>
                                    <m:sty m:val="p"/>
                                  </m:rPr>
                                  <a:rPr lang="en-US" sz="1600" i="0">
                                    <a:latin typeface="Cambria Math" panose="02040503050406030204" pitchFamily="18" charset="0"/>
                                  </a:rPr>
                                  <m:t>late</m:t>
                                </m:r>
                                <m:r>
                                  <a:rPr lang="en-US" sz="1600" b="0" i="1" smtClean="0">
                                    <a:latin typeface="Cambria Math" panose="02040503050406030204" pitchFamily="18" charset="0"/>
                                  </a:rPr>
                                  <m:t>                </m:t>
                                </m:r>
                              </m:e>
                            </m:mr>
                            <m:mr>
                              <m:e>
                                <m:r>
                                  <a:rPr lang="en-US" sz="1600" i="0">
                                    <a:latin typeface="Cambria Math" panose="02040503050406030204" pitchFamily="18" charset="0"/>
                                  </a:rPr>
                                  <m:t>1,</m:t>
                                </m:r>
                              </m:e>
                              <m:e>
                                <m:r>
                                  <m:rPr>
                                    <m:sty m:val="p"/>
                                  </m:rPr>
                                  <a:rPr lang="en-US" sz="1600" i="0">
                                    <a:latin typeface="Cambria Math" panose="02040503050406030204" pitchFamily="18" charset="0"/>
                                  </a:rPr>
                                  <m:t>on</m:t>
                                </m:r>
                                <m:r>
                                  <a:rPr lang="en-US" sz="1600" i="0">
                                    <a:latin typeface="Cambria Math" panose="02040503050406030204" pitchFamily="18" charset="0"/>
                                  </a:rPr>
                                  <m:t> </m:t>
                                </m:r>
                                <m:r>
                                  <m:rPr>
                                    <m:sty m:val="p"/>
                                  </m:rPr>
                                  <a:rPr lang="en-US" sz="1600" i="0">
                                    <a:latin typeface="Cambria Math" panose="02040503050406030204" pitchFamily="18" charset="0"/>
                                  </a:rPr>
                                  <m:t>schedule</m:t>
                                </m:r>
                                <m:r>
                                  <a:rPr lang="en-US" sz="1600" b="0" i="0" smtClean="0">
                                    <a:latin typeface="Cambria Math" panose="02040503050406030204" pitchFamily="18" charset="0"/>
                                  </a:rPr>
                                  <m:t> </m:t>
                                </m:r>
                              </m:e>
                            </m:mr>
                            <m:mr>
                              <m:e>
                                <m:r>
                                  <a:rPr lang="en-US" sz="1600" i="0">
                                    <a:latin typeface="Cambria Math" panose="02040503050406030204" pitchFamily="18" charset="0"/>
                                  </a:rPr>
                                  <m:t>0.98,</m:t>
                                </m:r>
                              </m:e>
                              <m:e>
                                <m:r>
                                  <m:rPr>
                                    <m:sty m:val="p"/>
                                  </m:rPr>
                                  <a:rPr lang="en-US" sz="1600" i="0">
                                    <a:latin typeface="Cambria Math" panose="02040503050406030204" pitchFamily="18" charset="0"/>
                                  </a:rPr>
                                  <m:t>early</m:t>
                                </m:r>
                                <m:r>
                                  <a:rPr lang="en-US" sz="1600" b="0" i="1" smtClean="0">
                                    <a:latin typeface="Cambria Math" panose="02040503050406030204" pitchFamily="18" charset="0"/>
                                  </a:rPr>
                                  <m:t>              </m:t>
                                </m:r>
                              </m:e>
                            </m:mr>
                            <m:mr>
                              <m:e>
                                <m:r>
                                  <a:rPr lang="en-US" sz="1600" i="0">
                                    <a:latin typeface="Cambria Math" panose="02040503050406030204" pitchFamily="18" charset="0"/>
                                  </a:rPr>
                                  <m:t>0.95,</m:t>
                                </m:r>
                              </m:e>
                              <m:e>
                                <m:r>
                                  <m:rPr>
                                    <m:sty m:val="p"/>
                                  </m:rPr>
                                  <a:rPr lang="en-US" sz="1600" i="0">
                                    <a:latin typeface="Cambria Math" panose="02040503050406030204" pitchFamily="18" charset="0"/>
                                  </a:rPr>
                                  <m:t>deeply</m:t>
                                </m:r>
                                <m:r>
                                  <a:rPr lang="en-US" sz="1600" i="0">
                                    <a:latin typeface="Cambria Math" panose="02040503050406030204" pitchFamily="18" charset="0"/>
                                  </a:rPr>
                                  <m:t> </m:t>
                                </m:r>
                                <m:r>
                                  <m:rPr>
                                    <m:sty m:val="p"/>
                                  </m:rPr>
                                  <a:rPr lang="en-US" sz="1600" i="0">
                                    <a:latin typeface="Cambria Math" panose="02040503050406030204" pitchFamily="18" charset="0"/>
                                  </a:rPr>
                                  <m:t>early</m:t>
                                </m:r>
                              </m:e>
                            </m:mr>
                          </m:m>
                        </m:e>
                      </m:d>
                    </m:oMath>
                  </m:oMathPara>
                </a14:m>
                <a:endParaRPr lang="en-US" sz="1600" dirty="0"/>
              </a:p>
            </p:txBody>
          </p:sp>
        </mc:Choice>
        <mc:Fallback xmlns="">
          <p:sp>
            <p:nvSpPr>
              <p:cNvPr id="21" name="Rectangle 20"/>
              <p:cNvSpPr>
                <a:spLocks noRot="1" noChangeAspect="1" noMove="1" noResize="1" noEditPoints="1" noAdjustHandles="1" noChangeArrowheads="1" noChangeShapeType="1" noTextEdit="1"/>
              </p:cNvSpPr>
              <p:nvPr/>
            </p:nvSpPr>
            <p:spPr>
              <a:xfrm>
                <a:off x="176059" y="4720337"/>
                <a:ext cx="2484911" cy="1359988"/>
              </a:xfrm>
              <a:prstGeom prst="rect">
                <a:avLst/>
              </a:prstGeom>
              <a:blipFill>
                <a:blip r:embed="rId7"/>
                <a:stretch>
                  <a:fillRect/>
                </a:stretch>
              </a:blipFill>
            </p:spPr>
            <p:txBody>
              <a:bodyPr/>
              <a:lstStyle/>
              <a:p>
                <a:r>
                  <a:rPr lang="en-US">
                    <a:noFill/>
                  </a:rPr>
                  <a:t> </a:t>
                </a:r>
              </a:p>
            </p:txBody>
          </p:sp>
        </mc:Fallback>
      </mc:AlternateContent>
      <p:sp>
        <p:nvSpPr>
          <p:cNvPr id="15" name="Title 1">
            <a:extLst>
              <a:ext uri="{FF2B5EF4-FFF2-40B4-BE49-F238E27FC236}">
                <a16:creationId xmlns:a16="http://schemas.microsoft.com/office/drawing/2014/main" id="{EF4471C8-23FE-4CB6-9695-9635D0A60363}"/>
              </a:ext>
            </a:extLst>
          </p:cNvPr>
          <p:cNvSpPr txBox="1">
            <a:spLocks/>
          </p:cNvSpPr>
          <p:nvPr/>
        </p:nvSpPr>
        <p:spPr>
          <a:xfrm>
            <a:off x="606004" y="841444"/>
            <a:ext cx="8214468"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defTabSz="812769" fontAlgn="auto">
              <a:spcAft>
                <a:spcPts val="0"/>
              </a:spcAft>
            </a:pPr>
            <a:r>
              <a:rPr lang="en-US" sz="2400" b="1" dirty="0">
                <a:solidFill>
                  <a:prstClr val="black"/>
                </a:solidFill>
                <a:latin typeface="Arial" panose="020B0604020202020204" pitchFamily="34" charset="0"/>
                <a:cs typeface="Arial" panose="020B0604020202020204" pitchFamily="34" charset="0"/>
              </a:rPr>
              <a:t>New Feature </a:t>
            </a:r>
            <a:r>
              <a:rPr lang="en-US" sz="2400" b="1" dirty="0" smtClean="0">
                <a:solidFill>
                  <a:prstClr val="black"/>
                </a:solidFill>
                <a:latin typeface="Arial" panose="020B0604020202020204" pitchFamily="34" charset="0"/>
                <a:cs typeface="Arial" panose="020B0604020202020204" pitchFamily="34" charset="0"/>
              </a:rPr>
              <a:t>3 </a:t>
            </a:r>
            <a:r>
              <a:rPr lang="en-US" sz="2400" b="1" dirty="0">
                <a:solidFill>
                  <a:prstClr val="black"/>
                </a:solidFill>
                <a:latin typeface="Arial" panose="020B0604020202020204" pitchFamily="34" charset="0"/>
                <a:cs typeface="Arial" panose="020B0604020202020204" pitchFamily="34" charset="0"/>
              </a:rPr>
              <a:t>: </a:t>
            </a:r>
            <a:r>
              <a:rPr lang="en-US" sz="2400" b="1" dirty="0" smtClean="0">
                <a:solidFill>
                  <a:prstClr val="black"/>
                </a:solidFill>
                <a:latin typeface="Arial" panose="020B0604020202020204" pitchFamily="34" charset="0"/>
                <a:cs typeface="Arial" panose="020B0604020202020204" pitchFamily="34" charset="0"/>
              </a:rPr>
              <a:t>Actual to Scheduled Outstanding</a:t>
            </a:r>
            <a:endParaRPr lang="en-US" sz="1400" b="1" dirty="0">
              <a:solidFill>
                <a:srgbClr val="ED7D31"/>
              </a:solidFill>
              <a:latin typeface="Arial" panose="020B0604020202020204" pitchFamily="34" charset="0"/>
              <a:cs typeface="Arial" panose="020B0604020202020204" pitchFamily="34" charset="0"/>
            </a:endParaRPr>
          </a:p>
        </p:txBody>
      </p:sp>
      <p:sp>
        <p:nvSpPr>
          <p:cNvPr id="2" name="Chevron 1"/>
          <p:cNvSpPr/>
          <p:nvPr/>
        </p:nvSpPr>
        <p:spPr>
          <a:xfrm>
            <a:off x="5450707" y="3373872"/>
            <a:ext cx="399113" cy="1723385"/>
          </a:xfrm>
          <a:prstGeom prst="chevron">
            <a:avLst/>
          </a:prstGeom>
          <a:solidFill>
            <a:srgbClr val="00206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Rectangle 2"/>
          <p:cNvSpPr/>
          <p:nvPr/>
        </p:nvSpPr>
        <p:spPr>
          <a:xfrm>
            <a:off x="6230773" y="4022360"/>
            <a:ext cx="2592288" cy="359655"/>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tx1"/>
                </a:solidFill>
                <a:latin typeface="Arial" panose="020B0604020202020204" pitchFamily="34" charset="0"/>
                <a:cs typeface="Arial" panose="020B0604020202020204" pitchFamily="34" charset="0"/>
              </a:rPr>
              <a:t>Pattern?</a:t>
            </a:r>
            <a:endParaRPr lang="en-US" sz="1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849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21" grpId="0"/>
      <p:bldP spid="2" grpId="0" animBg="1"/>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4101221723"/>
              </p:ext>
            </p:extLst>
          </p:nvPr>
        </p:nvGraphicFramePr>
        <p:xfrm>
          <a:off x="251520" y="1461428"/>
          <a:ext cx="4968552" cy="4722019"/>
        </p:xfrm>
        <a:graphic>
          <a:graphicData uri="http://schemas.openxmlformats.org/drawingml/2006/table">
            <a:tbl>
              <a:tblPr firstRow="1">
                <a:tableStyleId>{7E9639D4-E3E2-4D34-9284-5A2195B3D0D7}</a:tableStyleId>
              </a:tblPr>
              <a:tblGrid>
                <a:gridCol w="2520280">
                  <a:extLst>
                    <a:ext uri="{9D8B030D-6E8A-4147-A177-3AD203B41FA5}">
                      <a16:colId xmlns:a16="http://schemas.microsoft.com/office/drawing/2014/main" val="20000"/>
                    </a:ext>
                  </a:extLst>
                </a:gridCol>
                <a:gridCol w="936104">
                  <a:extLst>
                    <a:ext uri="{9D8B030D-6E8A-4147-A177-3AD203B41FA5}">
                      <a16:colId xmlns:a16="http://schemas.microsoft.com/office/drawing/2014/main" val="4071999718"/>
                    </a:ext>
                  </a:extLst>
                </a:gridCol>
                <a:gridCol w="756084">
                  <a:extLst>
                    <a:ext uri="{9D8B030D-6E8A-4147-A177-3AD203B41FA5}">
                      <a16:colId xmlns:a16="http://schemas.microsoft.com/office/drawing/2014/main" val="428345660"/>
                    </a:ext>
                  </a:extLst>
                </a:gridCol>
                <a:gridCol w="756084">
                  <a:extLst>
                    <a:ext uri="{9D8B030D-6E8A-4147-A177-3AD203B41FA5}">
                      <a16:colId xmlns:a16="http://schemas.microsoft.com/office/drawing/2014/main" val="20002"/>
                    </a:ext>
                  </a:extLst>
                </a:gridCol>
              </a:tblGrid>
              <a:tr h="319509">
                <a:tc>
                  <a:txBody>
                    <a:bodyPr/>
                    <a:lstStyle/>
                    <a:p>
                      <a:pPr algn="ctr" fontAlgn="ctr"/>
                      <a:r>
                        <a:rPr lang="en-US" sz="1100" u="none" strike="noStrike" dirty="0">
                          <a:effectLst/>
                          <a:latin typeface="Arial" panose="020B0604020202020204" pitchFamily="34" charset="0"/>
                          <a:cs typeface="Arial" panose="020B0604020202020204" pitchFamily="34" charset="0"/>
                        </a:rPr>
                        <a:t>Variable</a:t>
                      </a:r>
                      <a:endParaRPr lang="en-US" sz="1100" b="1"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7144" marR="7144" marT="7144" marB="0" anchor="ctr">
                    <a:lnL w="9525" cap="flat" cmpd="sng" algn="ctr">
                      <a:solidFill>
                        <a:schemeClr val="tx1"/>
                      </a:solidFill>
                      <a:prstDash val="solid"/>
                      <a:round/>
                      <a:headEnd type="none" w="med" len="med"/>
                      <a:tailEnd type="none" w="med" len="med"/>
                    </a:lnL>
                    <a:lnT w="9525" cap="flat" cmpd="sng" algn="ctr">
                      <a:solidFill>
                        <a:schemeClr val="tx1"/>
                      </a:solidFill>
                      <a:prstDash val="solid"/>
                      <a:round/>
                      <a:headEnd type="none" w="med" len="med"/>
                      <a:tailEnd type="none" w="med" len="med"/>
                    </a:lnT>
                  </a:tcPr>
                </a:tc>
                <a:tc>
                  <a:txBody>
                    <a:bodyPr/>
                    <a:lstStyle/>
                    <a:p>
                      <a:pPr algn="ctr" fontAlgn="ctr"/>
                      <a:r>
                        <a:rPr lang="en-US" sz="1100" b="1" i="0" u="none" strike="noStrike" dirty="0" smtClean="0">
                          <a:solidFill>
                            <a:schemeClr val="bg1"/>
                          </a:solidFill>
                          <a:effectLst/>
                          <a:latin typeface="Arial" panose="020B0604020202020204" pitchFamily="34" charset="0"/>
                          <a:ea typeface="+mn-ea"/>
                          <a:cs typeface="Arial" panose="020B0604020202020204" pitchFamily="34" charset="0"/>
                        </a:rPr>
                        <a:t>Correlation</a:t>
                      </a:r>
                      <a:r>
                        <a:rPr lang="en-US" sz="1100" b="1" i="0" u="none" strike="noStrike" baseline="0" dirty="0" smtClean="0">
                          <a:solidFill>
                            <a:schemeClr val="bg1"/>
                          </a:solidFill>
                          <a:effectLst/>
                          <a:latin typeface="Arial" panose="020B0604020202020204" pitchFamily="34" charset="0"/>
                          <a:ea typeface="+mn-ea"/>
                          <a:cs typeface="Arial" panose="020B0604020202020204" pitchFamily="34" charset="0"/>
                        </a:rPr>
                        <a:t> with Defaults</a:t>
                      </a:r>
                      <a:endParaRPr lang="en-US" sz="1100" b="1"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7144" marR="7144" marT="7144" marB="0" anchor="ctr">
                    <a:lnT w="9525" cap="flat" cmpd="sng" algn="ctr">
                      <a:solidFill>
                        <a:schemeClr val="tx1"/>
                      </a:solidFill>
                      <a:prstDash val="solid"/>
                      <a:round/>
                      <a:headEnd type="none" w="med" len="med"/>
                      <a:tailEnd type="none" w="med" len="med"/>
                    </a:lnT>
                  </a:tcPr>
                </a:tc>
                <a:tc>
                  <a:txBody>
                    <a:bodyPr/>
                    <a:lstStyle/>
                    <a:p>
                      <a:pPr algn="ctr" fontAlgn="ctr"/>
                      <a:r>
                        <a:rPr lang="en-US" sz="1100" b="1" u="none" strike="noStrike" kern="1200" dirty="0">
                          <a:solidFill>
                            <a:schemeClr val="bg1"/>
                          </a:solidFill>
                          <a:effectLst/>
                          <a:latin typeface="Arial" panose="020B0604020202020204" pitchFamily="34" charset="0"/>
                          <a:ea typeface="+mn-ea"/>
                          <a:cs typeface="Arial" panose="020B0604020202020204" pitchFamily="34" charset="0"/>
                        </a:rPr>
                        <a:t>IV</a:t>
                      </a:r>
                    </a:p>
                  </a:txBody>
                  <a:tcPr marL="9525" marR="9525" marT="9525" marB="0" anchor="ctr">
                    <a:lnT w="9525" cap="flat" cmpd="sng" algn="ctr">
                      <a:solidFill>
                        <a:schemeClr val="tx1"/>
                      </a:solidFill>
                      <a:prstDash val="solid"/>
                      <a:round/>
                      <a:headEnd type="none" w="med" len="med"/>
                      <a:tailEnd type="none" w="med" len="med"/>
                    </a:lnT>
                  </a:tcPr>
                </a:tc>
                <a:tc>
                  <a:txBody>
                    <a:bodyPr/>
                    <a:lstStyle/>
                    <a:p>
                      <a:pPr algn="ctr" fontAlgn="ctr"/>
                      <a:r>
                        <a:rPr lang="en-US" sz="1100" b="1" u="none" strike="noStrike" kern="1200" dirty="0">
                          <a:solidFill>
                            <a:schemeClr val="bg1"/>
                          </a:solidFill>
                          <a:effectLst/>
                          <a:latin typeface="Arial" panose="020B0604020202020204" pitchFamily="34" charset="0"/>
                          <a:ea typeface="+mn-ea"/>
                          <a:cs typeface="Arial" panose="020B0604020202020204" pitchFamily="34" charset="0"/>
                        </a:rPr>
                        <a:t>Predictive</a:t>
                      </a:r>
                    </a:p>
                  </a:txBody>
                  <a:tcPr marL="9525" marR="9525" marT="9525" marB="0" anchor="ctr">
                    <a:lnT w="952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283845">
                <a:tc>
                  <a:txBody>
                    <a:bodyPr/>
                    <a:lstStyle/>
                    <a:p>
                      <a:pPr algn="l" fontAlgn="ctr"/>
                      <a:r>
                        <a:rPr lang="en-US" sz="10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Delinquency class</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9525"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a:t>
                      </a:r>
                      <a:endParaRPr lang="th-TH" sz="1000" b="0" i="0" u="none" strike="noStrike" dirty="0">
                        <a:solidFill>
                          <a:srgbClr val="000000"/>
                        </a:solidFill>
                        <a:effectLst/>
                        <a:latin typeface="Arial" panose="020B0604020202020204" pitchFamily="34" charset="0"/>
                        <a:ea typeface="Tahoma" panose="020B0604030504040204" pitchFamily="34" charset="0"/>
                        <a:cs typeface="Tahoma" panose="020B0604030504040204" pitchFamily="34" charset="0"/>
                      </a:endParaRPr>
                    </a:p>
                  </a:txBody>
                  <a:tcPr marL="7144" marR="7144" marT="7144" marB="0" anchor="ctr">
                    <a:solidFill>
                      <a:srgbClr val="FF7C80"/>
                    </a:solidFill>
                  </a:tcPr>
                </a:tc>
                <a:tc>
                  <a:txBody>
                    <a:bodyPr/>
                    <a:lstStyle/>
                    <a:p>
                      <a:pPr algn="ctr" fontAlgn="ctr"/>
                      <a:r>
                        <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1.6774</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strong</a:t>
                      </a:r>
                    </a:p>
                  </a:txBody>
                  <a:tcPr marL="9525" marR="9525" marT="9525" marB="0" anchor="ctr">
                    <a:noFill/>
                  </a:tcPr>
                </a:tc>
                <a:extLst>
                  <a:ext uri="{0D108BD9-81ED-4DB2-BD59-A6C34878D82A}">
                    <a16:rowId xmlns:a16="http://schemas.microsoft.com/office/drawing/2014/main" val="10001"/>
                  </a:ext>
                </a:extLst>
              </a:tr>
              <a:tr h="283845">
                <a:tc>
                  <a:txBody>
                    <a:bodyPr/>
                    <a:lstStyle/>
                    <a:p>
                      <a:pPr algn="l" fontAlgn="ctr"/>
                      <a:r>
                        <a:rPr lang="en-US" sz="10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Max DPD</a:t>
                      </a:r>
                      <a:r>
                        <a:rPr lang="en-US" sz="1000" b="0" i="0" u="none" strike="noStrike" baseline="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 </a:t>
                      </a:r>
                      <a:r>
                        <a:rPr lang="en-US" sz="1000" b="0" i="0" u="none" strike="noStrike" kern="1200" baseline="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in </a:t>
                      </a:r>
                      <a:r>
                        <a:rPr lang="en-US" sz="1000" b="0" i="0" u="none" strike="noStrike" baseline="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l</a:t>
                      </a:r>
                      <a:r>
                        <a:rPr lang="en-US" sz="10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ast 6 months</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9525" cap="flat" cmpd="sng" algn="ctr">
                      <a:solidFill>
                        <a:schemeClr val="tx1"/>
                      </a:solidFill>
                      <a:prstDash val="solid"/>
                      <a:round/>
                      <a:headEnd type="none" w="med" len="med"/>
                      <a:tailEnd type="none" w="med" len="med"/>
                    </a:lnL>
                  </a:tcPr>
                </a:tc>
                <a:tc>
                  <a:txBody>
                    <a:bodyPr/>
                    <a:lstStyle/>
                    <a:p>
                      <a:pPr marL="0" marR="0" indent="0" algn="ctr" defTabSz="812769" rtl="0" eaLnBrk="1" fontAlgn="ctr" latinLnBrk="0" hangingPunct="1">
                        <a:lnSpc>
                          <a:spcPct val="100000"/>
                        </a:lnSpc>
                        <a:spcBef>
                          <a:spcPts val="0"/>
                        </a:spcBef>
                        <a:spcAft>
                          <a:spcPts val="0"/>
                        </a:spcAft>
                        <a:buClrTx/>
                        <a:buSzTx/>
                        <a:buFontTx/>
                        <a:buNone/>
                        <a:tabLst/>
                        <a:defRPr/>
                      </a:pPr>
                      <a:r>
                        <a:rPr lang="en-US" sz="1000" b="0" i="0" u="none" strike="noStrike" kern="1200"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a:t>
                      </a:r>
                      <a:endParaRPr lang="th-TH" sz="1000" b="0" i="0" u="none" strike="noStrike" kern="1200" dirty="0" smtClean="0">
                        <a:solidFill>
                          <a:srgbClr val="000000"/>
                        </a:solidFill>
                        <a:effectLst/>
                        <a:latin typeface="Arial" panose="020B0604020202020204" pitchFamily="34" charset="0"/>
                        <a:ea typeface="Tahoma" panose="020B0604030504040204" pitchFamily="34" charset="0"/>
                        <a:cs typeface="Tahoma" panose="020B0604030504040204" pitchFamily="34" charset="0"/>
                      </a:endParaRPr>
                    </a:p>
                  </a:txBody>
                  <a:tcPr marL="7144" marR="7144" marT="7144" marB="0" anchor="ctr">
                    <a:solidFill>
                      <a:srgbClr val="FF7C80"/>
                    </a:solidFill>
                  </a:tcPr>
                </a:tc>
                <a:tc>
                  <a:txBody>
                    <a:bodyPr/>
                    <a:lstStyle/>
                    <a:p>
                      <a:pPr algn="ctr" fontAlgn="ctr"/>
                      <a:r>
                        <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1.6290</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strong</a:t>
                      </a:r>
                    </a:p>
                  </a:txBody>
                  <a:tcPr marL="9525" marR="9525" marT="9525" marB="0" anchor="ctr">
                    <a:noFill/>
                  </a:tcPr>
                </a:tc>
                <a:extLst>
                  <a:ext uri="{0D108BD9-81ED-4DB2-BD59-A6C34878D82A}">
                    <a16:rowId xmlns:a16="http://schemas.microsoft.com/office/drawing/2014/main" val="10002"/>
                  </a:ext>
                </a:extLst>
              </a:tr>
              <a:tr h="283845">
                <a:tc>
                  <a:txBody>
                    <a:bodyPr/>
                    <a:lstStyle/>
                    <a:p>
                      <a:pPr algn="l" fontAlgn="ctr"/>
                      <a:r>
                        <a:rPr lang="en-US" sz="1000" b="0" i="0" u="none" strike="noStrike" kern="120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Number</a:t>
                      </a:r>
                      <a:r>
                        <a:rPr lang="en-US" sz="1000" b="0" i="0" u="none" strike="noStrike" kern="1200" baseline="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 of cure to number of months that have overdue days in last 6 months</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9525" cap="flat" cmpd="sng" algn="ctr">
                      <a:solidFill>
                        <a:schemeClr val="tx1"/>
                      </a:solidFill>
                      <a:prstDash val="solid"/>
                      <a:round/>
                      <a:headEnd type="none" w="med" len="med"/>
                      <a:tailEnd type="none" w="med" len="med"/>
                    </a:lnL>
                  </a:tcPr>
                </a:tc>
                <a:tc>
                  <a:txBody>
                    <a:bodyPr/>
                    <a:lstStyle/>
                    <a:p>
                      <a:pPr algn="ctr" fontAlgn="ctr"/>
                      <a:r>
                        <a:rPr lang="en-US" sz="1000" b="0" i="0" u="none" strike="noStrike" kern="1200"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a:t>
                      </a:r>
                      <a:endParaRPr lang="th-TH" sz="1000" b="0" i="0" u="none" strike="noStrike" dirty="0">
                        <a:solidFill>
                          <a:srgbClr val="000000"/>
                        </a:solidFill>
                        <a:effectLst/>
                        <a:latin typeface="Arial" panose="020B0604020202020204" pitchFamily="34" charset="0"/>
                        <a:ea typeface="Tahoma" panose="020B0604030504040204" pitchFamily="34" charset="0"/>
                        <a:cs typeface="Tahoma" panose="020B0604030504040204" pitchFamily="34" charset="0"/>
                      </a:endParaRPr>
                    </a:p>
                  </a:txBody>
                  <a:tcPr marL="7144" marR="7144" marT="7144" marB="0" anchor="ctr">
                    <a:solidFill>
                      <a:srgbClr val="5B9BD5"/>
                    </a:solidFill>
                  </a:tcPr>
                </a:tc>
                <a:tc>
                  <a:txBody>
                    <a:bodyPr/>
                    <a:lstStyle/>
                    <a:p>
                      <a:pPr algn="ctr" fontAlgn="ctr"/>
                      <a:r>
                        <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1.6265</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strong</a:t>
                      </a:r>
                    </a:p>
                  </a:txBody>
                  <a:tcPr marL="9525" marR="9525" marT="9525" marB="0" anchor="ctr">
                    <a:noFill/>
                  </a:tcPr>
                </a:tc>
                <a:extLst>
                  <a:ext uri="{0D108BD9-81ED-4DB2-BD59-A6C34878D82A}">
                    <a16:rowId xmlns:a16="http://schemas.microsoft.com/office/drawing/2014/main" val="10003"/>
                  </a:ext>
                </a:extLst>
              </a:tr>
              <a:tr h="283845">
                <a:tc>
                  <a:txBody>
                    <a:bodyPr/>
                    <a:lstStyle/>
                    <a:p>
                      <a:pPr algn="l" fontAlgn="ctr"/>
                      <a:r>
                        <a:rPr lang="en-US" sz="1000" b="0" i="0" u="none" strike="noStrike" kern="120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Max DPD</a:t>
                      </a:r>
                      <a:r>
                        <a:rPr lang="en-US" sz="1000" b="0" i="0" u="none" strike="noStrike" kern="1200" baseline="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 in l</a:t>
                      </a:r>
                      <a:r>
                        <a:rPr lang="en-US" sz="1000" b="0" i="0" u="none" strike="noStrike" kern="120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ast 3 months</a:t>
                      </a:r>
                      <a:endParaRPr lang="en-US" sz="10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9525"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a:t>
                      </a:r>
                    </a:p>
                  </a:txBody>
                  <a:tcPr marL="7144" marR="7144" marT="7144" marB="0" anchor="ctr">
                    <a:solidFill>
                      <a:srgbClr val="FF7C80"/>
                    </a:solidFill>
                  </a:tcPr>
                </a:tc>
                <a:tc>
                  <a:txBody>
                    <a:bodyPr/>
                    <a:lstStyle/>
                    <a:p>
                      <a:pPr algn="ctr" fontAlgn="ctr"/>
                      <a:r>
                        <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1.5119</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strong</a:t>
                      </a:r>
                    </a:p>
                  </a:txBody>
                  <a:tcPr marL="9525" marR="9525" marT="9525" marB="0" anchor="ctr">
                    <a:noFill/>
                  </a:tcPr>
                </a:tc>
                <a:extLst>
                  <a:ext uri="{0D108BD9-81ED-4DB2-BD59-A6C34878D82A}">
                    <a16:rowId xmlns:a16="http://schemas.microsoft.com/office/drawing/2014/main" val="10004"/>
                  </a:ext>
                </a:extLst>
              </a:tr>
              <a:tr h="283845">
                <a:tc>
                  <a:txBody>
                    <a:bodyPr/>
                    <a:lstStyle/>
                    <a:p>
                      <a:pPr algn="l" fontAlgn="ctr"/>
                      <a:r>
                        <a:rPr lang="en-US" sz="10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Current DPD</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9525" cap="flat" cmpd="sng" algn="ctr">
                      <a:solidFill>
                        <a:schemeClr val="tx1"/>
                      </a:solidFill>
                      <a:prstDash val="solid"/>
                      <a:round/>
                      <a:headEnd type="none" w="med" len="med"/>
                      <a:tailEnd type="none" w="med" len="med"/>
                    </a:lnL>
                  </a:tcPr>
                </a:tc>
                <a:tc>
                  <a:txBody>
                    <a:bodyPr/>
                    <a:lstStyle/>
                    <a:p>
                      <a:pPr marL="0" marR="0" lvl="0" indent="0" algn="ctr" defTabSz="812769" rtl="0" eaLnBrk="1" fontAlgn="ctr" latinLnBrk="0" hangingPunct="1">
                        <a:lnSpc>
                          <a:spcPct val="100000"/>
                        </a:lnSpc>
                        <a:spcBef>
                          <a:spcPts val="0"/>
                        </a:spcBef>
                        <a:spcAft>
                          <a:spcPts val="0"/>
                        </a:spcAft>
                        <a:buClrTx/>
                        <a:buSzTx/>
                        <a:buFontTx/>
                        <a:buNone/>
                        <a:tabLst/>
                        <a:defRPr/>
                      </a:pPr>
                      <a:r>
                        <a:rPr lang="en-US" sz="1000" b="0" i="0" u="none" strike="noStrike" kern="1200"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a:t>
                      </a:r>
                    </a:p>
                  </a:txBody>
                  <a:tcPr marL="7144" marR="7144" marT="7144" marB="0" anchor="ctr">
                    <a:solidFill>
                      <a:srgbClr val="FF7C80"/>
                    </a:solidFill>
                  </a:tcPr>
                </a:tc>
                <a:tc>
                  <a:txBody>
                    <a:bodyPr/>
                    <a:lstStyle/>
                    <a:p>
                      <a:pPr algn="ctr" fontAlgn="ctr"/>
                      <a:r>
                        <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1.3303</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strong</a:t>
                      </a:r>
                    </a:p>
                  </a:txBody>
                  <a:tcPr marL="9525" marR="9525" marT="9525" marB="0" anchor="ctr">
                    <a:noFill/>
                  </a:tcPr>
                </a:tc>
                <a:extLst>
                  <a:ext uri="{0D108BD9-81ED-4DB2-BD59-A6C34878D82A}">
                    <a16:rowId xmlns:a16="http://schemas.microsoft.com/office/drawing/2014/main" val="10012"/>
                  </a:ext>
                </a:extLst>
              </a:tr>
              <a:tr h="283845">
                <a:tc>
                  <a:txBody>
                    <a:bodyPr/>
                    <a:lstStyle/>
                    <a:p>
                      <a:pPr algn="l" fontAlgn="ctr"/>
                      <a:r>
                        <a:rPr lang="en-US" sz="1000" b="0" i="0" u="none" strike="noStrike" kern="120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Current Actual outstanding to scheduled</a:t>
                      </a:r>
                      <a:r>
                        <a:rPr lang="en-US" sz="1000" b="0" i="0" u="none" strike="noStrike" kern="1200" baseline="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 outstanding</a:t>
                      </a:r>
                      <a:endParaRPr lang="en-US" sz="10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9525"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a:t>
                      </a:r>
                      <a:endParaRPr lang="th-TH" sz="1000" b="0" i="0" u="none" strike="noStrike" dirty="0">
                        <a:solidFill>
                          <a:srgbClr val="000000"/>
                        </a:solidFill>
                        <a:effectLst/>
                        <a:latin typeface="Arial" panose="020B0604020202020204" pitchFamily="34" charset="0"/>
                        <a:ea typeface="Tahoma" panose="020B0604030504040204" pitchFamily="34" charset="0"/>
                        <a:cs typeface="Tahoma" panose="020B0604030504040204" pitchFamily="34" charset="0"/>
                      </a:endParaRPr>
                    </a:p>
                  </a:txBody>
                  <a:tcPr marL="7144" marR="7144" marT="7144" marB="0" anchor="ctr">
                    <a:solidFill>
                      <a:srgbClr val="FF7C80"/>
                    </a:solidFill>
                  </a:tcPr>
                </a:tc>
                <a:tc>
                  <a:txBody>
                    <a:bodyPr/>
                    <a:lstStyle/>
                    <a:p>
                      <a:pPr algn="ctr" fontAlgn="ctr"/>
                      <a:r>
                        <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1.3224</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strong</a:t>
                      </a:r>
                    </a:p>
                  </a:txBody>
                  <a:tcPr marL="9525" marR="9525" marT="9525" marB="0" anchor="ctr">
                    <a:noFill/>
                  </a:tcPr>
                </a:tc>
                <a:extLst>
                  <a:ext uri="{0D108BD9-81ED-4DB2-BD59-A6C34878D82A}">
                    <a16:rowId xmlns:a16="http://schemas.microsoft.com/office/drawing/2014/main" val="10005"/>
                  </a:ext>
                </a:extLst>
              </a:tr>
              <a:tr h="283845">
                <a:tc>
                  <a:txBody>
                    <a:bodyPr/>
                    <a:lstStyle/>
                    <a:p>
                      <a:pPr algn="l" fontAlgn="ctr"/>
                      <a:r>
                        <a:rPr lang="en-US" sz="1000" b="0" i="0" u="none" strike="noStrike" kern="120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First three payments</a:t>
                      </a:r>
                      <a:r>
                        <a:rPr lang="en-US" sz="1000" b="0" i="0" u="none" strike="noStrike" kern="1200" baseline="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 d</a:t>
                      </a:r>
                      <a:r>
                        <a:rPr lang="en-US" sz="1000" b="0" i="0" u="none" strike="noStrike" kern="120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efault</a:t>
                      </a:r>
                      <a:r>
                        <a:rPr lang="en-US" sz="1000" b="0" i="0" u="none" strike="noStrike" kern="1200" baseline="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 f</a:t>
                      </a:r>
                      <a:r>
                        <a:rPr lang="en-US" sz="1000" b="0" i="0" u="none" strike="noStrike" kern="120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lag</a:t>
                      </a:r>
                      <a:endParaRPr lang="en-US" sz="10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9525" cap="flat" cmpd="sng" algn="ctr">
                      <a:solidFill>
                        <a:schemeClr val="tx1"/>
                      </a:solidFill>
                      <a:prstDash val="solid"/>
                      <a:round/>
                      <a:headEnd type="none" w="med" len="med"/>
                      <a:tailEnd type="none" w="med" len="med"/>
                    </a:lnL>
                  </a:tcPr>
                </a:tc>
                <a:tc>
                  <a:txBody>
                    <a:bodyPr/>
                    <a:lstStyle/>
                    <a:p>
                      <a:pPr marL="0" algn="ctr" defTabSz="609577" rtl="0" eaLnBrk="1" fontAlgn="ctr" latinLnBrk="0" hangingPunct="1"/>
                      <a:r>
                        <a:rPr lang="en-US" sz="1000" b="0" i="0" u="none" strike="noStrike" kern="1200"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Yes &gt; No</a:t>
                      </a:r>
                      <a:endParaRPr lang="th-TH" sz="1000" b="0" i="0" u="none" strike="noStrike" kern="1200" dirty="0">
                        <a:solidFill>
                          <a:srgbClr val="000000"/>
                        </a:solidFill>
                        <a:effectLst/>
                        <a:latin typeface="Arial" panose="020B0604020202020204" pitchFamily="34" charset="0"/>
                        <a:ea typeface="Tahoma" panose="020B0604030504040204" pitchFamily="34" charset="0"/>
                        <a:cs typeface="Tahoma" panose="020B0604030504040204" pitchFamily="34" charset="0"/>
                      </a:endParaRPr>
                    </a:p>
                  </a:txBody>
                  <a:tcPr marL="7144" marR="7144" marT="7144" marB="0" anchor="ctr">
                    <a:solidFill>
                      <a:srgbClr val="D0CECE"/>
                    </a:solidFill>
                  </a:tcPr>
                </a:tc>
                <a:tc>
                  <a:txBody>
                    <a:bodyPr/>
                    <a:lstStyle/>
                    <a:p>
                      <a:pPr algn="ctr" fontAlgn="ctr"/>
                      <a:r>
                        <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1.2541</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strong</a:t>
                      </a:r>
                    </a:p>
                  </a:txBody>
                  <a:tcPr marL="9525" marR="9525" marT="9525" marB="0" anchor="ctr">
                    <a:noFill/>
                  </a:tcPr>
                </a:tc>
                <a:extLst>
                  <a:ext uri="{0D108BD9-81ED-4DB2-BD59-A6C34878D82A}">
                    <a16:rowId xmlns:a16="http://schemas.microsoft.com/office/drawing/2014/main" val="10006"/>
                  </a:ext>
                </a:extLst>
              </a:tr>
              <a:tr h="283845">
                <a:tc>
                  <a:txBody>
                    <a:bodyPr/>
                    <a:lstStyle/>
                    <a:p>
                      <a:pPr algn="l" fontAlgn="ctr"/>
                      <a:r>
                        <a:rPr lang="en-US" sz="1000" b="0" i="0" u="none" strike="noStrike" kern="120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Actual outstanding to scheduled</a:t>
                      </a:r>
                      <a:r>
                        <a:rPr lang="en-US" sz="1000" b="0" i="0" u="none" strike="noStrike" kern="1200" baseline="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 outstanding 2 months ago</a:t>
                      </a:r>
                      <a:endParaRPr lang="en-US" sz="10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9525"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a:t>
                      </a:r>
                      <a:endParaRPr lang="th-TH" sz="1000" b="0" i="0" u="none" strike="noStrike" dirty="0">
                        <a:solidFill>
                          <a:srgbClr val="000000"/>
                        </a:solidFill>
                        <a:effectLst/>
                        <a:latin typeface="Arial" panose="020B0604020202020204" pitchFamily="34" charset="0"/>
                        <a:ea typeface="Tahoma" panose="020B0604030504040204" pitchFamily="34" charset="0"/>
                        <a:cs typeface="Tahoma" panose="020B0604030504040204" pitchFamily="34" charset="0"/>
                      </a:endParaRPr>
                    </a:p>
                  </a:txBody>
                  <a:tcPr marL="7144" marR="7144" marT="7144" marB="0" anchor="ctr">
                    <a:solidFill>
                      <a:srgbClr val="FF7C80"/>
                    </a:solidFill>
                  </a:tcPr>
                </a:tc>
                <a:tc>
                  <a:txBody>
                    <a:bodyPr/>
                    <a:lstStyle/>
                    <a:p>
                      <a:pPr algn="ctr" fontAlgn="ctr"/>
                      <a:r>
                        <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0.6770</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strong</a:t>
                      </a:r>
                    </a:p>
                  </a:txBody>
                  <a:tcPr marL="9525" marR="9525" marT="9525" marB="0" anchor="ctr">
                    <a:noFill/>
                  </a:tcPr>
                </a:tc>
                <a:extLst>
                  <a:ext uri="{0D108BD9-81ED-4DB2-BD59-A6C34878D82A}">
                    <a16:rowId xmlns:a16="http://schemas.microsoft.com/office/drawing/2014/main" val="10007"/>
                  </a:ext>
                </a:extLst>
              </a:tr>
              <a:tr h="283845">
                <a:tc>
                  <a:txBody>
                    <a:bodyPr/>
                    <a:lstStyle/>
                    <a:p>
                      <a:pPr algn="l" fontAlgn="ctr"/>
                      <a:r>
                        <a:rPr lang="en-US" sz="10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First payment</a:t>
                      </a:r>
                      <a:r>
                        <a:rPr lang="en-US" sz="1000" b="0" i="0" u="none" strike="noStrike" baseline="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 d</a:t>
                      </a:r>
                      <a:r>
                        <a:rPr lang="en-US" sz="10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efault</a:t>
                      </a:r>
                      <a:r>
                        <a:rPr lang="en-US" sz="1000" b="0" i="0" u="none" strike="noStrike" baseline="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 f</a:t>
                      </a:r>
                      <a:r>
                        <a:rPr lang="en-US" sz="10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lag</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9525" cap="flat" cmpd="sng" algn="ctr">
                      <a:solidFill>
                        <a:schemeClr val="tx1"/>
                      </a:solidFill>
                      <a:prstDash val="solid"/>
                      <a:round/>
                      <a:headEnd type="none" w="med" len="med"/>
                      <a:tailEnd type="none" w="med" len="med"/>
                    </a:lnL>
                  </a:tcPr>
                </a:tc>
                <a:tc>
                  <a:txBody>
                    <a:bodyPr/>
                    <a:lstStyle/>
                    <a:p>
                      <a:pPr algn="ctr" fontAlgn="ctr"/>
                      <a:r>
                        <a:rPr lang="en-US" sz="1000" b="0" i="0" u="none" strike="noStrike" kern="1200"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Yes</a:t>
                      </a:r>
                      <a:r>
                        <a:rPr lang="en-US" sz="1000" b="0" i="0" u="none" strike="noStrike" kern="1200" baseline="0"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 &gt; No</a:t>
                      </a:r>
                      <a:endParaRPr lang="th-TH" sz="1000" b="0" i="0" u="none" strike="noStrike" kern="1200" dirty="0">
                        <a:solidFill>
                          <a:srgbClr val="000000"/>
                        </a:solidFill>
                        <a:effectLst/>
                        <a:latin typeface="Arial" panose="020B0604020202020204" pitchFamily="34" charset="0"/>
                        <a:ea typeface="Tahoma" panose="020B0604030504040204" pitchFamily="34" charset="0"/>
                        <a:cs typeface="Tahoma" panose="020B0604030504040204" pitchFamily="34" charset="0"/>
                      </a:endParaRPr>
                    </a:p>
                  </a:txBody>
                  <a:tcPr marL="7144" marR="7144" marT="7144" marB="0" anchor="ctr">
                    <a:solidFill>
                      <a:srgbClr val="D0CECE"/>
                    </a:solidFill>
                  </a:tcPr>
                </a:tc>
                <a:tc>
                  <a:txBody>
                    <a:bodyPr/>
                    <a:lstStyle/>
                    <a:p>
                      <a:pPr algn="ctr" fontAlgn="ctr"/>
                      <a:r>
                        <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0.5238</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strong</a:t>
                      </a:r>
                    </a:p>
                  </a:txBody>
                  <a:tcPr marL="9525" marR="9525" marT="9525" marB="0" anchor="ctr">
                    <a:noFill/>
                  </a:tcPr>
                </a:tc>
                <a:extLst>
                  <a:ext uri="{0D108BD9-81ED-4DB2-BD59-A6C34878D82A}">
                    <a16:rowId xmlns:a16="http://schemas.microsoft.com/office/drawing/2014/main" val="10008"/>
                  </a:ext>
                </a:extLst>
              </a:tr>
              <a:tr h="283845">
                <a:tc>
                  <a:txBody>
                    <a:bodyPr/>
                    <a:lstStyle/>
                    <a:p>
                      <a:pPr algn="l" fontAlgn="ctr"/>
                      <a:r>
                        <a:rPr lang="en-US" sz="10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Current LTV</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9525"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a:t>
                      </a:r>
                      <a:endParaRPr lang="th-TH" sz="1000" b="0" i="0" u="none" strike="noStrike" dirty="0">
                        <a:solidFill>
                          <a:srgbClr val="000000"/>
                        </a:solidFill>
                        <a:effectLst/>
                        <a:latin typeface="Arial" panose="020B0604020202020204" pitchFamily="34" charset="0"/>
                        <a:ea typeface="Tahoma" panose="020B0604030504040204" pitchFamily="34" charset="0"/>
                        <a:cs typeface="Tahoma" panose="020B0604030504040204" pitchFamily="34" charset="0"/>
                      </a:endParaRPr>
                    </a:p>
                  </a:txBody>
                  <a:tcPr marL="7144" marR="7144" marT="7144" marB="0" anchor="ctr">
                    <a:solidFill>
                      <a:srgbClr val="FF7C80"/>
                    </a:solidFill>
                  </a:tcPr>
                </a:tc>
                <a:tc>
                  <a:txBody>
                    <a:bodyPr/>
                    <a:lstStyle/>
                    <a:p>
                      <a:pPr algn="ctr" fontAlgn="ctr"/>
                      <a:r>
                        <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0.4660</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strong</a:t>
                      </a:r>
                    </a:p>
                  </a:txBody>
                  <a:tcPr marL="9525" marR="9525" marT="9525" marB="0" anchor="ctr">
                    <a:noFill/>
                  </a:tcPr>
                </a:tc>
                <a:extLst>
                  <a:ext uri="{0D108BD9-81ED-4DB2-BD59-A6C34878D82A}">
                    <a16:rowId xmlns:a16="http://schemas.microsoft.com/office/drawing/2014/main" val="10009"/>
                  </a:ext>
                </a:extLst>
              </a:tr>
              <a:tr h="283845">
                <a:tc>
                  <a:txBody>
                    <a:bodyPr/>
                    <a:lstStyle/>
                    <a:p>
                      <a:pPr algn="l" fontAlgn="ctr"/>
                      <a:r>
                        <a:rPr lang="en-US" sz="10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Actual outstanding to scheduled</a:t>
                      </a:r>
                      <a:r>
                        <a:rPr lang="en-US" sz="1000" b="0" i="0" u="none" strike="noStrike" baseline="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 outstanding 3 months ago</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9525"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a:t>
                      </a:r>
                      <a:endParaRPr lang="th-TH" sz="1000" b="0" i="0" u="none" strike="noStrike" dirty="0">
                        <a:solidFill>
                          <a:srgbClr val="000000"/>
                        </a:solidFill>
                        <a:effectLst/>
                        <a:latin typeface="Arial" panose="020B0604020202020204" pitchFamily="34" charset="0"/>
                        <a:ea typeface="Tahoma" panose="020B0604030504040204" pitchFamily="34" charset="0"/>
                        <a:cs typeface="Tahoma" panose="020B0604030504040204" pitchFamily="34" charset="0"/>
                      </a:endParaRPr>
                    </a:p>
                  </a:txBody>
                  <a:tcPr marL="7144" marR="7144" marT="7144" marB="0" anchor="ctr">
                    <a:solidFill>
                      <a:srgbClr val="FF7C80"/>
                    </a:solidFill>
                  </a:tcPr>
                </a:tc>
                <a:tc>
                  <a:txBody>
                    <a:bodyPr/>
                    <a:lstStyle/>
                    <a:p>
                      <a:pPr algn="ctr" fontAlgn="ctr"/>
                      <a:r>
                        <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0.4316</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strong</a:t>
                      </a:r>
                    </a:p>
                  </a:txBody>
                  <a:tcPr marL="9525" marR="9525" marT="9525" marB="0" anchor="ctr">
                    <a:noFill/>
                  </a:tcPr>
                </a:tc>
                <a:extLst>
                  <a:ext uri="{0D108BD9-81ED-4DB2-BD59-A6C34878D82A}">
                    <a16:rowId xmlns:a16="http://schemas.microsoft.com/office/drawing/2014/main" val="10010"/>
                  </a:ext>
                </a:extLst>
              </a:tr>
              <a:tr h="283845">
                <a:tc>
                  <a:txBody>
                    <a:bodyPr/>
                    <a:lstStyle/>
                    <a:p>
                      <a:pPr algn="l" fontAlgn="ctr"/>
                      <a:r>
                        <a:rPr lang="en-US" sz="10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Future LTV next 1 year</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9525"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a:t>
                      </a:r>
                      <a:endParaRPr lang="th-TH" sz="1000" b="0" i="0" u="none" strike="noStrike" dirty="0">
                        <a:solidFill>
                          <a:srgbClr val="000000"/>
                        </a:solidFill>
                        <a:effectLst/>
                        <a:latin typeface="Arial" panose="020B0604020202020204" pitchFamily="34" charset="0"/>
                        <a:ea typeface="Tahoma" panose="020B0604030504040204" pitchFamily="34" charset="0"/>
                        <a:cs typeface="Tahoma" panose="020B0604030504040204" pitchFamily="34" charset="0"/>
                      </a:endParaRPr>
                    </a:p>
                  </a:txBody>
                  <a:tcPr marL="7144" marR="7144" marT="7144" marB="0" anchor="ctr">
                    <a:solidFill>
                      <a:srgbClr val="FF7C80"/>
                    </a:solidFill>
                  </a:tcPr>
                </a:tc>
                <a:tc>
                  <a:txBody>
                    <a:bodyPr/>
                    <a:lstStyle/>
                    <a:p>
                      <a:pPr algn="ctr" fontAlgn="ctr"/>
                      <a:r>
                        <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0.3809</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strong</a:t>
                      </a:r>
                    </a:p>
                  </a:txBody>
                  <a:tcPr marL="9525" marR="9525" marT="9525" marB="0" anchor="ctr">
                    <a:noFill/>
                  </a:tcPr>
                </a:tc>
                <a:extLst>
                  <a:ext uri="{0D108BD9-81ED-4DB2-BD59-A6C34878D82A}">
                    <a16:rowId xmlns:a16="http://schemas.microsoft.com/office/drawing/2014/main" val="10013"/>
                  </a:ext>
                </a:extLst>
              </a:tr>
              <a:tr h="283845">
                <a:tc>
                  <a:txBody>
                    <a:bodyPr/>
                    <a:lstStyle/>
                    <a:p>
                      <a:pPr algn="l" fontAlgn="ctr"/>
                      <a:r>
                        <a:rPr lang="en-US" sz="10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Future LTV</a:t>
                      </a:r>
                      <a:r>
                        <a:rPr lang="en-US" sz="1000" b="0" i="0" u="none" strike="noStrike" baseline="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 next 2 years</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9525"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a:t>
                      </a:r>
                      <a:endParaRPr lang="th-TH" sz="1000" b="0" i="0" u="none" strike="noStrike" dirty="0">
                        <a:solidFill>
                          <a:srgbClr val="000000"/>
                        </a:solidFill>
                        <a:effectLst/>
                        <a:latin typeface="Arial" panose="020B0604020202020204" pitchFamily="34" charset="0"/>
                        <a:ea typeface="Tahoma" panose="020B0604030504040204" pitchFamily="34" charset="0"/>
                        <a:cs typeface="Tahoma" panose="020B0604030504040204" pitchFamily="34" charset="0"/>
                      </a:endParaRPr>
                    </a:p>
                  </a:txBody>
                  <a:tcPr marL="7144" marR="7144" marT="7144" marB="0" anchor="ctr">
                    <a:solidFill>
                      <a:srgbClr val="FF7C80"/>
                    </a:solidFill>
                  </a:tcPr>
                </a:tc>
                <a:tc>
                  <a:txBody>
                    <a:bodyPr/>
                    <a:lstStyle/>
                    <a:p>
                      <a:pPr algn="ctr" fontAlgn="ctr"/>
                      <a:r>
                        <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0.2693</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medium</a:t>
                      </a:r>
                    </a:p>
                  </a:txBody>
                  <a:tcPr marL="9525" marR="9525" marT="9525" marB="0" anchor="ctr">
                    <a:noFill/>
                  </a:tcPr>
                </a:tc>
                <a:extLst>
                  <a:ext uri="{0D108BD9-81ED-4DB2-BD59-A6C34878D82A}">
                    <a16:rowId xmlns:a16="http://schemas.microsoft.com/office/drawing/2014/main" val="10014"/>
                  </a:ext>
                </a:extLst>
              </a:tr>
              <a:tr h="283845">
                <a:tc>
                  <a:txBody>
                    <a:bodyPr/>
                    <a:lstStyle/>
                    <a:p>
                      <a:pPr algn="l" fontAlgn="ctr"/>
                      <a:r>
                        <a:rPr lang="en-US" sz="10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Current</a:t>
                      </a:r>
                      <a:r>
                        <a:rPr lang="en-US" sz="1000" b="0" i="0" u="none" strike="noStrike" baseline="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 d</a:t>
                      </a:r>
                      <a:r>
                        <a:rPr lang="en-US" sz="10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ebt</a:t>
                      </a:r>
                      <a:r>
                        <a:rPr lang="en-US" sz="1000" b="0" i="0" u="none" strike="noStrike" baseline="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 b</a:t>
                      </a:r>
                      <a:r>
                        <a:rPr lang="en-US" sz="10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urden</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9525"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a:t>
                      </a:r>
                      <a:endParaRPr lang="th-TH" sz="1000" b="0" i="0" u="none" strike="noStrike" dirty="0">
                        <a:solidFill>
                          <a:srgbClr val="000000"/>
                        </a:solidFill>
                        <a:effectLst/>
                        <a:latin typeface="Arial" panose="020B0604020202020204" pitchFamily="34" charset="0"/>
                        <a:ea typeface="Tahoma" panose="020B0604030504040204" pitchFamily="34" charset="0"/>
                        <a:cs typeface="Tahoma" panose="020B0604030504040204" pitchFamily="34" charset="0"/>
                      </a:endParaRPr>
                    </a:p>
                  </a:txBody>
                  <a:tcPr marL="7144" marR="7144" marT="7144" marB="0" anchor="ctr">
                    <a:solidFill>
                      <a:srgbClr val="FF7C80"/>
                    </a:solidFill>
                  </a:tcPr>
                </a:tc>
                <a:tc>
                  <a:txBody>
                    <a:bodyPr/>
                    <a:lstStyle/>
                    <a:p>
                      <a:pPr algn="ctr" fontAlgn="ctr"/>
                      <a:r>
                        <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0.2239</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medium</a:t>
                      </a:r>
                    </a:p>
                  </a:txBody>
                  <a:tcPr marL="9525" marR="9525" marT="9525" marB="0" anchor="ctr">
                    <a:noFill/>
                  </a:tcPr>
                </a:tc>
                <a:extLst>
                  <a:ext uri="{0D108BD9-81ED-4DB2-BD59-A6C34878D82A}">
                    <a16:rowId xmlns:a16="http://schemas.microsoft.com/office/drawing/2014/main" val="2688496051"/>
                  </a:ext>
                </a:extLst>
              </a:tr>
              <a:tr h="283845">
                <a:tc>
                  <a:txBody>
                    <a:bodyPr/>
                    <a:lstStyle/>
                    <a:p>
                      <a:pPr algn="l" fontAlgn="ctr"/>
                      <a:r>
                        <a:rPr lang="en-US" sz="1000" b="0" i="0" u="none" strike="noStrike" kern="120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Month</a:t>
                      </a:r>
                      <a:r>
                        <a:rPr lang="en-US" sz="1000" b="0" i="0" u="none" strike="noStrike" kern="1200" baseline="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 </a:t>
                      </a:r>
                      <a:r>
                        <a:rPr lang="en-US" sz="1000" b="0" i="0" u="none" strike="noStrike" kern="120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on</a:t>
                      </a:r>
                      <a:r>
                        <a:rPr lang="en-US" sz="1000" b="0" i="0" u="none" strike="noStrike" kern="1200" baseline="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 b</a:t>
                      </a:r>
                      <a:r>
                        <a:rPr lang="en-US" sz="1000" b="0" i="0" u="none" strike="noStrike" kern="120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ook</a:t>
                      </a:r>
                      <a:endPar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9525" cap="flat" cmpd="sng" algn="ctr">
                      <a:solidFill>
                        <a:schemeClr val="tx1"/>
                      </a:solidFill>
                      <a:prstDash val="solid"/>
                      <a:round/>
                      <a:headEnd type="none" w="med" len="med"/>
                      <a:tailEnd type="none" w="med" len="med"/>
                    </a:lnL>
                    <a:lnB w="9525"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a:t>
                      </a:r>
                      <a:endParaRPr lang="th-TH" sz="1000" b="0" i="0" u="none" strike="noStrike" dirty="0">
                        <a:solidFill>
                          <a:srgbClr val="000000"/>
                        </a:solidFill>
                        <a:effectLst/>
                        <a:latin typeface="Arial" panose="020B0604020202020204" pitchFamily="34" charset="0"/>
                        <a:ea typeface="Tahoma" panose="020B0604030504040204" pitchFamily="34" charset="0"/>
                        <a:cs typeface="Tahoma" panose="020B0604030504040204" pitchFamily="34" charset="0"/>
                      </a:endParaRPr>
                    </a:p>
                  </a:txBody>
                  <a:tcPr marL="7144" marR="7144" marT="7144" marB="0" anchor="ctr">
                    <a:lnB w="9525" cap="flat" cmpd="sng" algn="ctr">
                      <a:solidFill>
                        <a:schemeClr val="tx1"/>
                      </a:solidFill>
                      <a:prstDash val="solid"/>
                      <a:round/>
                      <a:headEnd type="none" w="med" len="med"/>
                      <a:tailEnd type="none" w="med" len="med"/>
                    </a:lnB>
                    <a:solidFill>
                      <a:srgbClr val="FF7C80"/>
                    </a:solidFill>
                  </a:tcPr>
                </a:tc>
                <a:tc>
                  <a:txBody>
                    <a:bodyPr/>
                    <a:lstStyle/>
                    <a:p>
                      <a:pPr algn="ctr" fontAlgn="ctr"/>
                      <a:r>
                        <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0.0490</a:t>
                      </a:r>
                    </a:p>
                  </a:txBody>
                  <a:tcPr marL="9525" marR="9525" marT="9525" marB="0" anchor="ctr">
                    <a:lnB w="9525"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weak</a:t>
                      </a:r>
                    </a:p>
                  </a:txBody>
                  <a:tcPr marL="9525" marR="9525" marT="9525" marB="0" anchor="ctr">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4418654"/>
                  </a:ext>
                </a:extLst>
              </a:tr>
            </a:tbl>
          </a:graphicData>
        </a:graphic>
      </p:graphicFrame>
      <p:grpSp>
        <p:nvGrpSpPr>
          <p:cNvPr id="11" name="Group 10"/>
          <p:cNvGrpSpPr/>
          <p:nvPr/>
        </p:nvGrpSpPr>
        <p:grpSpPr>
          <a:xfrm>
            <a:off x="5747612" y="797523"/>
            <a:ext cx="2920454" cy="280485"/>
            <a:chOff x="5436095" y="705759"/>
            <a:chExt cx="2920454" cy="280485"/>
          </a:xfrm>
        </p:grpSpPr>
        <p:sp>
          <p:nvSpPr>
            <p:cNvPr id="2" name="TextBox 1"/>
            <p:cNvSpPr txBox="1"/>
            <p:nvPr/>
          </p:nvSpPr>
          <p:spPr>
            <a:xfrm>
              <a:off x="5652120" y="709245"/>
              <a:ext cx="1068001" cy="276999"/>
            </a:xfrm>
            <a:prstGeom prst="rect">
              <a:avLst/>
            </a:prstGeom>
            <a:noFill/>
          </p:spPr>
          <p:txBody>
            <a:bodyPr wrap="square" rtlCol="0">
              <a:spAutoFit/>
            </a:bodyPr>
            <a:lstStyle/>
            <a:p>
              <a:r>
                <a:rPr lang="en-US" sz="1200" dirty="0" smtClean="0">
                  <a:solidFill>
                    <a:srgbClr val="000000"/>
                  </a:solidFill>
                  <a:latin typeface="Arial" panose="020B0604020202020204" pitchFamily="34" charset="0"/>
                  <a:ea typeface="宋体" panose="02010600030101010101" pitchFamily="2" charset="-122"/>
                  <a:cs typeface="Arial" panose="020B0604020202020204" pitchFamily="34" charset="0"/>
                </a:rPr>
                <a:t>Population</a:t>
              </a:r>
              <a:endParaRPr lang="en-US" sz="1200" dirty="0">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10" name="TextBox 9"/>
            <p:cNvSpPr txBox="1"/>
            <p:nvPr/>
          </p:nvSpPr>
          <p:spPr>
            <a:xfrm>
              <a:off x="7288548" y="705759"/>
              <a:ext cx="1068001" cy="276999"/>
            </a:xfrm>
            <a:prstGeom prst="rect">
              <a:avLst/>
            </a:prstGeom>
            <a:noFill/>
          </p:spPr>
          <p:txBody>
            <a:bodyPr wrap="square" rtlCol="0">
              <a:spAutoFit/>
            </a:bodyPr>
            <a:lstStyle/>
            <a:p>
              <a:r>
                <a:rPr lang="en-US" sz="1200" dirty="0" smtClean="0">
                  <a:solidFill>
                    <a:srgbClr val="000000"/>
                  </a:solidFill>
                  <a:latin typeface="Arial" panose="020B0604020202020204" pitchFamily="34" charset="0"/>
                  <a:ea typeface="宋体" panose="02010600030101010101" pitchFamily="2" charset="-122"/>
                  <a:cs typeface="Arial" panose="020B0604020202020204" pitchFamily="34" charset="0"/>
                </a:rPr>
                <a:t>Bad rate</a:t>
              </a:r>
              <a:endParaRPr lang="en-US" sz="1200" dirty="0">
                <a:solidFill>
                  <a:srgbClr val="000000"/>
                </a:solidFill>
                <a:latin typeface="Arial" panose="020B0604020202020204" pitchFamily="34" charset="0"/>
                <a:ea typeface="宋体" panose="02010600030101010101" pitchFamily="2" charset="-122"/>
                <a:cs typeface="Arial" panose="020B0604020202020204" pitchFamily="34" charset="0"/>
              </a:endParaRPr>
            </a:p>
          </p:txBody>
        </p:sp>
        <p:cxnSp>
          <p:nvCxnSpPr>
            <p:cNvPr id="6" name="Straight Connector 5"/>
            <p:cNvCxnSpPr/>
            <p:nvPr/>
          </p:nvCxnSpPr>
          <p:spPr>
            <a:xfrm>
              <a:off x="6712810" y="843405"/>
              <a:ext cx="598172" cy="0"/>
            </a:xfrm>
            <a:prstGeom prst="line">
              <a:avLst/>
            </a:prstGeom>
            <a:ln w="28575">
              <a:solidFill>
                <a:srgbClr val="ED7D3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949998" y="771397"/>
              <a:ext cx="131897" cy="144016"/>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5436095" y="725033"/>
              <a:ext cx="216024" cy="216024"/>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aphicFrame>
        <p:nvGraphicFramePr>
          <p:cNvPr id="15" name="Table 14"/>
          <p:cNvGraphicFramePr>
            <a:graphicFrameLocks noGrp="1"/>
          </p:cNvGraphicFramePr>
          <p:nvPr>
            <p:extLst>
              <p:ext uri="{D42A27DB-BD31-4B8C-83A1-F6EECF244321}">
                <p14:modId xmlns:p14="http://schemas.microsoft.com/office/powerpoint/2010/main" val="2705793339"/>
              </p:ext>
            </p:extLst>
          </p:nvPr>
        </p:nvGraphicFramePr>
        <p:xfrm>
          <a:off x="251520" y="6294986"/>
          <a:ext cx="3205422" cy="374374"/>
        </p:xfrm>
        <a:graphic>
          <a:graphicData uri="http://schemas.openxmlformats.org/drawingml/2006/table">
            <a:tbl>
              <a:tblPr firstRow="1">
                <a:tableStyleId>{7E9639D4-E3E2-4D34-9284-5A2195B3D0D7}</a:tableStyleId>
              </a:tblPr>
              <a:tblGrid>
                <a:gridCol w="250747">
                  <a:extLst>
                    <a:ext uri="{9D8B030D-6E8A-4147-A177-3AD203B41FA5}">
                      <a16:colId xmlns:a16="http://schemas.microsoft.com/office/drawing/2014/main" val="3623725860"/>
                    </a:ext>
                  </a:extLst>
                </a:gridCol>
                <a:gridCol w="2954675">
                  <a:extLst>
                    <a:ext uri="{9D8B030D-6E8A-4147-A177-3AD203B41FA5}">
                      <a16:colId xmlns:a16="http://schemas.microsoft.com/office/drawing/2014/main" val="1367496695"/>
                    </a:ext>
                  </a:extLst>
                </a:gridCol>
              </a:tblGrid>
              <a:tr h="187187">
                <a:tc>
                  <a:txBody>
                    <a:bodyPr/>
                    <a:lstStyle/>
                    <a:p>
                      <a:pPr algn="ctr" fontAlgn="ctr"/>
                      <a:r>
                        <a:rPr lang="en-US" sz="1100" b="0" i="0" u="none" strike="noStrike"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a:t>
                      </a:r>
                      <a:endParaRPr lang="th-TH" sz="1100" b="0" i="0" u="none" strike="noStrike" dirty="0">
                        <a:solidFill>
                          <a:srgbClr val="000000"/>
                        </a:solidFill>
                        <a:effectLst/>
                        <a:latin typeface="Arial" panose="020B0604020202020204" pitchFamily="34" charset="0"/>
                        <a:ea typeface="Tahoma" panose="020B0604030504040204" pitchFamily="34" charset="0"/>
                        <a:cs typeface="Tahoma" panose="020B0604030504040204" pitchFamily="34" charset="0"/>
                      </a:endParaRPr>
                    </a:p>
                  </a:txBody>
                  <a:tcPr marL="7144" marR="7144" marT="7144"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7C80"/>
                    </a:solidFill>
                  </a:tcPr>
                </a:tc>
                <a:tc>
                  <a:txBody>
                    <a:bodyPr/>
                    <a:lstStyle/>
                    <a:p>
                      <a:pPr algn="l" fontAlgn="ctr"/>
                      <a:r>
                        <a:rPr lang="en-US" sz="1100" b="0" i="0" u="none" strike="noStrike"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 The</a:t>
                      </a:r>
                      <a:r>
                        <a:rPr lang="en-US" sz="1100" b="0" i="0" u="none" strike="noStrike" baseline="0"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 higher the variable the higher the default</a:t>
                      </a:r>
                      <a:endParaRPr lang="th-TH" sz="1100" b="0" i="0" u="none" strike="noStrike" dirty="0">
                        <a:solidFill>
                          <a:srgbClr val="000000"/>
                        </a:solidFill>
                        <a:effectLst/>
                        <a:latin typeface="Arial" panose="020B0604020202020204" pitchFamily="34" charset="0"/>
                        <a:ea typeface="Tahoma" panose="020B0604030504040204" pitchFamily="34" charset="0"/>
                        <a:cs typeface="Tahoma" panose="020B0604030504040204" pitchFamily="34" charset="0"/>
                      </a:endParaRPr>
                    </a:p>
                  </a:txBody>
                  <a:tcPr marL="7144" marR="7144" marT="7144"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261379278"/>
                  </a:ext>
                </a:extLst>
              </a:tr>
              <a:tr h="187187">
                <a:tc>
                  <a:txBody>
                    <a:bodyPr/>
                    <a:lstStyle/>
                    <a:p>
                      <a:pPr algn="ctr" fontAlgn="ctr"/>
                      <a:r>
                        <a:rPr lang="en-US" sz="1100" b="0" i="0" u="none" strike="noStrike"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a:t>
                      </a:r>
                      <a:endParaRPr lang="th-TH" sz="1100" b="0" i="0" u="none" strike="noStrike" dirty="0">
                        <a:solidFill>
                          <a:srgbClr val="000000"/>
                        </a:solidFill>
                        <a:effectLst/>
                        <a:latin typeface="Arial" panose="020B0604020202020204" pitchFamily="34" charset="0"/>
                        <a:ea typeface="Tahoma" panose="020B0604030504040204" pitchFamily="34" charset="0"/>
                        <a:cs typeface="Tahoma" panose="020B0604030504040204" pitchFamily="34" charset="0"/>
                      </a:endParaRPr>
                    </a:p>
                  </a:txBody>
                  <a:tcPr marL="7144" marR="7144" marT="7144"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solidFill>
                  </a:tcPr>
                </a:tc>
                <a:tc>
                  <a:txBody>
                    <a:bodyPr/>
                    <a:lstStyle/>
                    <a:p>
                      <a:pPr marL="0" marR="0" indent="0" algn="l" defTabSz="812769" rtl="0" eaLnBrk="1" fontAlgn="ctr" latinLnBrk="0" hangingPunct="1">
                        <a:lnSpc>
                          <a:spcPct val="100000"/>
                        </a:lnSpc>
                        <a:spcBef>
                          <a:spcPts val="0"/>
                        </a:spcBef>
                        <a:spcAft>
                          <a:spcPts val="0"/>
                        </a:spcAft>
                        <a:buClrTx/>
                        <a:buSzTx/>
                        <a:buFontTx/>
                        <a:buNone/>
                        <a:tabLst/>
                        <a:defRPr/>
                      </a:pPr>
                      <a:r>
                        <a:rPr lang="en-US" sz="1100" b="0" i="0" u="none" strike="noStrike" kern="1200"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 The</a:t>
                      </a:r>
                      <a:r>
                        <a:rPr lang="en-US" sz="1100" b="0" i="0" u="none" strike="noStrike" kern="1200" baseline="0"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 higher the variable the lower the default</a:t>
                      </a:r>
                      <a:endParaRPr lang="th-TH" sz="1100" b="0" i="0" u="none" strike="noStrike" kern="1200" dirty="0" smtClean="0">
                        <a:solidFill>
                          <a:srgbClr val="000000"/>
                        </a:solidFill>
                        <a:effectLst/>
                        <a:latin typeface="Arial" panose="020B0604020202020204" pitchFamily="34" charset="0"/>
                        <a:ea typeface="Tahoma" panose="020B0604030504040204" pitchFamily="34" charset="0"/>
                        <a:cs typeface="Tahoma" panose="020B0604030504040204" pitchFamily="34" charset="0"/>
                      </a:endParaRPr>
                    </a:p>
                  </a:txBody>
                  <a:tcPr marL="7144" marR="7144" marT="7144"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7843358"/>
                  </a:ext>
                </a:extLst>
              </a:tr>
            </a:tbl>
          </a:graphicData>
        </a:graphic>
      </p:graphicFrame>
      <p:graphicFrame>
        <p:nvGraphicFramePr>
          <p:cNvPr id="25" name="Chart 24"/>
          <p:cNvGraphicFramePr>
            <a:graphicFrameLocks/>
          </p:cNvGraphicFramePr>
          <p:nvPr>
            <p:extLst>
              <p:ext uri="{D42A27DB-BD31-4B8C-83A1-F6EECF244321}">
                <p14:modId xmlns:p14="http://schemas.microsoft.com/office/powerpoint/2010/main" val="3471373061"/>
              </p:ext>
            </p:extLst>
          </p:nvPr>
        </p:nvGraphicFramePr>
        <p:xfrm>
          <a:off x="5364089" y="1047472"/>
          <a:ext cx="3672408" cy="27366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6" name="Chart 25"/>
          <p:cNvGraphicFramePr>
            <a:graphicFrameLocks/>
          </p:cNvGraphicFramePr>
          <p:nvPr>
            <p:extLst>
              <p:ext uri="{D42A27DB-BD31-4B8C-83A1-F6EECF244321}">
                <p14:modId xmlns:p14="http://schemas.microsoft.com/office/powerpoint/2010/main" val="2893785902"/>
              </p:ext>
            </p:extLst>
          </p:nvPr>
        </p:nvGraphicFramePr>
        <p:xfrm>
          <a:off x="5364089" y="3614489"/>
          <a:ext cx="3672408" cy="158417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7" name="Chart 26"/>
          <p:cNvGraphicFramePr>
            <a:graphicFrameLocks/>
          </p:cNvGraphicFramePr>
          <p:nvPr>
            <p:extLst>
              <p:ext uri="{D42A27DB-BD31-4B8C-83A1-F6EECF244321}">
                <p14:modId xmlns:p14="http://schemas.microsoft.com/office/powerpoint/2010/main" val="346514867"/>
              </p:ext>
            </p:extLst>
          </p:nvPr>
        </p:nvGraphicFramePr>
        <p:xfrm>
          <a:off x="5364090" y="5085184"/>
          <a:ext cx="3672408" cy="1584176"/>
        </p:xfrm>
        <a:graphic>
          <a:graphicData uri="http://schemas.openxmlformats.org/drawingml/2006/chart">
            <c:chart xmlns:c="http://schemas.openxmlformats.org/drawingml/2006/chart" xmlns:r="http://schemas.openxmlformats.org/officeDocument/2006/relationships" r:id="rId4"/>
          </a:graphicData>
        </a:graphic>
      </p:graphicFrame>
      <p:sp>
        <p:nvSpPr>
          <p:cNvPr id="16" name="Title 1">
            <a:extLst>
              <a:ext uri="{FF2B5EF4-FFF2-40B4-BE49-F238E27FC236}">
                <a16:creationId xmlns:a16="http://schemas.microsoft.com/office/drawing/2014/main" id="{EF4471C8-23FE-4CB6-9695-9635D0A60363}"/>
              </a:ext>
            </a:extLst>
          </p:cNvPr>
          <p:cNvSpPr txBox="1">
            <a:spLocks/>
          </p:cNvSpPr>
          <p:nvPr/>
        </p:nvSpPr>
        <p:spPr>
          <a:xfrm>
            <a:off x="606004" y="841444"/>
            <a:ext cx="8214468"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lvl="0" defTabSz="812769" fontAlgn="auto">
              <a:spcAft>
                <a:spcPts val="0"/>
              </a:spcAft>
            </a:pPr>
            <a:r>
              <a:rPr lang="en-US" sz="2400" b="1" dirty="0">
                <a:solidFill>
                  <a:prstClr val="black"/>
                </a:solidFill>
                <a:latin typeface="Arial" panose="020B0604020202020204" pitchFamily="34" charset="0"/>
                <a:cs typeface="Arial" panose="020B0604020202020204" pitchFamily="34" charset="0"/>
              </a:rPr>
              <a:t>Portfolio Analysis &amp; Insights</a:t>
            </a:r>
            <a:br>
              <a:rPr lang="en-US" sz="2400" b="1" dirty="0">
                <a:solidFill>
                  <a:prstClr val="black"/>
                </a:solidFill>
                <a:latin typeface="Arial" panose="020B0604020202020204" pitchFamily="34" charset="0"/>
                <a:cs typeface="Arial" panose="020B0604020202020204" pitchFamily="34" charset="0"/>
              </a:rPr>
            </a:br>
            <a:r>
              <a:rPr lang="en-US" sz="1400" b="1" dirty="0">
                <a:solidFill>
                  <a:srgbClr val="ED7D31"/>
                </a:solidFill>
                <a:latin typeface="Arial" panose="020B0604020202020204" pitchFamily="34" charset="0"/>
                <a:cs typeface="Arial" panose="020B0604020202020204" pitchFamily="34" charset="0"/>
              </a:rPr>
              <a:t>Data Visualization/Business Sense &amp; Sanity Check</a:t>
            </a:r>
          </a:p>
        </p:txBody>
      </p:sp>
    </p:spTree>
    <p:extLst>
      <p:ext uri="{BB962C8B-B14F-4D97-AF65-F5344CB8AC3E}">
        <p14:creationId xmlns:p14="http://schemas.microsoft.com/office/powerpoint/2010/main" val="7203044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55344927"/>
              </p:ext>
            </p:extLst>
          </p:nvPr>
        </p:nvGraphicFramePr>
        <p:xfrm>
          <a:off x="611560" y="1784235"/>
          <a:ext cx="3888433" cy="3931920"/>
        </p:xfrm>
        <a:graphic>
          <a:graphicData uri="http://schemas.openxmlformats.org/drawingml/2006/table">
            <a:tbl>
              <a:tblPr firstRow="1">
                <a:tableStyleId>{7E9639D4-E3E2-4D34-9284-5A2195B3D0D7}</a:tableStyleId>
              </a:tblPr>
              <a:tblGrid>
                <a:gridCol w="288032">
                  <a:extLst>
                    <a:ext uri="{9D8B030D-6E8A-4147-A177-3AD203B41FA5}">
                      <a16:colId xmlns:a16="http://schemas.microsoft.com/office/drawing/2014/main" val="2902269698"/>
                    </a:ext>
                  </a:extLst>
                </a:gridCol>
                <a:gridCol w="936104">
                  <a:extLst>
                    <a:ext uri="{9D8B030D-6E8A-4147-A177-3AD203B41FA5}">
                      <a16:colId xmlns:a16="http://schemas.microsoft.com/office/drawing/2014/main" val="20000"/>
                    </a:ext>
                  </a:extLst>
                </a:gridCol>
                <a:gridCol w="2128702">
                  <a:extLst>
                    <a:ext uri="{9D8B030D-6E8A-4147-A177-3AD203B41FA5}">
                      <a16:colId xmlns:a16="http://schemas.microsoft.com/office/drawing/2014/main" val="20003"/>
                    </a:ext>
                  </a:extLst>
                </a:gridCol>
                <a:gridCol w="535595">
                  <a:extLst>
                    <a:ext uri="{9D8B030D-6E8A-4147-A177-3AD203B41FA5}">
                      <a16:colId xmlns:a16="http://schemas.microsoft.com/office/drawing/2014/main" val="3976426520"/>
                    </a:ext>
                  </a:extLst>
                </a:gridCol>
              </a:tblGrid>
              <a:tr h="218440">
                <a:tc>
                  <a:txBody>
                    <a:bodyPr/>
                    <a:lstStyle/>
                    <a:p>
                      <a:pPr algn="ctr" fontAlgn="ctr"/>
                      <a:r>
                        <a:rPr lang="en-US" sz="1200" b="1" i="0" u="none" strike="noStrike"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a:t>
                      </a:r>
                      <a:endParaRPr lang="en-US" sz="1200" b="1"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Arial" panose="020B0604020202020204" pitchFamily="34" charset="0"/>
                          <a:cs typeface="Arial" panose="020B0604020202020204" pitchFamily="34" charset="0"/>
                        </a:rPr>
                        <a:t>Variable</a:t>
                      </a:r>
                      <a:endParaRPr lang="en-US" sz="1200" b="1"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Arial" panose="020B0604020202020204" pitchFamily="34" charset="0"/>
                          <a:cs typeface="Arial" panose="020B0604020202020204" pitchFamily="34" charset="0"/>
                        </a:rPr>
                        <a:t>Bin Description</a:t>
                      </a:r>
                      <a:endParaRPr lang="en-US" sz="1200" b="1"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Arial" panose="020B0604020202020204" pitchFamily="34" charset="0"/>
                          <a:cs typeface="Arial" panose="020B0604020202020204" pitchFamily="34" charset="0"/>
                        </a:rPr>
                        <a:t>Point</a:t>
                      </a:r>
                      <a:endParaRPr lang="en-US" sz="1200" b="1"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18440">
                <a:tc>
                  <a:txBody>
                    <a:bodyPr/>
                    <a:lstStyle/>
                    <a:p>
                      <a:pPr algn="ctr" fontAlgn="ctr"/>
                      <a:r>
                        <a:rPr lang="en-US" sz="1200" b="0" i="0" u="none" strike="noStrike"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0</a:t>
                      </a:r>
                      <a:endParaRPr lang="en-US" sz="1200" b="0"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Arial" panose="020B0604020202020204" pitchFamily="34" charset="0"/>
                          <a:cs typeface="Arial" panose="020B0604020202020204" pitchFamily="34" charset="0"/>
                        </a:rPr>
                        <a:t>Constant</a:t>
                      </a:r>
                      <a:endParaRPr lang="en-US" sz="1200" b="0"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th-TH" sz="1200" b="0" i="0" u="none" strike="noStrike" dirty="0">
                        <a:solidFill>
                          <a:srgbClr val="000000"/>
                        </a:solidFill>
                        <a:effectLst/>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b="1" i="0" u="none" strike="noStrike" dirty="0">
                          <a:solidFill>
                            <a:schemeClr val="tx1"/>
                          </a:solidFill>
                          <a:effectLst/>
                          <a:latin typeface="Arial" panose="020B0604020202020204" pitchFamily="34" charset="0"/>
                          <a:cs typeface="Arial" panose="020B0604020202020204" pitchFamily="34" charset="0"/>
                        </a:rPr>
                        <a:t>615</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18440">
                <a:tc rowSpan="10">
                  <a:txBody>
                    <a:bodyPr/>
                    <a:lstStyle/>
                    <a:p>
                      <a:pPr algn="ctr" fontAlgn="ctr"/>
                      <a:r>
                        <a:rPr lang="en-US" sz="1200" b="0" i="0" u="none" strike="noStrike"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1</a:t>
                      </a:r>
                      <a:endParaRPr lang="en-US" sz="1200" b="0"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0">
                  <a:txBody>
                    <a:bodyPr/>
                    <a:lstStyle/>
                    <a:p>
                      <a:pPr algn="ctr" fontAlgn="ctr"/>
                      <a:r>
                        <a:rPr lang="en-US" sz="1200" u="none" strike="noStrike" dirty="0" smtClean="0">
                          <a:effectLst/>
                          <a:latin typeface="Arial" panose="020B0604020202020204" pitchFamily="34" charset="0"/>
                          <a:cs typeface="Arial" panose="020B0604020202020204" pitchFamily="34" charset="0"/>
                        </a:rPr>
                        <a:t>Delinquency</a:t>
                      </a:r>
                    </a:p>
                    <a:p>
                      <a:pPr algn="ctr" fontAlgn="ctr"/>
                      <a:r>
                        <a:rPr lang="en-US" sz="1200" b="0" i="0" u="none" strike="noStrike"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Class</a:t>
                      </a:r>
                      <a:endParaRPr lang="en-US" sz="1200" b="0"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Arial" panose="020B0604020202020204" pitchFamily="34" charset="0"/>
                          <a:cs typeface="Arial" panose="020B0604020202020204" pitchFamily="34" charset="0"/>
                        </a:rPr>
                        <a:t>Missing Value</a:t>
                      </a:r>
                      <a:endParaRPr lang="en-US" sz="1200" b="0"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b="1" i="0" u="none" strike="noStrike" dirty="0">
                          <a:solidFill>
                            <a:schemeClr val="tx1"/>
                          </a:solidFill>
                          <a:effectLst/>
                          <a:latin typeface="Arial" panose="020B0604020202020204" pitchFamily="34" charset="0"/>
                          <a:cs typeface="Arial" panose="020B0604020202020204" pitchFamily="34" charset="0"/>
                        </a:rPr>
                        <a:t>0</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18440">
                <a:tc vMerge="1">
                  <a:txBody>
                    <a:bodyPr/>
                    <a:lstStyle/>
                    <a:p>
                      <a:endParaRPr lang="en-US"/>
                    </a:p>
                  </a:txBody>
                  <a:tcPr/>
                </a:tc>
                <a:tc vMerge="1">
                  <a:txBody>
                    <a:bodyPr/>
                    <a:lstStyle/>
                    <a:p>
                      <a:endParaRPr lang="th-TH"/>
                    </a:p>
                  </a:txBody>
                  <a:tcPr/>
                </a:tc>
                <a:tc>
                  <a:txBody>
                    <a:bodyPr/>
                    <a:lstStyle/>
                    <a:p>
                      <a:pPr marL="0" algn="ctr" defTabSz="609577" rtl="0" eaLnBrk="1" fontAlgn="ctr" latinLnBrk="0" hangingPunct="1"/>
                      <a:r>
                        <a:rPr lang="en-US" sz="1200" u="none" strike="noStrike" kern="1200" dirty="0">
                          <a:solidFill>
                            <a:schemeClr val="tx1"/>
                          </a:solidFill>
                          <a:effectLst/>
                          <a:latin typeface="Arial" panose="020B0604020202020204" pitchFamily="34" charset="0"/>
                          <a:ea typeface="+mn-ea"/>
                          <a:cs typeface="Arial" panose="020B0604020202020204" pitchFamily="34" charset="0"/>
                        </a:rPr>
                        <a:t>Clean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577"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18440">
                <a:tc vMerge="1">
                  <a:txBody>
                    <a:bodyPr/>
                    <a:lstStyle/>
                    <a:p>
                      <a:endParaRPr lang="en-US"/>
                    </a:p>
                  </a:txBody>
                  <a:tcPr/>
                </a:tc>
                <a:tc vMerge="1">
                  <a:txBody>
                    <a:bodyPr/>
                    <a:lstStyle/>
                    <a:p>
                      <a:endParaRPr lang="th-TH"/>
                    </a:p>
                  </a:txBody>
                  <a:tcPr/>
                </a:tc>
                <a:tc>
                  <a:txBody>
                    <a:bodyPr/>
                    <a:lstStyle/>
                    <a:p>
                      <a:pPr marL="0" algn="ctr" defTabSz="609577" rtl="0" eaLnBrk="1" fontAlgn="ctr" latinLnBrk="0" hangingPunct="1"/>
                      <a:r>
                        <a:rPr lang="en-US" sz="1200" u="none" strike="noStrike" kern="1200" dirty="0">
                          <a:solidFill>
                            <a:schemeClr val="tx1"/>
                          </a:solidFill>
                          <a:effectLst/>
                          <a:latin typeface="Arial" panose="020B0604020202020204" pitchFamily="34" charset="0"/>
                          <a:ea typeface="+mn-ea"/>
                          <a:cs typeface="Arial" panose="020B0604020202020204" pitchFamily="34" charset="0"/>
                        </a:rPr>
                        <a:t>Forgetful DLQ</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577"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18440">
                <a:tc vMerge="1">
                  <a:txBody>
                    <a:bodyPr/>
                    <a:lstStyle/>
                    <a:p>
                      <a:endParaRPr lang="en-US"/>
                    </a:p>
                  </a:txBody>
                  <a:tcPr/>
                </a:tc>
                <a:tc vMerge="1">
                  <a:txBody>
                    <a:bodyPr/>
                    <a:lstStyle/>
                    <a:p>
                      <a:endParaRPr lang="th-TH"/>
                    </a:p>
                  </a:txBody>
                  <a:tcPr/>
                </a:tc>
                <a:tc>
                  <a:txBody>
                    <a:bodyPr/>
                    <a:lstStyle/>
                    <a:p>
                      <a:pPr marL="0" algn="ctr" defTabSz="609577" rtl="0" eaLnBrk="1" fontAlgn="ctr" latinLnBrk="0" hangingPunct="1"/>
                      <a:r>
                        <a:rPr lang="en-US" sz="1200" u="none" strike="noStrike" kern="1200" dirty="0">
                          <a:solidFill>
                            <a:schemeClr val="tx1"/>
                          </a:solidFill>
                          <a:effectLst/>
                          <a:latin typeface="Arial" panose="020B0604020202020204" pitchFamily="34" charset="0"/>
                          <a:ea typeface="+mn-ea"/>
                          <a:cs typeface="Arial" panose="020B0604020202020204" pitchFamily="34" charset="0"/>
                        </a:rPr>
                        <a:t>Cured Early DLQ</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577"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18440">
                <a:tc vMerge="1">
                  <a:txBody>
                    <a:bodyPr/>
                    <a:lstStyle/>
                    <a:p>
                      <a:endParaRPr lang="en-US"/>
                    </a:p>
                  </a:txBody>
                  <a:tcPr/>
                </a:tc>
                <a:tc vMerge="1">
                  <a:txBody>
                    <a:bodyPr/>
                    <a:lstStyle/>
                    <a:p>
                      <a:endParaRPr lang="en-US"/>
                    </a:p>
                  </a:txBody>
                  <a:tcPr/>
                </a:tc>
                <a:tc>
                  <a:txBody>
                    <a:bodyPr/>
                    <a:lstStyle/>
                    <a:p>
                      <a:pPr marL="0" algn="ctr" defTabSz="609577" rtl="0" eaLnBrk="1" fontAlgn="ctr" latinLnBrk="0" hangingPunct="1"/>
                      <a:r>
                        <a:rPr lang="en-US" sz="1200" u="none" strike="noStrike" kern="1200" dirty="0">
                          <a:solidFill>
                            <a:schemeClr val="tx1"/>
                          </a:solidFill>
                          <a:effectLst/>
                          <a:latin typeface="Arial" panose="020B0604020202020204" pitchFamily="34" charset="0"/>
                          <a:ea typeface="+mn-ea"/>
                          <a:cs typeface="Arial" panose="020B0604020202020204" pitchFamily="34" charset="0"/>
                        </a:rPr>
                        <a:t>Early DLQ</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577"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921916"/>
                  </a:ext>
                </a:extLst>
              </a:tr>
              <a:tr h="218440">
                <a:tc vMerge="1">
                  <a:txBody>
                    <a:bodyPr/>
                    <a:lstStyle/>
                    <a:p>
                      <a:endParaRPr lang="en-US"/>
                    </a:p>
                  </a:txBody>
                  <a:tcPr/>
                </a:tc>
                <a:tc vMerge="1">
                  <a:txBody>
                    <a:bodyPr/>
                    <a:lstStyle/>
                    <a:p>
                      <a:endParaRPr lang="en-US"/>
                    </a:p>
                  </a:txBody>
                  <a:tcPr/>
                </a:tc>
                <a:tc>
                  <a:txBody>
                    <a:bodyPr/>
                    <a:lstStyle/>
                    <a:p>
                      <a:pPr marL="0" algn="ctr" defTabSz="609577" rtl="0" eaLnBrk="1" fontAlgn="ctr" latinLnBrk="0" hangingPunct="1"/>
                      <a:r>
                        <a:rPr lang="en-US" sz="1200" u="none" strike="noStrike" kern="1200" dirty="0">
                          <a:solidFill>
                            <a:schemeClr val="tx1"/>
                          </a:solidFill>
                          <a:effectLst/>
                          <a:latin typeface="Arial" panose="020B0604020202020204" pitchFamily="34" charset="0"/>
                          <a:ea typeface="+mn-ea"/>
                          <a:cs typeface="Arial" panose="020B0604020202020204" pitchFamily="34" charset="0"/>
                        </a:rPr>
                        <a:t>Cured Deep DLQ</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577" rtl="0" eaLnBrk="1" fontAlgn="ctr" latinLnBrk="0" hangingPunct="1"/>
                      <a:r>
                        <a:rPr lang="en-US" sz="1200" b="1" i="0" u="none" strike="noStrike" kern="1200">
                          <a:solidFill>
                            <a:schemeClr val="tx1"/>
                          </a:solidFill>
                          <a:effectLst/>
                          <a:latin typeface="Arial" panose="020B0604020202020204" pitchFamily="34" charset="0"/>
                          <a:ea typeface="+mn-ea"/>
                          <a:cs typeface="Arial" panose="020B0604020202020204" pitchFamily="34" charset="0"/>
                        </a:rPr>
                        <a:t>-20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1753345"/>
                  </a:ext>
                </a:extLst>
              </a:tr>
              <a:tr h="218440">
                <a:tc vMerge="1">
                  <a:txBody>
                    <a:bodyPr/>
                    <a:lstStyle/>
                    <a:p>
                      <a:endParaRPr lang="en-US"/>
                    </a:p>
                  </a:txBody>
                  <a:tcPr/>
                </a:tc>
                <a:tc vMerge="1">
                  <a:txBody>
                    <a:bodyPr/>
                    <a:lstStyle/>
                    <a:p>
                      <a:endParaRPr lang="en-US"/>
                    </a:p>
                  </a:txBody>
                  <a:tcPr/>
                </a:tc>
                <a:tc>
                  <a:txBody>
                    <a:bodyPr/>
                    <a:lstStyle/>
                    <a:p>
                      <a:pPr marL="0" algn="ctr" defTabSz="609577" rtl="0" eaLnBrk="1" fontAlgn="ctr" latinLnBrk="0" hangingPunct="1"/>
                      <a:r>
                        <a:rPr lang="en-US" sz="1200" u="none" strike="noStrike" kern="1200" dirty="0">
                          <a:solidFill>
                            <a:schemeClr val="tx1"/>
                          </a:solidFill>
                          <a:effectLst/>
                          <a:latin typeface="Arial" panose="020B0604020202020204" pitchFamily="34" charset="0"/>
                          <a:ea typeface="+mn-ea"/>
                          <a:cs typeface="Arial" panose="020B0604020202020204" pitchFamily="34" charset="0"/>
                        </a:rPr>
                        <a:t>Perpetual Early DLQ</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577"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1539115"/>
                  </a:ext>
                </a:extLst>
              </a:tr>
              <a:tr h="218440">
                <a:tc vMerge="1">
                  <a:txBody>
                    <a:bodyPr/>
                    <a:lstStyle/>
                    <a:p>
                      <a:endParaRPr lang="en-US"/>
                    </a:p>
                  </a:txBody>
                  <a:tcPr/>
                </a:tc>
                <a:tc vMerge="1">
                  <a:txBody>
                    <a:bodyPr/>
                    <a:lstStyle/>
                    <a:p>
                      <a:endParaRPr lang="en-US"/>
                    </a:p>
                  </a:txBody>
                  <a:tcPr/>
                </a:tc>
                <a:tc>
                  <a:txBody>
                    <a:bodyPr/>
                    <a:lstStyle/>
                    <a:p>
                      <a:pPr marL="0" algn="ctr" defTabSz="609577" rtl="0" eaLnBrk="1" fontAlgn="ctr" latinLnBrk="0" hangingPunct="1"/>
                      <a:r>
                        <a:rPr lang="en-US" sz="1200" u="none" strike="noStrike" kern="1200" dirty="0">
                          <a:solidFill>
                            <a:schemeClr val="tx1"/>
                          </a:solidFill>
                          <a:effectLst/>
                          <a:latin typeface="Arial" panose="020B0604020202020204" pitchFamily="34" charset="0"/>
                          <a:ea typeface="+mn-ea"/>
                          <a:cs typeface="Arial" panose="020B0604020202020204" pitchFamily="34" charset="0"/>
                        </a:rPr>
                        <a:t>Perpetual Deep DLQ</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577"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0787945"/>
                  </a:ext>
                </a:extLst>
              </a:tr>
              <a:tr h="218440">
                <a:tc vMerge="1">
                  <a:txBody>
                    <a:bodyPr/>
                    <a:lstStyle/>
                    <a:p>
                      <a:endParaRPr lang="en-US"/>
                    </a:p>
                  </a:txBody>
                  <a:tcPr/>
                </a:tc>
                <a:tc vMerge="1">
                  <a:txBody>
                    <a:bodyPr/>
                    <a:lstStyle/>
                    <a:p>
                      <a:endParaRPr lang="en-US"/>
                    </a:p>
                  </a:txBody>
                  <a:tcPr/>
                </a:tc>
                <a:tc>
                  <a:txBody>
                    <a:bodyPr/>
                    <a:lstStyle/>
                    <a:p>
                      <a:pPr marL="0" algn="ctr" defTabSz="609577" rtl="0" eaLnBrk="1" fontAlgn="ctr" latinLnBrk="0" hangingPunct="1"/>
                      <a:r>
                        <a:rPr lang="en-US" sz="1200" u="none" strike="noStrike" kern="1200" dirty="0">
                          <a:solidFill>
                            <a:schemeClr val="tx1"/>
                          </a:solidFill>
                          <a:effectLst/>
                          <a:latin typeface="Arial" panose="020B0604020202020204" pitchFamily="34" charset="0"/>
                          <a:ea typeface="+mn-ea"/>
                          <a:cs typeface="Arial" panose="020B0604020202020204" pitchFamily="34" charset="0"/>
                        </a:rPr>
                        <a:t>Rolling DLQ</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577"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-120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4404663"/>
                  </a:ext>
                </a:extLst>
              </a:tr>
              <a:tr h="218440">
                <a:tc vMerge="1">
                  <a:txBody>
                    <a:bodyPr/>
                    <a:lstStyle/>
                    <a:p>
                      <a:endParaRPr lang="en-US"/>
                    </a:p>
                  </a:txBody>
                  <a:tcPr/>
                </a:tc>
                <a:tc vMerge="1">
                  <a:txBody>
                    <a:bodyPr/>
                    <a:lstStyle/>
                    <a:p>
                      <a:endParaRPr lang="en-US"/>
                    </a:p>
                  </a:txBody>
                  <a:tcPr/>
                </a:tc>
                <a:tc>
                  <a:txBody>
                    <a:bodyPr/>
                    <a:lstStyle/>
                    <a:p>
                      <a:pPr marL="0" algn="ctr" defTabSz="609577" rtl="0" eaLnBrk="1" fontAlgn="ctr" latinLnBrk="0" hangingPunct="1"/>
                      <a:r>
                        <a:rPr lang="en-US" sz="1200" u="none" strike="noStrike" kern="1200" dirty="0">
                          <a:solidFill>
                            <a:schemeClr val="tx1"/>
                          </a:solidFill>
                          <a:effectLst/>
                          <a:latin typeface="Arial" panose="020B0604020202020204" pitchFamily="34" charset="0"/>
                          <a:ea typeface="+mn-ea"/>
                          <a:cs typeface="Arial" panose="020B0604020202020204" pitchFamily="34" charset="0"/>
                        </a:rPr>
                        <a:t>NPL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577"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7645116"/>
                  </a:ext>
                </a:extLst>
              </a:tr>
              <a:tr h="218440">
                <a:tc rowSpan="3">
                  <a:txBody>
                    <a:bodyPr/>
                    <a:lstStyle/>
                    <a:p>
                      <a:pPr algn="ctr" fontAlgn="ctr"/>
                      <a:r>
                        <a:rPr lang="en-US" sz="1200" b="0" i="0" u="none" strike="noStrike"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2</a:t>
                      </a:r>
                      <a:endParaRPr lang="en-US" sz="1200" b="0"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en-US" sz="1200" u="none" strike="noStrike" dirty="0" smtClean="0">
                          <a:effectLst/>
                          <a:latin typeface="Arial" panose="020B0604020202020204" pitchFamily="34" charset="0"/>
                          <a:cs typeface="Arial" panose="020B0604020202020204" pitchFamily="34" charset="0"/>
                        </a:rPr>
                        <a:t>First</a:t>
                      </a:r>
                      <a:r>
                        <a:rPr lang="en-US" sz="1200" u="none" strike="noStrike" baseline="0" dirty="0" smtClean="0">
                          <a:effectLst/>
                          <a:latin typeface="Arial" panose="020B0604020202020204" pitchFamily="34" charset="0"/>
                          <a:cs typeface="Arial" panose="020B0604020202020204" pitchFamily="34" charset="0"/>
                        </a:rPr>
                        <a:t> P</a:t>
                      </a:r>
                      <a:r>
                        <a:rPr lang="en-US" sz="1200" u="none" strike="noStrike" dirty="0" smtClean="0">
                          <a:effectLst/>
                          <a:latin typeface="Arial" panose="020B0604020202020204" pitchFamily="34" charset="0"/>
                          <a:cs typeface="Arial" panose="020B0604020202020204" pitchFamily="34" charset="0"/>
                        </a:rPr>
                        <a:t>ayment</a:t>
                      </a:r>
                      <a:r>
                        <a:rPr lang="en-US" sz="1200" u="none" strike="noStrike" baseline="0" dirty="0" smtClean="0">
                          <a:effectLst/>
                          <a:latin typeface="Arial" panose="020B0604020202020204" pitchFamily="34" charset="0"/>
                          <a:cs typeface="Arial" panose="020B0604020202020204" pitchFamily="34" charset="0"/>
                        </a:rPr>
                        <a:t> D</a:t>
                      </a:r>
                      <a:r>
                        <a:rPr lang="en-US" sz="1200" u="none" strike="noStrike" dirty="0" smtClean="0">
                          <a:effectLst/>
                          <a:latin typeface="Arial" panose="020B0604020202020204" pitchFamily="34" charset="0"/>
                          <a:cs typeface="Arial" panose="020B0604020202020204" pitchFamily="34" charset="0"/>
                        </a:rPr>
                        <a:t>efault</a:t>
                      </a:r>
                      <a:r>
                        <a:rPr lang="en-US" sz="1200" u="none" strike="noStrike" baseline="0" dirty="0" smtClean="0">
                          <a:effectLst/>
                          <a:latin typeface="Arial" panose="020B0604020202020204" pitchFamily="34" charset="0"/>
                          <a:cs typeface="Arial" panose="020B0604020202020204" pitchFamily="34" charset="0"/>
                        </a:rPr>
                        <a:t> F</a:t>
                      </a:r>
                      <a:r>
                        <a:rPr lang="en-US" sz="1200" u="none" strike="noStrike" dirty="0" smtClean="0">
                          <a:effectLst/>
                          <a:latin typeface="Arial" panose="020B0604020202020204" pitchFamily="34" charset="0"/>
                          <a:cs typeface="Arial" panose="020B0604020202020204" pitchFamily="34" charset="0"/>
                        </a:rPr>
                        <a:t>lag</a:t>
                      </a:r>
                      <a:endParaRPr lang="en-US" sz="1200" b="0"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Arial" panose="020B0604020202020204" pitchFamily="34" charset="0"/>
                          <a:cs typeface="Arial" panose="020B0604020202020204" pitchFamily="34" charset="0"/>
                        </a:rPr>
                        <a:t>Missing Value</a:t>
                      </a:r>
                      <a:endParaRPr lang="en-US" sz="1200" b="0"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b="1" i="0" u="none" strike="noStrike" dirty="0">
                          <a:solidFill>
                            <a:schemeClr val="tx1"/>
                          </a:solidFill>
                          <a:effectLst/>
                          <a:latin typeface="Arial" panose="020B0604020202020204" pitchFamily="34" charset="0"/>
                          <a:cs typeface="Arial" panose="020B0604020202020204" pitchFamily="34" charset="0"/>
                        </a:rPr>
                        <a:t>0</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18440">
                <a:tc vMerge="1">
                  <a:txBody>
                    <a:bodyPr/>
                    <a:lstStyle/>
                    <a:p>
                      <a:endParaRPr lang="en-US"/>
                    </a:p>
                  </a:txBody>
                  <a:tcPr/>
                </a:tc>
                <a:tc vMerge="1">
                  <a:txBody>
                    <a:bodyPr/>
                    <a:lstStyle/>
                    <a:p>
                      <a:endParaRPr lang="th-TH"/>
                    </a:p>
                  </a:txBody>
                  <a:tcPr/>
                </a:tc>
                <a:tc>
                  <a:txBody>
                    <a:bodyPr/>
                    <a:lstStyle/>
                    <a:p>
                      <a:pPr algn="ctr" fontAlgn="ctr"/>
                      <a:r>
                        <a:rPr lang="en-US" sz="1200" b="0" i="0" u="none" strike="noStrike" dirty="0" smtClean="0">
                          <a:solidFill>
                            <a:schemeClr val="tx1"/>
                          </a:solidFill>
                          <a:effectLst/>
                          <a:latin typeface="Arial" panose="020B0604020202020204" pitchFamily="34" charset="0"/>
                          <a:ea typeface="+mn-ea"/>
                          <a:cs typeface="Arial" panose="020B0604020202020204" pitchFamily="34" charset="0"/>
                        </a:rPr>
                        <a:t>No</a:t>
                      </a:r>
                      <a:endParaRPr lang="th-TH" sz="1200" b="0" i="0" u="none" strike="noStrike" dirty="0">
                        <a:solidFill>
                          <a:srgbClr val="000000"/>
                        </a:solidFill>
                        <a:effectLst/>
                        <a:latin typeface="Arial" panose="020B0604020202020204" pitchFamily="34" charset="0"/>
                        <a:ea typeface="Tahoma" panose="020B0604030504040204" pitchFamily="34" charset="0"/>
                        <a:cs typeface="Angsana New" panose="02020603050405020304" pitchFamily="18" charset="-34"/>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b="1" i="0" u="none" strike="noStrike" dirty="0" smtClean="0">
                          <a:solidFill>
                            <a:schemeClr val="tx1"/>
                          </a:solidFill>
                          <a:effectLst/>
                          <a:latin typeface="Arial" panose="020B0604020202020204" pitchFamily="34" charset="0"/>
                          <a:cs typeface="Arial" panose="020B0604020202020204" pitchFamily="34" charset="0"/>
                        </a:rPr>
                        <a:t>0</a:t>
                      </a:r>
                      <a:endParaRPr lang="en-US" sz="1200" b="1" i="0" u="none" strike="noStrike" dirty="0">
                        <a:solidFill>
                          <a:schemeClr val="tx1"/>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18440">
                <a:tc vMerge="1">
                  <a:txBody>
                    <a:bodyPr/>
                    <a:lstStyle/>
                    <a:p>
                      <a:endParaRPr lang="en-US"/>
                    </a:p>
                  </a:txBody>
                  <a:tcPr/>
                </a:tc>
                <a:tc vMerge="1">
                  <a:txBody>
                    <a:bodyPr/>
                    <a:lstStyle/>
                    <a:p>
                      <a:endParaRPr lang="th-TH"/>
                    </a:p>
                  </a:txBody>
                  <a:tcPr/>
                </a:tc>
                <a:tc>
                  <a:txBody>
                    <a:bodyPr/>
                    <a:lstStyle/>
                    <a:p>
                      <a:pPr algn="ctr" fontAlgn="ctr"/>
                      <a:r>
                        <a:rPr lang="en-US" sz="1200" u="none" strike="noStrike" dirty="0" smtClean="0">
                          <a:effectLst/>
                          <a:latin typeface="Arial" panose="020B0604020202020204" pitchFamily="34" charset="0"/>
                          <a:cs typeface="Arial" panose="020B0604020202020204" pitchFamily="34" charset="0"/>
                        </a:rPr>
                        <a:t>Yes</a:t>
                      </a:r>
                      <a:endParaRPr lang="th-TH" sz="1200" b="0" i="0" u="none" strike="noStrike" dirty="0">
                        <a:solidFill>
                          <a:srgbClr val="000000"/>
                        </a:solidFill>
                        <a:effectLst/>
                        <a:latin typeface="Arial" panose="020B0604020202020204" pitchFamily="34" charset="0"/>
                        <a:ea typeface="Tahoma" panose="020B0604030504040204" pitchFamily="34" charset="0"/>
                        <a:cs typeface="Angsana New" panose="02020603050405020304" pitchFamily="18" charset="-34"/>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b="1" i="0" u="none" strike="noStrike" dirty="0" smtClean="0">
                          <a:solidFill>
                            <a:schemeClr val="tx1"/>
                          </a:solidFill>
                          <a:effectLst/>
                          <a:latin typeface="Arial" panose="020B0604020202020204" pitchFamily="34" charset="0"/>
                          <a:cs typeface="Arial" panose="020B0604020202020204" pitchFamily="34" charset="0"/>
                        </a:rPr>
                        <a:t>-15</a:t>
                      </a:r>
                      <a:endParaRPr lang="en-US" sz="1200" b="1" i="0" u="none" strike="noStrike" dirty="0">
                        <a:solidFill>
                          <a:schemeClr val="tx1"/>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18440">
                <a:tc rowSpan="3">
                  <a:txBody>
                    <a:bodyPr/>
                    <a:lstStyle/>
                    <a:p>
                      <a:pPr algn="ctr" fontAlgn="ctr"/>
                      <a:r>
                        <a:rPr lang="en-US" sz="1200" b="0" i="0" u="none" strike="noStrike"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3</a:t>
                      </a:r>
                      <a:endParaRPr lang="en-US" sz="1200" b="0"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en-US" sz="1200" u="none" strike="noStrike" dirty="0" smtClean="0">
                          <a:effectLst/>
                          <a:latin typeface="Arial" panose="020B0604020202020204" pitchFamily="34" charset="0"/>
                          <a:cs typeface="Arial" panose="020B0604020202020204" pitchFamily="34" charset="0"/>
                        </a:rPr>
                        <a:t>First</a:t>
                      </a:r>
                      <a:r>
                        <a:rPr lang="en-US" sz="1200" u="none" strike="noStrike" baseline="0" dirty="0" smtClean="0">
                          <a:effectLst/>
                          <a:latin typeface="Arial" panose="020B0604020202020204" pitchFamily="34" charset="0"/>
                          <a:cs typeface="Arial" panose="020B0604020202020204" pitchFamily="34" charset="0"/>
                        </a:rPr>
                        <a:t> Three P</a:t>
                      </a:r>
                      <a:r>
                        <a:rPr lang="en-US" sz="1200" u="none" strike="noStrike" dirty="0" smtClean="0">
                          <a:effectLst/>
                          <a:latin typeface="Arial" panose="020B0604020202020204" pitchFamily="34" charset="0"/>
                          <a:cs typeface="Arial" panose="020B0604020202020204" pitchFamily="34" charset="0"/>
                        </a:rPr>
                        <a:t>ayment</a:t>
                      </a:r>
                      <a:r>
                        <a:rPr lang="en-US" sz="1200" u="none" strike="noStrike" baseline="0" dirty="0" smtClean="0">
                          <a:effectLst/>
                          <a:latin typeface="Arial" panose="020B0604020202020204" pitchFamily="34" charset="0"/>
                          <a:cs typeface="Arial" panose="020B0604020202020204" pitchFamily="34" charset="0"/>
                        </a:rPr>
                        <a:t> D</a:t>
                      </a:r>
                      <a:r>
                        <a:rPr lang="en-US" sz="1200" u="none" strike="noStrike" dirty="0" smtClean="0">
                          <a:effectLst/>
                          <a:latin typeface="Arial" panose="020B0604020202020204" pitchFamily="34" charset="0"/>
                          <a:cs typeface="Arial" panose="020B0604020202020204" pitchFamily="34" charset="0"/>
                        </a:rPr>
                        <a:t>efault</a:t>
                      </a:r>
                      <a:r>
                        <a:rPr lang="en-US" sz="1200" u="none" strike="noStrike" baseline="0" dirty="0" smtClean="0">
                          <a:effectLst/>
                          <a:latin typeface="Arial" panose="020B0604020202020204" pitchFamily="34" charset="0"/>
                          <a:cs typeface="Arial" panose="020B0604020202020204" pitchFamily="34" charset="0"/>
                        </a:rPr>
                        <a:t> F</a:t>
                      </a:r>
                      <a:r>
                        <a:rPr lang="en-US" sz="1200" u="none" strike="noStrike" dirty="0" smtClean="0">
                          <a:effectLst/>
                          <a:latin typeface="Arial" panose="020B0604020202020204" pitchFamily="34" charset="0"/>
                          <a:cs typeface="Arial" panose="020B0604020202020204" pitchFamily="34" charset="0"/>
                        </a:rPr>
                        <a:t>lag</a:t>
                      </a:r>
                      <a:endParaRPr lang="en-US" sz="1200" b="0"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Arial" panose="020B0604020202020204" pitchFamily="34" charset="0"/>
                          <a:cs typeface="Arial" panose="020B0604020202020204" pitchFamily="34" charset="0"/>
                        </a:rPr>
                        <a:t>Missing Value</a:t>
                      </a:r>
                      <a:endParaRPr lang="en-US" sz="1200" b="0"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b="1" i="0" u="none" strike="noStrike" dirty="0">
                          <a:solidFill>
                            <a:schemeClr val="tx1"/>
                          </a:solidFill>
                          <a:effectLst/>
                          <a:latin typeface="Arial" panose="020B0604020202020204" pitchFamily="34" charset="0"/>
                          <a:cs typeface="Arial" panose="020B0604020202020204" pitchFamily="34" charset="0"/>
                        </a:rPr>
                        <a:t>0</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18440">
                <a:tc vMerge="1">
                  <a:txBody>
                    <a:bodyPr/>
                    <a:lstStyle/>
                    <a:p>
                      <a:endParaRPr lang="en-US"/>
                    </a:p>
                  </a:txBody>
                  <a:tcPr/>
                </a:tc>
                <a:tc vMerge="1">
                  <a:txBody>
                    <a:bodyPr/>
                    <a:lstStyle/>
                    <a:p>
                      <a:endParaRPr lang="th-TH"/>
                    </a:p>
                  </a:txBody>
                  <a:tcPr/>
                </a:tc>
                <a:tc>
                  <a:txBody>
                    <a:bodyPr/>
                    <a:lstStyle/>
                    <a:p>
                      <a:pPr algn="ctr" fontAlgn="ctr"/>
                      <a:r>
                        <a:rPr lang="en-US" sz="1200" b="0" i="0" u="none" strike="noStrike" dirty="0" smtClean="0">
                          <a:solidFill>
                            <a:schemeClr val="tx1"/>
                          </a:solidFill>
                          <a:effectLst/>
                          <a:latin typeface="Arial" panose="020B0604020202020204" pitchFamily="34" charset="0"/>
                          <a:ea typeface="+mn-ea"/>
                          <a:cs typeface="Arial" panose="020B0604020202020204" pitchFamily="34" charset="0"/>
                        </a:rPr>
                        <a:t>No</a:t>
                      </a:r>
                      <a:endParaRPr lang="th-TH" sz="1200" b="0" i="0" u="none" strike="noStrike" dirty="0">
                        <a:solidFill>
                          <a:srgbClr val="000000"/>
                        </a:solidFill>
                        <a:effectLst/>
                        <a:latin typeface="Arial" panose="020B0604020202020204" pitchFamily="34" charset="0"/>
                        <a:ea typeface="Tahoma" panose="020B0604030504040204" pitchFamily="34" charset="0"/>
                        <a:cs typeface="Angsana New" panose="02020603050405020304" pitchFamily="18" charset="-34"/>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b="1" i="0" u="none" strike="noStrike" dirty="0" smtClean="0">
                          <a:solidFill>
                            <a:schemeClr val="tx1"/>
                          </a:solidFill>
                          <a:effectLst/>
                          <a:latin typeface="Arial" panose="020B0604020202020204" pitchFamily="34" charset="0"/>
                          <a:cs typeface="Arial" panose="020B0604020202020204" pitchFamily="34" charset="0"/>
                        </a:rPr>
                        <a:t>0</a:t>
                      </a:r>
                      <a:endParaRPr lang="en-US" sz="1200" b="1" i="0" u="none" strike="noStrike" dirty="0">
                        <a:solidFill>
                          <a:schemeClr val="tx1"/>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18440">
                <a:tc vMerge="1">
                  <a:txBody>
                    <a:bodyPr/>
                    <a:lstStyle/>
                    <a:p>
                      <a:endParaRPr lang="en-US"/>
                    </a:p>
                  </a:txBody>
                  <a:tcPr/>
                </a:tc>
                <a:tc vMerge="1">
                  <a:txBody>
                    <a:bodyPr/>
                    <a:lstStyle/>
                    <a:p>
                      <a:endParaRPr lang="th-TH"/>
                    </a:p>
                  </a:txBody>
                  <a:tcPr/>
                </a:tc>
                <a:tc>
                  <a:txBody>
                    <a:bodyPr/>
                    <a:lstStyle/>
                    <a:p>
                      <a:pPr algn="ctr" fontAlgn="ctr"/>
                      <a:r>
                        <a:rPr lang="en-US" sz="1200" u="none" strike="noStrike" dirty="0" smtClean="0">
                          <a:effectLst/>
                          <a:latin typeface="Arial" panose="020B0604020202020204" pitchFamily="34" charset="0"/>
                          <a:cs typeface="Arial" panose="020B0604020202020204" pitchFamily="34" charset="0"/>
                        </a:rPr>
                        <a:t>Yes</a:t>
                      </a:r>
                      <a:endParaRPr lang="th-TH" sz="1200" b="0" i="0" u="none" strike="noStrike" dirty="0">
                        <a:solidFill>
                          <a:srgbClr val="000000"/>
                        </a:solidFill>
                        <a:effectLst/>
                        <a:latin typeface="Arial" panose="020B0604020202020204" pitchFamily="34" charset="0"/>
                        <a:ea typeface="Tahoma" panose="020B0604030504040204" pitchFamily="34" charset="0"/>
                        <a:cs typeface="Angsana New" panose="02020603050405020304" pitchFamily="18" charset="-34"/>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b="1" i="0" u="none" strike="noStrike" dirty="0" smtClean="0">
                          <a:solidFill>
                            <a:schemeClr val="tx1"/>
                          </a:solidFill>
                          <a:effectLst/>
                          <a:latin typeface="Arial" panose="020B0604020202020204" pitchFamily="34" charset="0"/>
                          <a:cs typeface="Arial" panose="020B0604020202020204" pitchFamily="34" charset="0"/>
                        </a:rPr>
                        <a:t>-15</a:t>
                      </a:r>
                      <a:endParaRPr lang="en-US" sz="1200" b="1" i="0" u="none" strike="noStrike" dirty="0">
                        <a:solidFill>
                          <a:schemeClr val="tx1"/>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408986819"/>
              </p:ext>
            </p:extLst>
          </p:nvPr>
        </p:nvGraphicFramePr>
        <p:xfrm>
          <a:off x="4716016" y="1784235"/>
          <a:ext cx="3894185" cy="3724266"/>
        </p:xfrm>
        <a:graphic>
          <a:graphicData uri="http://schemas.openxmlformats.org/drawingml/2006/table">
            <a:tbl>
              <a:tblPr firstRow="1">
                <a:tableStyleId>{7E9639D4-E3E2-4D34-9284-5A2195B3D0D7}</a:tableStyleId>
              </a:tblPr>
              <a:tblGrid>
                <a:gridCol w="288032">
                  <a:extLst>
                    <a:ext uri="{9D8B030D-6E8A-4147-A177-3AD203B41FA5}">
                      <a16:colId xmlns:a16="http://schemas.microsoft.com/office/drawing/2014/main" val="453801455"/>
                    </a:ext>
                  </a:extLst>
                </a:gridCol>
                <a:gridCol w="936105">
                  <a:extLst>
                    <a:ext uri="{9D8B030D-6E8A-4147-A177-3AD203B41FA5}">
                      <a16:colId xmlns:a16="http://schemas.microsoft.com/office/drawing/2014/main" val="20000"/>
                    </a:ext>
                  </a:extLst>
                </a:gridCol>
                <a:gridCol w="2130552">
                  <a:extLst>
                    <a:ext uri="{9D8B030D-6E8A-4147-A177-3AD203B41FA5}">
                      <a16:colId xmlns:a16="http://schemas.microsoft.com/office/drawing/2014/main" val="20003"/>
                    </a:ext>
                  </a:extLst>
                </a:gridCol>
                <a:gridCol w="539496">
                  <a:extLst>
                    <a:ext uri="{9D8B030D-6E8A-4147-A177-3AD203B41FA5}">
                      <a16:colId xmlns:a16="http://schemas.microsoft.com/office/drawing/2014/main" val="3976426520"/>
                    </a:ext>
                  </a:extLst>
                </a:gridCol>
              </a:tblGrid>
              <a:tr h="216218">
                <a:tc>
                  <a:txBody>
                    <a:bodyPr/>
                    <a:lstStyle/>
                    <a:p>
                      <a:pPr algn="ctr" fontAlgn="ctr"/>
                      <a:r>
                        <a:rPr lang="en-US" sz="1200" b="1" i="0" u="none" strike="noStrike"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a:t>
                      </a:r>
                      <a:endParaRPr lang="en-US" sz="1200" b="1"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Arial" panose="020B0604020202020204" pitchFamily="34" charset="0"/>
                          <a:cs typeface="Arial" panose="020B0604020202020204" pitchFamily="34" charset="0"/>
                        </a:rPr>
                        <a:t>Variable</a:t>
                      </a:r>
                      <a:endParaRPr lang="en-US" sz="1200" b="1"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Arial" panose="020B0604020202020204" pitchFamily="34" charset="0"/>
                          <a:cs typeface="Arial" panose="020B0604020202020204" pitchFamily="34" charset="0"/>
                        </a:rPr>
                        <a:t>Bin Description</a:t>
                      </a:r>
                      <a:endParaRPr lang="en-US" sz="1200" b="1"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Arial" panose="020B0604020202020204" pitchFamily="34" charset="0"/>
                          <a:cs typeface="Arial" panose="020B0604020202020204" pitchFamily="34" charset="0"/>
                        </a:rPr>
                        <a:t>Point</a:t>
                      </a:r>
                      <a:endParaRPr lang="en-US" sz="1200" b="1"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19253">
                <a:tc rowSpan="5">
                  <a:txBody>
                    <a:bodyPr/>
                    <a:lstStyle/>
                    <a:p>
                      <a:pPr algn="ctr" fontAlgn="ctr"/>
                      <a:r>
                        <a:rPr lang="en-US" sz="1200" b="0" i="0" u="none" strike="noStrike"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4</a:t>
                      </a:r>
                      <a:endParaRPr lang="en-US" sz="1200" b="0"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algn="ctr" fontAlgn="ctr"/>
                      <a:r>
                        <a:rPr lang="en-US" sz="1200" u="none" strike="noStrike" dirty="0" smtClean="0">
                          <a:effectLst/>
                          <a:latin typeface="Arial" panose="020B0604020202020204" pitchFamily="34" charset="0"/>
                          <a:cs typeface="Arial" panose="020B0604020202020204" pitchFamily="34" charset="0"/>
                        </a:rPr>
                        <a:t>Current</a:t>
                      </a:r>
                      <a:endParaRPr lang="en-US" sz="1200" u="none" strike="noStrike" baseline="0" dirty="0" smtClean="0">
                        <a:effectLst/>
                        <a:latin typeface="Arial" panose="020B0604020202020204" pitchFamily="34" charset="0"/>
                        <a:cs typeface="Arial" panose="020B0604020202020204" pitchFamily="34" charset="0"/>
                      </a:endParaRPr>
                    </a:p>
                    <a:p>
                      <a:pPr algn="ctr" fontAlgn="ctr"/>
                      <a:r>
                        <a:rPr lang="en-US" sz="1200" u="none" strike="noStrike" baseline="0" dirty="0" smtClean="0">
                          <a:effectLst/>
                          <a:latin typeface="Arial" panose="020B0604020202020204" pitchFamily="34" charset="0"/>
                          <a:cs typeface="Arial" panose="020B0604020202020204" pitchFamily="34" charset="0"/>
                        </a:rPr>
                        <a:t>D</a:t>
                      </a:r>
                      <a:r>
                        <a:rPr lang="en-US" sz="1200" u="none" strike="noStrike" dirty="0" smtClean="0">
                          <a:effectLst/>
                          <a:latin typeface="Arial" panose="020B0604020202020204" pitchFamily="34" charset="0"/>
                          <a:cs typeface="Arial" panose="020B0604020202020204" pitchFamily="34" charset="0"/>
                        </a:rPr>
                        <a:t>ebt</a:t>
                      </a:r>
                    </a:p>
                    <a:p>
                      <a:pPr algn="ctr" fontAlgn="ctr"/>
                      <a:r>
                        <a:rPr lang="en-US" sz="1200" u="none" strike="noStrike" baseline="0" dirty="0" smtClean="0">
                          <a:effectLst/>
                          <a:latin typeface="Arial" panose="020B0604020202020204" pitchFamily="34" charset="0"/>
                          <a:cs typeface="Arial" panose="020B0604020202020204" pitchFamily="34" charset="0"/>
                        </a:rPr>
                        <a:t>B</a:t>
                      </a:r>
                      <a:r>
                        <a:rPr lang="en-US" sz="1200" u="none" strike="noStrike" dirty="0" smtClean="0">
                          <a:effectLst/>
                          <a:latin typeface="Arial" panose="020B0604020202020204" pitchFamily="34" charset="0"/>
                          <a:cs typeface="Arial" panose="020B0604020202020204" pitchFamily="34" charset="0"/>
                        </a:rPr>
                        <a:t>urden</a:t>
                      </a:r>
                      <a:endParaRPr lang="en-US" sz="1200" b="0"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Arial" panose="020B0604020202020204" pitchFamily="34" charset="0"/>
                          <a:cs typeface="Arial" panose="020B0604020202020204" pitchFamily="34" charset="0"/>
                        </a:rPr>
                        <a:t>Missing Value</a:t>
                      </a:r>
                      <a:endParaRPr lang="en-US" sz="1200" b="0"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7273125"/>
                  </a:ext>
                </a:extLst>
              </a:tr>
              <a:tr h="219253">
                <a:tc vMerge="1">
                  <a:txBody>
                    <a:bodyPr/>
                    <a:lstStyle/>
                    <a:p>
                      <a:endParaRPr lang="en-US"/>
                    </a:p>
                  </a:txBody>
                  <a:tcPr/>
                </a:tc>
                <a:tc vMerge="1">
                  <a:txBody>
                    <a:bodyPr/>
                    <a:lstStyle/>
                    <a:p>
                      <a:pPr algn="ctr" fontAlgn="ctr"/>
                      <a:endParaRPr lang="en-US" sz="1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017" marR="6017" marT="6017" marB="0" anchor="ctr"/>
                </a:tc>
                <a:tc>
                  <a:txBody>
                    <a:bodyPr/>
                    <a:lstStyle/>
                    <a:p>
                      <a:pPr algn="ctr" fontAlgn="ctr"/>
                      <a:r>
                        <a:rPr lang="en-US" sz="1200" u="none" strike="noStrike" dirty="0" smtClean="0">
                          <a:effectLst/>
                          <a:latin typeface="Arial" panose="020B0604020202020204" pitchFamily="34" charset="0"/>
                          <a:cs typeface="Arial" panose="020B0604020202020204" pitchFamily="34" charset="0"/>
                        </a:rPr>
                        <a:t>(-</a:t>
                      </a:r>
                      <a:r>
                        <a:rPr lang="th-TH" sz="1200" u="none" strike="noStrike" dirty="0" smtClean="0">
                          <a:effectLst/>
                          <a:latin typeface="Arial" panose="020B0604020202020204" pitchFamily="34" charset="0"/>
                          <a:cs typeface="Angsana New" panose="02020603050405020304" pitchFamily="18" charset="-34"/>
                        </a:rPr>
                        <a:t>∞</a:t>
                      </a:r>
                      <a:r>
                        <a:rPr lang="en-US" sz="1200" u="none" strike="noStrike" dirty="0" smtClean="0">
                          <a:effectLst/>
                          <a:latin typeface="Arial" panose="020B0604020202020204" pitchFamily="34" charset="0"/>
                          <a:cs typeface="Arial" panose="020B0604020202020204" pitchFamily="34" charset="0"/>
                        </a:rPr>
                        <a:t> , 0.1)</a:t>
                      </a:r>
                      <a:endParaRPr lang="th-TH" sz="1200" b="0" i="0" u="none" strike="noStrike" dirty="0">
                        <a:solidFill>
                          <a:srgbClr val="000000"/>
                        </a:solidFill>
                        <a:effectLst/>
                        <a:latin typeface="Arial" panose="020B0604020202020204" pitchFamily="34" charset="0"/>
                        <a:ea typeface="Tahoma" panose="020B0604030504040204" pitchFamily="34" charset="0"/>
                        <a:cs typeface="Angsana New" panose="02020603050405020304" pitchFamily="18" charset="-34"/>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43468"/>
                  </a:ext>
                </a:extLst>
              </a:tr>
              <a:tr h="219253">
                <a:tc vMerge="1">
                  <a:txBody>
                    <a:bodyPr/>
                    <a:lstStyle/>
                    <a:p>
                      <a:endParaRPr lang="en-US"/>
                    </a:p>
                  </a:txBody>
                  <a:tcPr/>
                </a:tc>
                <a:tc vMerge="1">
                  <a:txBody>
                    <a:bodyPr/>
                    <a:lstStyle/>
                    <a:p>
                      <a:pPr algn="ctr" fontAlgn="ctr"/>
                      <a:endParaRPr lang="en-US" sz="1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017" marR="6017" marT="6017" marB="0" anchor="ctr"/>
                </a:tc>
                <a:tc>
                  <a:txBody>
                    <a:bodyPr/>
                    <a:lstStyle/>
                    <a:p>
                      <a:pPr algn="ctr" fontAlgn="ctr"/>
                      <a:r>
                        <a:rPr lang="en-US" sz="1200" u="none" strike="noStrike" dirty="0" smtClean="0">
                          <a:effectLst/>
                          <a:latin typeface="Arial" panose="020B0604020202020204" pitchFamily="34" charset="0"/>
                          <a:cs typeface="Arial" panose="020B0604020202020204" pitchFamily="34" charset="0"/>
                        </a:rPr>
                        <a:t>[0.1</a:t>
                      </a:r>
                      <a:r>
                        <a:rPr lang="en-US" sz="1200" u="none" strike="noStrike" baseline="0" dirty="0" smtClean="0">
                          <a:effectLst/>
                          <a:latin typeface="Arial" panose="020B0604020202020204" pitchFamily="34" charset="0"/>
                          <a:cs typeface="Arial" panose="020B0604020202020204" pitchFamily="34" charset="0"/>
                        </a:rPr>
                        <a:t> </a:t>
                      </a:r>
                      <a:r>
                        <a:rPr lang="en-US" sz="1200" u="none" strike="noStrike" dirty="0" smtClean="0">
                          <a:effectLst/>
                          <a:latin typeface="Arial" panose="020B0604020202020204" pitchFamily="34" charset="0"/>
                          <a:cs typeface="Arial" panose="020B0604020202020204" pitchFamily="34" charset="0"/>
                        </a:rPr>
                        <a:t>, 0.2)</a:t>
                      </a:r>
                      <a:endParaRPr lang="th-TH" sz="1200" b="0" i="0" u="none" strike="noStrike" dirty="0">
                        <a:solidFill>
                          <a:srgbClr val="000000"/>
                        </a:solidFill>
                        <a:effectLst/>
                        <a:latin typeface="Arial" panose="020B0604020202020204" pitchFamily="34" charset="0"/>
                        <a:ea typeface="Tahoma" panose="020B0604030504040204" pitchFamily="34" charset="0"/>
                        <a:cs typeface="Angsana New" panose="02020603050405020304" pitchFamily="18" charset="-34"/>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638587"/>
                  </a:ext>
                </a:extLst>
              </a:tr>
              <a:tr h="219253">
                <a:tc vMerge="1">
                  <a:txBody>
                    <a:bodyPr/>
                    <a:lstStyle/>
                    <a:p>
                      <a:endParaRPr lang="en-US"/>
                    </a:p>
                  </a:txBody>
                  <a:tcPr/>
                </a:tc>
                <a:tc vMerge="1">
                  <a:txBody>
                    <a:bodyPr/>
                    <a:lstStyle/>
                    <a:p>
                      <a:endParaRPr lang="en-US"/>
                    </a:p>
                  </a:txBody>
                  <a:tcPr/>
                </a:tc>
                <a:tc>
                  <a:txBody>
                    <a:bodyPr/>
                    <a:lstStyle/>
                    <a:p>
                      <a:pPr algn="ctr" fontAlgn="ctr"/>
                      <a:r>
                        <a:rPr lang="en-US" sz="1200" u="none" strike="noStrike" dirty="0" smtClean="0">
                          <a:effectLst/>
                          <a:latin typeface="Arial" panose="020B0604020202020204" pitchFamily="34" charset="0"/>
                          <a:cs typeface="Arial" panose="020B0604020202020204" pitchFamily="34" charset="0"/>
                        </a:rPr>
                        <a:t>[0.2</a:t>
                      </a:r>
                      <a:r>
                        <a:rPr lang="en-US" sz="1200" u="none" strike="noStrike" baseline="0" dirty="0" smtClean="0">
                          <a:effectLst/>
                          <a:latin typeface="Arial" panose="020B0604020202020204" pitchFamily="34" charset="0"/>
                          <a:cs typeface="Arial" panose="020B0604020202020204" pitchFamily="34" charset="0"/>
                        </a:rPr>
                        <a:t> </a:t>
                      </a:r>
                      <a:r>
                        <a:rPr lang="en-US" sz="1200" u="none" strike="noStrike" dirty="0" smtClean="0">
                          <a:effectLst/>
                          <a:latin typeface="Arial" panose="020B0604020202020204" pitchFamily="34" charset="0"/>
                          <a:cs typeface="Arial" panose="020B0604020202020204" pitchFamily="34" charset="0"/>
                        </a:rPr>
                        <a:t>, 0.3)</a:t>
                      </a:r>
                      <a:endParaRPr lang="th-TH" sz="1200" b="0" i="0" u="none" strike="noStrike" dirty="0">
                        <a:solidFill>
                          <a:srgbClr val="000000"/>
                        </a:solidFill>
                        <a:effectLst/>
                        <a:latin typeface="Arial" panose="020B0604020202020204" pitchFamily="34" charset="0"/>
                        <a:ea typeface="Tahoma" panose="020B0604030504040204" pitchFamily="34" charset="0"/>
                        <a:cs typeface="Angsana New" panose="02020603050405020304" pitchFamily="18" charset="-34"/>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6413383"/>
                  </a:ext>
                </a:extLst>
              </a:tr>
              <a:tr h="219253">
                <a:tc vMerge="1">
                  <a:txBody>
                    <a:bodyPr/>
                    <a:lstStyle/>
                    <a:p>
                      <a:endParaRPr lang="en-US"/>
                    </a:p>
                  </a:txBody>
                  <a:tcPr/>
                </a:tc>
                <a:tc vMerge="1">
                  <a:txBody>
                    <a:bodyPr/>
                    <a:lstStyle/>
                    <a:p>
                      <a:endParaRPr lang="th-TH" dirty="0"/>
                    </a:p>
                  </a:txBody>
                  <a:tcPr marL="6017" marR="6017" marT="6017" marB="0" anchor="ctr"/>
                </a:tc>
                <a:tc>
                  <a:txBody>
                    <a:bodyPr/>
                    <a:lstStyle/>
                    <a:p>
                      <a:pPr algn="ctr" fontAlgn="ctr"/>
                      <a:r>
                        <a:rPr lang="en-US" sz="1200" u="none" strike="noStrike" dirty="0" smtClean="0">
                          <a:effectLst/>
                          <a:latin typeface="Arial" panose="020B0604020202020204" pitchFamily="34" charset="0"/>
                          <a:cs typeface="Arial" panose="020B0604020202020204" pitchFamily="34" charset="0"/>
                        </a:rPr>
                        <a:t>[0.3</a:t>
                      </a:r>
                      <a:r>
                        <a:rPr lang="en-US" sz="1200" u="none" strike="noStrike" baseline="0" dirty="0" smtClean="0">
                          <a:effectLst/>
                          <a:latin typeface="Arial" panose="020B0604020202020204" pitchFamily="34" charset="0"/>
                          <a:cs typeface="Arial" panose="020B0604020202020204" pitchFamily="34" charset="0"/>
                        </a:rPr>
                        <a:t> </a:t>
                      </a:r>
                      <a:r>
                        <a:rPr lang="en-US" sz="1200" u="none" strike="noStrike" dirty="0" smtClean="0">
                          <a:effectLst/>
                          <a:latin typeface="Arial" panose="020B0604020202020204" pitchFamily="34" charset="0"/>
                          <a:cs typeface="Arial" panose="020B0604020202020204" pitchFamily="34" charset="0"/>
                        </a:rPr>
                        <a:t>,  </a:t>
                      </a:r>
                      <a:r>
                        <a:rPr lang="th-TH" sz="1200" u="none" strike="noStrike" dirty="0" smtClean="0">
                          <a:effectLst/>
                          <a:latin typeface="Arial" panose="020B0604020202020204" pitchFamily="34" charset="0"/>
                          <a:cs typeface="Angsana New" panose="02020603050405020304" pitchFamily="18" charset="-34"/>
                        </a:rPr>
                        <a:t>∞</a:t>
                      </a:r>
                      <a:r>
                        <a:rPr lang="en-US" sz="1200" u="none" strike="noStrike" dirty="0" smtClean="0">
                          <a:effectLst/>
                          <a:latin typeface="Arial" panose="020B0604020202020204" pitchFamily="34" charset="0"/>
                          <a:cs typeface="Arial" panose="020B0604020202020204" pitchFamily="34" charset="0"/>
                        </a:rPr>
                        <a:t> )</a:t>
                      </a:r>
                      <a:endParaRPr lang="th-TH" sz="1200" b="0" i="0" u="none" strike="noStrike" dirty="0">
                        <a:solidFill>
                          <a:srgbClr val="000000"/>
                        </a:solidFill>
                        <a:effectLst/>
                        <a:latin typeface="Arial" panose="020B0604020202020204" pitchFamily="34" charset="0"/>
                        <a:ea typeface="Tahoma" panose="020B0604030504040204" pitchFamily="34" charset="0"/>
                        <a:cs typeface="Angsana New" panose="02020603050405020304" pitchFamily="18" charset="-34"/>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0111011"/>
                  </a:ext>
                </a:extLst>
              </a:tr>
              <a:tr h="219253">
                <a:tc rowSpan="6">
                  <a:txBody>
                    <a:bodyPr/>
                    <a:lstStyle/>
                    <a:p>
                      <a:pPr algn="ctr"/>
                      <a:r>
                        <a:rPr lang="en-US" sz="1200" dirty="0" smtClean="0">
                          <a:latin typeface="Arial" panose="020B0604020202020204" pitchFamily="34" charset="0"/>
                          <a:ea typeface="Tahoma" panose="020B0604030504040204" pitchFamily="34" charset="0"/>
                          <a:cs typeface="Arial" panose="020B0604020202020204" pitchFamily="34" charset="0"/>
                        </a:rPr>
                        <a:t>5</a:t>
                      </a: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6">
                  <a:txBody>
                    <a:bodyPr/>
                    <a:lstStyle/>
                    <a:p>
                      <a:pPr algn="ctr"/>
                      <a:r>
                        <a:rPr lang="en-US" sz="1200" dirty="0" smtClean="0">
                          <a:latin typeface="Arial" panose="020B0604020202020204" pitchFamily="34" charset="0"/>
                          <a:cs typeface="Arial" panose="020B0604020202020204" pitchFamily="34" charset="0"/>
                        </a:rPr>
                        <a:t>Current</a:t>
                      </a:r>
                    </a:p>
                    <a:p>
                      <a:pPr algn="ctr"/>
                      <a:r>
                        <a:rPr lang="en-US" sz="1200" dirty="0" smtClean="0">
                          <a:latin typeface="Arial" panose="020B0604020202020204" pitchFamily="34" charset="0"/>
                          <a:cs typeface="Arial" panose="020B0604020202020204" pitchFamily="34" charset="0"/>
                        </a:rPr>
                        <a:t>LTV</a:t>
                      </a: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Arial" panose="020B0604020202020204" pitchFamily="34" charset="0"/>
                          <a:cs typeface="Arial" panose="020B0604020202020204" pitchFamily="34" charset="0"/>
                        </a:rPr>
                        <a:t>Missing Value</a:t>
                      </a:r>
                      <a:endParaRPr lang="en-US" sz="1200" b="0"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5788322"/>
                  </a:ext>
                </a:extLst>
              </a:tr>
              <a:tr h="219253">
                <a:tc vMerge="1">
                  <a:txBody>
                    <a:bodyPr/>
                    <a:lstStyle/>
                    <a:p>
                      <a:endParaRPr lang="en-US"/>
                    </a:p>
                  </a:txBody>
                  <a:tcPr/>
                </a:tc>
                <a:tc vMerge="1">
                  <a:txBody>
                    <a:bodyPr/>
                    <a:lstStyle/>
                    <a:p>
                      <a:endParaRPr lang="th-TH" dirty="0"/>
                    </a:p>
                  </a:txBody>
                  <a:tcPr marL="6017" marR="6017" marT="6017" marB="0" anchor="ctr"/>
                </a:tc>
                <a:tc>
                  <a:txBody>
                    <a:bodyPr/>
                    <a:lstStyle/>
                    <a:p>
                      <a:pPr algn="ctr" fontAlgn="ctr"/>
                      <a:r>
                        <a:rPr lang="en-US" sz="1200" u="none" strike="noStrike" dirty="0" smtClean="0">
                          <a:effectLst/>
                          <a:latin typeface="Arial" panose="020B0604020202020204" pitchFamily="34" charset="0"/>
                          <a:cs typeface="Arial" panose="020B0604020202020204" pitchFamily="34" charset="0"/>
                        </a:rPr>
                        <a:t> ( -</a:t>
                      </a:r>
                      <a:r>
                        <a:rPr lang="th-TH" sz="1200" u="none" strike="noStrike" dirty="0" smtClean="0">
                          <a:effectLst/>
                          <a:latin typeface="Arial" panose="020B0604020202020204" pitchFamily="34" charset="0"/>
                          <a:cs typeface="Angsana New" panose="02020603050405020304" pitchFamily="18" charset="-34"/>
                        </a:rPr>
                        <a:t>∞</a:t>
                      </a:r>
                      <a:r>
                        <a:rPr lang="en-US" sz="1200" u="none" strike="noStrike" dirty="0" smtClean="0">
                          <a:effectLst/>
                          <a:latin typeface="Arial" panose="020B0604020202020204" pitchFamily="34" charset="0"/>
                          <a:cs typeface="Arial" panose="020B0604020202020204" pitchFamily="34" charset="0"/>
                        </a:rPr>
                        <a:t>  , 0.50)</a:t>
                      </a:r>
                      <a:endParaRPr lang="th-TH" sz="1200" b="0" i="0" u="none" strike="noStrike" dirty="0">
                        <a:solidFill>
                          <a:srgbClr val="000000"/>
                        </a:solidFill>
                        <a:effectLst/>
                        <a:latin typeface="Arial" panose="020B0604020202020204" pitchFamily="34" charset="0"/>
                        <a:ea typeface="Tahoma" panose="020B0604030504040204" pitchFamily="34" charset="0"/>
                        <a:cs typeface="Angsana New" panose="02020603050405020304" pitchFamily="18" charset="-34"/>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rPr>
                        <a:t>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5358195"/>
                  </a:ext>
                </a:extLst>
              </a:tr>
              <a:tr h="219253">
                <a:tc vMerge="1">
                  <a:txBody>
                    <a:bodyPr/>
                    <a:lstStyle/>
                    <a:p>
                      <a:endParaRPr lang="en-US"/>
                    </a:p>
                  </a:txBody>
                  <a:tcPr/>
                </a:tc>
                <a:tc vMerge="1">
                  <a:txBody>
                    <a:bodyPr/>
                    <a:lstStyle/>
                    <a:p>
                      <a:pPr algn="ctr" fontAlgn="ctr"/>
                      <a:endParaRPr lang="en-US" sz="1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017" marR="6017" marT="6017" marB="0" anchor="ctr"/>
                </a:tc>
                <a:tc>
                  <a:txBody>
                    <a:bodyPr/>
                    <a:lstStyle/>
                    <a:p>
                      <a:pPr algn="ctr" fontAlgn="ctr"/>
                      <a:r>
                        <a:rPr lang="en-US" sz="1200" u="none" strike="noStrike" dirty="0" smtClean="0">
                          <a:effectLst/>
                          <a:latin typeface="Arial" panose="020B0604020202020204" pitchFamily="34" charset="0"/>
                          <a:cs typeface="Arial" panose="020B0604020202020204" pitchFamily="34" charset="0"/>
                        </a:rPr>
                        <a:t> [0.50</a:t>
                      </a:r>
                      <a:r>
                        <a:rPr lang="en-US" sz="1200" u="none" strike="noStrike" baseline="0" dirty="0" smtClean="0">
                          <a:effectLst/>
                          <a:latin typeface="Arial" panose="020B0604020202020204" pitchFamily="34" charset="0"/>
                          <a:cs typeface="Arial" panose="020B0604020202020204" pitchFamily="34" charset="0"/>
                        </a:rPr>
                        <a:t> </a:t>
                      </a:r>
                      <a:r>
                        <a:rPr lang="en-US" sz="1200" u="none" strike="noStrike" dirty="0" smtClean="0">
                          <a:effectLst/>
                          <a:latin typeface="Arial" panose="020B0604020202020204" pitchFamily="34" charset="0"/>
                          <a:cs typeface="Arial" panose="020B0604020202020204" pitchFamily="34" charset="0"/>
                        </a:rPr>
                        <a:t>, 0.65)</a:t>
                      </a:r>
                      <a:endParaRPr lang="th-TH" sz="1200" b="0" i="0" u="none" strike="noStrike" dirty="0">
                        <a:solidFill>
                          <a:srgbClr val="000000"/>
                        </a:solidFill>
                        <a:effectLst/>
                        <a:latin typeface="Arial" panose="020B0604020202020204" pitchFamily="34" charset="0"/>
                        <a:ea typeface="Tahoma" panose="020B0604030504040204" pitchFamily="34" charset="0"/>
                        <a:cs typeface="Angsana New" panose="02020603050405020304" pitchFamily="18" charset="-34"/>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6231606"/>
                  </a:ext>
                </a:extLst>
              </a:tr>
              <a:tr h="219253">
                <a:tc vMerge="1">
                  <a:txBody>
                    <a:bodyPr/>
                    <a:lstStyle/>
                    <a:p>
                      <a:endParaRPr lang="en-US"/>
                    </a:p>
                  </a:txBody>
                  <a:tcPr/>
                </a:tc>
                <a:tc vMerge="1">
                  <a:txBody>
                    <a:bodyPr/>
                    <a:lstStyle/>
                    <a:p>
                      <a:endParaRPr lang="en-US"/>
                    </a:p>
                  </a:txBody>
                  <a:tcPr/>
                </a:tc>
                <a:tc>
                  <a:txBody>
                    <a:bodyPr/>
                    <a:lstStyle/>
                    <a:p>
                      <a:pPr algn="ctr" fontAlgn="ctr"/>
                      <a:r>
                        <a:rPr lang="en-US" sz="1200" u="none" strike="noStrike" dirty="0" smtClean="0">
                          <a:effectLst/>
                          <a:latin typeface="Arial" panose="020B0604020202020204" pitchFamily="34" charset="0"/>
                          <a:cs typeface="Arial" panose="020B0604020202020204" pitchFamily="34" charset="0"/>
                        </a:rPr>
                        <a:t> [0.65</a:t>
                      </a:r>
                      <a:r>
                        <a:rPr lang="en-US" sz="1200" u="none" strike="noStrike" baseline="0" dirty="0" smtClean="0">
                          <a:effectLst/>
                          <a:latin typeface="Arial" panose="020B0604020202020204" pitchFamily="34" charset="0"/>
                          <a:cs typeface="Arial" panose="020B0604020202020204" pitchFamily="34" charset="0"/>
                        </a:rPr>
                        <a:t> </a:t>
                      </a:r>
                      <a:r>
                        <a:rPr lang="en-US" sz="1200" u="none" strike="noStrike" dirty="0" smtClean="0">
                          <a:effectLst/>
                          <a:latin typeface="Arial" panose="020B0604020202020204" pitchFamily="34" charset="0"/>
                          <a:cs typeface="Arial" panose="020B0604020202020204" pitchFamily="34" charset="0"/>
                        </a:rPr>
                        <a:t>, 0.80)</a:t>
                      </a:r>
                      <a:endParaRPr lang="th-TH" sz="1200" b="0" i="0" u="none" strike="noStrike" dirty="0">
                        <a:solidFill>
                          <a:srgbClr val="000000"/>
                        </a:solidFill>
                        <a:effectLst/>
                        <a:latin typeface="Arial" panose="020B0604020202020204" pitchFamily="34" charset="0"/>
                        <a:ea typeface="Tahoma" panose="020B0604030504040204" pitchFamily="34" charset="0"/>
                        <a:cs typeface="Angsana New" panose="02020603050405020304" pitchFamily="18" charset="-34"/>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2130037"/>
                  </a:ext>
                </a:extLst>
              </a:tr>
              <a:tr h="219253">
                <a:tc vMerge="1">
                  <a:txBody>
                    <a:bodyPr/>
                    <a:lstStyle/>
                    <a:p>
                      <a:endParaRPr lang="en-US"/>
                    </a:p>
                  </a:txBody>
                  <a:tcPr/>
                </a:tc>
                <a:tc vMerge="1">
                  <a:txBody>
                    <a:bodyPr/>
                    <a:lstStyle/>
                    <a:p>
                      <a:endParaRPr lang="en-US"/>
                    </a:p>
                  </a:txBody>
                  <a:tcPr/>
                </a:tc>
                <a:tc>
                  <a:txBody>
                    <a:bodyPr/>
                    <a:lstStyle/>
                    <a:p>
                      <a:pPr algn="ctr" fontAlgn="ctr"/>
                      <a:r>
                        <a:rPr lang="en-US" sz="1200" u="none" strike="noStrike" dirty="0" smtClean="0">
                          <a:effectLst/>
                          <a:latin typeface="Arial" panose="020B0604020202020204" pitchFamily="34" charset="0"/>
                          <a:cs typeface="Arial" panose="020B0604020202020204" pitchFamily="34" charset="0"/>
                        </a:rPr>
                        <a:t>[0.80</a:t>
                      </a:r>
                      <a:r>
                        <a:rPr lang="en-US" sz="1200" u="none" strike="noStrike" baseline="0" dirty="0" smtClean="0">
                          <a:effectLst/>
                          <a:latin typeface="Arial" panose="020B0604020202020204" pitchFamily="34" charset="0"/>
                          <a:cs typeface="Arial" panose="020B0604020202020204" pitchFamily="34" charset="0"/>
                        </a:rPr>
                        <a:t> </a:t>
                      </a:r>
                      <a:r>
                        <a:rPr lang="en-US" sz="1200" u="none" strike="noStrike" dirty="0" smtClean="0">
                          <a:effectLst/>
                          <a:latin typeface="Arial" panose="020B0604020202020204" pitchFamily="34" charset="0"/>
                          <a:cs typeface="Arial" panose="020B0604020202020204" pitchFamily="34" charset="0"/>
                        </a:rPr>
                        <a:t>, 1.00)</a:t>
                      </a:r>
                      <a:endParaRPr lang="th-TH" sz="1200" b="0" i="0" u="none" strike="noStrike" dirty="0">
                        <a:solidFill>
                          <a:srgbClr val="000000"/>
                        </a:solidFill>
                        <a:effectLst/>
                        <a:latin typeface="Arial" panose="020B0604020202020204" pitchFamily="34" charset="0"/>
                        <a:ea typeface="Tahoma" panose="020B0604030504040204" pitchFamily="34" charset="0"/>
                        <a:cs typeface="Angsana New" panose="02020603050405020304" pitchFamily="18" charset="-34"/>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9339355"/>
                  </a:ext>
                </a:extLst>
              </a:tr>
              <a:tr h="219253">
                <a:tc vMerge="1">
                  <a:txBody>
                    <a:bodyPr/>
                    <a:lstStyle/>
                    <a:p>
                      <a:endParaRPr lang="en-US"/>
                    </a:p>
                  </a:txBody>
                  <a:tcPr/>
                </a:tc>
                <a:tc vMerge="1">
                  <a:txBody>
                    <a:bodyPr/>
                    <a:lstStyle/>
                    <a:p>
                      <a:pPr algn="ctr" fontAlgn="ctr"/>
                      <a:endParaRPr lang="en-US" sz="1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017" marR="6017" marT="6017" marB="0" anchor="ctr"/>
                </a:tc>
                <a:tc>
                  <a:txBody>
                    <a:bodyPr/>
                    <a:lstStyle/>
                    <a:p>
                      <a:pPr algn="ctr" fontAlgn="ctr"/>
                      <a:r>
                        <a:rPr lang="en-US" sz="1200" u="none" strike="noStrike" dirty="0" smtClean="0">
                          <a:effectLst/>
                          <a:latin typeface="Arial" panose="020B0604020202020204" pitchFamily="34" charset="0"/>
                          <a:cs typeface="Arial" panose="020B0604020202020204" pitchFamily="34" charset="0"/>
                        </a:rPr>
                        <a:t>[1.00</a:t>
                      </a:r>
                      <a:r>
                        <a:rPr lang="en-US" sz="1200" u="none" strike="noStrike" baseline="0" dirty="0" smtClean="0">
                          <a:effectLst/>
                          <a:latin typeface="Arial" panose="020B0604020202020204" pitchFamily="34" charset="0"/>
                          <a:cs typeface="Arial" panose="020B0604020202020204" pitchFamily="34" charset="0"/>
                        </a:rPr>
                        <a:t> </a:t>
                      </a:r>
                      <a:r>
                        <a:rPr lang="en-US" sz="1200" u="none" strike="noStrike" dirty="0" smtClean="0">
                          <a:effectLst/>
                          <a:latin typeface="Arial" panose="020B0604020202020204" pitchFamily="34" charset="0"/>
                          <a:cs typeface="Arial" panose="020B0604020202020204" pitchFamily="34" charset="0"/>
                        </a:rPr>
                        <a:t>, </a:t>
                      </a:r>
                      <a:r>
                        <a:rPr lang="th-TH" sz="1200" u="none" strike="noStrike" dirty="0" smtClean="0">
                          <a:effectLst/>
                          <a:latin typeface="Arial" panose="020B0604020202020204" pitchFamily="34" charset="0"/>
                          <a:cs typeface="Angsana New" panose="02020603050405020304" pitchFamily="18" charset="-34"/>
                        </a:rPr>
                        <a:t>∞</a:t>
                      </a:r>
                      <a:r>
                        <a:rPr lang="en-US" sz="1200" u="none" strike="noStrike" dirty="0" smtClean="0">
                          <a:effectLst/>
                          <a:latin typeface="Arial" panose="020B0604020202020204" pitchFamily="34" charset="0"/>
                          <a:cs typeface="Arial" panose="020B0604020202020204" pitchFamily="34" charset="0"/>
                        </a:rPr>
                        <a:t>  )</a:t>
                      </a:r>
                      <a:endParaRPr lang="th-TH" sz="1200" b="0" i="0" u="none" strike="noStrike" dirty="0">
                        <a:solidFill>
                          <a:srgbClr val="000000"/>
                        </a:solidFill>
                        <a:effectLst/>
                        <a:latin typeface="Arial" panose="020B0604020202020204" pitchFamily="34" charset="0"/>
                        <a:ea typeface="Tahoma" panose="020B0604030504040204" pitchFamily="34" charset="0"/>
                        <a:cs typeface="Angsana New" panose="02020603050405020304" pitchFamily="18" charset="-34"/>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799142"/>
                  </a:ext>
                </a:extLst>
              </a:tr>
              <a:tr h="219253">
                <a:tc rowSpan="5">
                  <a:txBody>
                    <a:bodyPr/>
                    <a:lstStyle/>
                    <a:p>
                      <a:pPr algn="ctr"/>
                      <a:r>
                        <a:rPr lang="en-US" sz="1200" dirty="0" smtClean="0">
                          <a:latin typeface="Arial" panose="020B0604020202020204" pitchFamily="34" charset="0"/>
                          <a:ea typeface="Tahoma" panose="020B0604030504040204" pitchFamily="34" charset="0"/>
                          <a:cs typeface="Arial" panose="020B0604020202020204" pitchFamily="34" charset="0"/>
                        </a:rPr>
                        <a:t>6</a:t>
                      </a: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algn="ctr"/>
                      <a:r>
                        <a:rPr lang="en-US" sz="1200" dirty="0" smtClean="0">
                          <a:latin typeface="Arial" panose="020B0604020202020204" pitchFamily="34" charset="0"/>
                          <a:cs typeface="Arial" panose="020B0604020202020204" pitchFamily="34" charset="0"/>
                        </a:rPr>
                        <a:t>LTV next </a:t>
                      </a:r>
                    </a:p>
                    <a:p>
                      <a:pPr algn="ctr"/>
                      <a:r>
                        <a:rPr lang="en-US" sz="1200" dirty="0" smtClean="0">
                          <a:latin typeface="Arial" panose="020B0604020202020204" pitchFamily="34" charset="0"/>
                          <a:cs typeface="Arial" panose="020B0604020202020204" pitchFamily="34" charset="0"/>
                        </a:rPr>
                        <a:t>one</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ea typeface="Tahoma" panose="020B0604030504040204" pitchFamily="34" charset="0"/>
                          <a:cs typeface="Arial" panose="020B0604020202020204" pitchFamily="34" charset="0"/>
                        </a:rPr>
                        <a:t>year</a:t>
                      </a: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Arial" panose="020B0604020202020204" pitchFamily="34" charset="0"/>
                          <a:cs typeface="Arial" panose="020B0604020202020204" pitchFamily="34" charset="0"/>
                        </a:rPr>
                        <a:t>Missing Value</a:t>
                      </a:r>
                      <a:endParaRPr lang="en-US" sz="1200" b="0"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3474811"/>
                  </a:ext>
                </a:extLst>
              </a:tr>
              <a:tr h="219253">
                <a:tc vMerge="1">
                  <a:txBody>
                    <a:bodyPr/>
                    <a:lstStyle/>
                    <a:p>
                      <a:endParaRPr lang="en-US"/>
                    </a:p>
                  </a:txBody>
                  <a:tcPr/>
                </a:tc>
                <a:tc vMerge="1">
                  <a:txBody>
                    <a:bodyPr/>
                    <a:lstStyle/>
                    <a:p>
                      <a:endParaRPr lang="th-TH" dirty="0"/>
                    </a:p>
                  </a:txBody>
                  <a:tcPr marL="6017" marR="6017" marT="6017" marB="0" anchor="ctr"/>
                </a:tc>
                <a:tc>
                  <a:txBody>
                    <a:bodyPr/>
                    <a:lstStyle/>
                    <a:p>
                      <a:pPr algn="ctr" fontAlgn="ctr"/>
                      <a:r>
                        <a:rPr lang="en-US" sz="1200" u="none" strike="noStrike" dirty="0" smtClean="0">
                          <a:effectLst/>
                          <a:latin typeface="Arial" panose="020B0604020202020204" pitchFamily="34" charset="0"/>
                          <a:cs typeface="Arial" panose="020B0604020202020204" pitchFamily="34" charset="0"/>
                        </a:rPr>
                        <a:t> ( -</a:t>
                      </a:r>
                      <a:r>
                        <a:rPr lang="th-TH" sz="1200" u="none" strike="noStrike" dirty="0" smtClean="0">
                          <a:effectLst/>
                          <a:latin typeface="Arial" panose="020B0604020202020204" pitchFamily="34" charset="0"/>
                          <a:cs typeface="Angsana New" panose="02020603050405020304" pitchFamily="18" charset="-34"/>
                        </a:rPr>
                        <a:t>∞</a:t>
                      </a:r>
                      <a:r>
                        <a:rPr lang="en-US" sz="1200" u="none" strike="noStrike" dirty="0" smtClean="0">
                          <a:effectLst/>
                          <a:latin typeface="Arial" panose="020B0604020202020204" pitchFamily="34" charset="0"/>
                          <a:cs typeface="Arial" panose="020B0604020202020204" pitchFamily="34" charset="0"/>
                        </a:rPr>
                        <a:t>  , 0.50)</a:t>
                      </a:r>
                      <a:endParaRPr lang="th-TH" sz="1200" b="0" i="0" u="none" strike="noStrike" dirty="0">
                        <a:solidFill>
                          <a:srgbClr val="000000"/>
                        </a:solidFill>
                        <a:effectLst/>
                        <a:latin typeface="Arial" panose="020B0604020202020204" pitchFamily="34" charset="0"/>
                        <a:ea typeface="Tahoma" panose="020B0604030504040204" pitchFamily="34" charset="0"/>
                        <a:cs typeface="Angsana New" panose="02020603050405020304" pitchFamily="18" charset="-34"/>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819839"/>
                  </a:ext>
                </a:extLst>
              </a:tr>
              <a:tr h="219253">
                <a:tc vMerge="1">
                  <a:txBody>
                    <a:bodyPr/>
                    <a:lstStyle/>
                    <a:p>
                      <a:endParaRPr lang="en-US"/>
                    </a:p>
                  </a:txBody>
                  <a:tcPr/>
                </a:tc>
                <a:tc vMerge="1">
                  <a:txBody>
                    <a:bodyPr/>
                    <a:lstStyle/>
                    <a:p>
                      <a:endParaRPr lang="th-TH" dirty="0"/>
                    </a:p>
                  </a:txBody>
                  <a:tcPr marL="6017" marR="6017" marT="6017" marB="0" anchor="ctr"/>
                </a:tc>
                <a:tc>
                  <a:txBody>
                    <a:bodyPr/>
                    <a:lstStyle/>
                    <a:p>
                      <a:pPr algn="ctr" fontAlgn="ctr"/>
                      <a:r>
                        <a:rPr lang="en-US" sz="1200" u="none" strike="noStrike" dirty="0" smtClean="0">
                          <a:effectLst/>
                          <a:latin typeface="Arial" panose="020B0604020202020204" pitchFamily="34" charset="0"/>
                          <a:cs typeface="Arial" panose="020B0604020202020204" pitchFamily="34" charset="0"/>
                        </a:rPr>
                        <a:t>[0.50</a:t>
                      </a:r>
                      <a:r>
                        <a:rPr lang="en-US" sz="1200" u="none" strike="noStrike" baseline="0" dirty="0" smtClean="0">
                          <a:effectLst/>
                          <a:latin typeface="Arial" panose="020B0604020202020204" pitchFamily="34" charset="0"/>
                          <a:cs typeface="Arial" panose="020B0604020202020204" pitchFamily="34" charset="0"/>
                        </a:rPr>
                        <a:t> </a:t>
                      </a:r>
                      <a:r>
                        <a:rPr lang="en-US" sz="1200" u="none" strike="noStrike" dirty="0" smtClean="0">
                          <a:effectLst/>
                          <a:latin typeface="Arial" panose="020B0604020202020204" pitchFamily="34" charset="0"/>
                          <a:cs typeface="Arial" panose="020B0604020202020204" pitchFamily="34" charset="0"/>
                        </a:rPr>
                        <a:t>, 0.55)</a:t>
                      </a:r>
                      <a:endParaRPr lang="th-TH" sz="1200" b="0" i="0" u="none" strike="noStrike" dirty="0">
                        <a:solidFill>
                          <a:srgbClr val="000000"/>
                        </a:solidFill>
                        <a:effectLst/>
                        <a:latin typeface="Arial" panose="020B0604020202020204" pitchFamily="34" charset="0"/>
                        <a:ea typeface="Tahoma" panose="020B0604030504040204" pitchFamily="34" charset="0"/>
                        <a:cs typeface="Angsana New" panose="02020603050405020304" pitchFamily="18" charset="-34"/>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2677505"/>
                  </a:ext>
                </a:extLst>
              </a:tr>
              <a:tr h="219253">
                <a:tc vMerge="1">
                  <a:txBody>
                    <a:bodyPr/>
                    <a:lstStyle/>
                    <a:p>
                      <a:endParaRPr lang="en-US"/>
                    </a:p>
                  </a:txBody>
                  <a:tcPr/>
                </a:tc>
                <a:tc vMerge="1">
                  <a:txBody>
                    <a:bodyPr/>
                    <a:lstStyle/>
                    <a:p>
                      <a:endParaRPr lang="th-TH" dirty="0"/>
                    </a:p>
                  </a:txBody>
                  <a:tcPr marL="6017" marR="6017" marT="6017" marB="0" anchor="ctr"/>
                </a:tc>
                <a:tc>
                  <a:txBody>
                    <a:bodyPr/>
                    <a:lstStyle/>
                    <a:p>
                      <a:pPr algn="ctr" fontAlgn="ctr"/>
                      <a:r>
                        <a:rPr lang="en-US" sz="1200" u="none" strike="noStrike" dirty="0" smtClean="0">
                          <a:effectLst/>
                          <a:latin typeface="Arial" panose="020B0604020202020204" pitchFamily="34" charset="0"/>
                          <a:cs typeface="Arial" panose="020B0604020202020204" pitchFamily="34" charset="0"/>
                        </a:rPr>
                        <a:t> [0.55</a:t>
                      </a:r>
                      <a:r>
                        <a:rPr lang="en-US" sz="1200" u="none" strike="noStrike" baseline="0" dirty="0" smtClean="0">
                          <a:effectLst/>
                          <a:latin typeface="Arial" panose="020B0604020202020204" pitchFamily="34" charset="0"/>
                          <a:cs typeface="Arial" panose="020B0604020202020204" pitchFamily="34" charset="0"/>
                        </a:rPr>
                        <a:t> </a:t>
                      </a:r>
                      <a:r>
                        <a:rPr lang="en-US" sz="1200" u="none" strike="noStrike" dirty="0" smtClean="0">
                          <a:effectLst/>
                          <a:latin typeface="Arial" panose="020B0604020202020204" pitchFamily="34" charset="0"/>
                          <a:cs typeface="Arial" panose="020B0604020202020204" pitchFamily="34" charset="0"/>
                        </a:rPr>
                        <a:t>, 0.60)</a:t>
                      </a:r>
                      <a:endParaRPr lang="th-TH" sz="1200" b="0" i="0" u="none" strike="noStrike" dirty="0">
                        <a:solidFill>
                          <a:srgbClr val="000000"/>
                        </a:solidFill>
                        <a:effectLst/>
                        <a:latin typeface="Arial" panose="020B0604020202020204" pitchFamily="34" charset="0"/>
                        <a:ea typeface="Tahoma" panose="020B0604030504040204" pitchFamily="34" charset="0"/>
                        <a:cs typeface="Angsana New" panose="02020603050405020304" pitchFamily="18" charset="-34"/>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panose="020B0604020202020204" pitchFamily="34" charset="0"/>
                          <a:ea typeface="宋体" panose="02010600030101010101" pitchFamily="2" charset="-122"/>
                          <a:cs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3791353"/>
                  </a:ext>
                </a:extLst>
              </a:tr>
              <a:tr h="219253">
                <a:tc vMerge="1">
                  <a:txBody>
                    <a:bodyPr/>
                    <a:lstStyle/>
                    <a:p>
                      <a:endParaRPr lang="en-US"/>
                    </a:p>
                  </a:txBody>
                  <a:tcPr/>
                </a:tc>
                <a:tc vMerge="1">
                  <a:txBody>
                    <a:bodyPr/>
                    <a:lstStyle/>
                    <a:p>
                      <a:endParaRPr lang="th-TH" dirty="0"/>
                    </a:p>
                  </a:txBody>
                  <a:tcPr marL="6017" marR="6017" marT="6017" marB="0" anchor="ctr"/>
                </a:tc>
                <a:tc>
                  <a:txBody>
                    <a:bodyPr/>
                    <a:lstStyle/>
                    <a:p>
                      <a:pPr algn="ctr" fontAlgn="ctr"/>
                      <a:r>
                        <a:rPr lang="en-US" sz="1200" u="none" strike="noStrike" dirty="0" smtClean="0">
                          <a:effectLst/>
                          <a:latin typeface="Arial" panose="020B0604020202020204" pitchFamily="34" charset="0"/>
                          <a:cs typeface="Arial" panose="020B0604020202020204" pitchFamily="34" charset="0"/>
                        </a:rPr>
                        <a:t>[0.60</a:t>
                      </a:r>
                      <a:r>
                        <a:rPr lang="en-US" sz="1200" u="none" strike="noStrike" baseline="0" dirty="0" smtClean="0">
                          <a:effectLst/>
                          <a:latin typeface="Arial" panose="020B0604020202020204" pitchFamily="34" charset="0"/>
                          <a:cs typeface="Arial" panose="020B0604020202020204" pitchFamily="34" charset="0"/>
                        </a:rPr>
                        <a:t> </a:t>
                      </a:r>
                      <a:r>
                        <a:rPr lang="en-US" sz="1200" u="none" strike="noStrike" dirty="0" smtClean="0">
                          <a:effectLst/>
                          <a:latin typeface="Arial" panose="020B0604020202020204" pitchFamily="34" charset="0"/>
                          <a:cs typeface="Arial" panose="020B0604020202020204" pitchFamily="34" charset="0"/>
                        </a:rPr>
                        <a:t>,   </a:t>
                      </a:r>
                      <a:r>
                        <a:rPr lang="th-TH" sz="1200" u="none" strike="noStrike" dirty="0" smtClean="0">
                          <a:effectLst/>
                          <a:latin typeface="Arial" panose="020B0604020202020204" pitchFamily="34" charset="0"/>
                          <a:cs typeface="Angsana New" panose="02020603050405020304" pitchFamily="18" charset="-34"/>
                        </a:rPr>
                        <a:t>∞</a:t>
                      </a:r>
                      <a:r>
                        <a:rPr lang="en-US" sz="1200" u="none" strike="noStrike" dirty="0" smtClean="0">
                          <a:effectLst/>
                          <a:latin typeface="Arial" panose="020B0604020202020204" pitchFamily="34" charset="0"/>
                          <a:cs typeface="Arial" panose="020B0604020202020204" pitchFamily="34" charset="0"/>
                        </a:rPr>
                        <a:t> )</a:t>
                      </a:r>
                      <a:endParaRPr lang="th-TH" sz="1200" b="0" i="0" u="none" strike="noStrike" dirty="0">
                        <a:solidFill>
                          <a:srgbClr val="000000"/>
                        </a:solidFill>
                        <a:effectLst/>
                        <a:latin typeface="Arial" panose="020B0604020202020204" pitchFamily="34" charset="0"/>
                        <a:ea typeface="Tahoma" panose="020B0604030504040204" pitchFamily="34" charset="0"/>
                        <a:cs typeface="Angsana New" panose="02020603050405020304" pitchFamily="18" charset="-34"/>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8598778"/>
                  </a:ext>
                </a:extLst>
              </a:tr>
            </a:tbl>
          </a:graphicData>
        </a:graphic>
      </p:graphicFrame>
      <p:sp>
        <p:nvSpPr>
          <p:cNvPr id="10" name="TextBox 9"/>
          <p:cNvSpPr txBox="1"/>
          <p:nvPr/>
        </p:nvSpPr>
        <p:spPr>
          <a:xfrm>
            <a:off x="639298" y="1361378"/>
            <a:ext cx="6239780" cy="300082"/>
          </a:xfrm>
          <a:prstGeom prst="rect">
            <a:avLst/>
          </a:prstGeom>
          <a:noFill/>
          <a:ln>
            <a:noFill/>
          </a:ln>
        </p:spPr>
        <p:txBody>
          <a:bodyPr wrap="square" rtlCol="0">
            <a:spAutoFit/>
          </a:bodyPr>
          <a:lstStyle/>
          <a:p>
            <a:pPr defTabSz="685800" fontAlgn="auto">
              <a:spcBef>
                <a:spcPts val="0"/>
              </a:spcBef>
              <a:spcAft>
                <a:spcPts val="0"/>
              </a:spcAft>
            </a:pPr>
            <a:r>
              <a:rPr lang="en-US" sz="1350" dirty="0">
                <a:solidFill>
                  <a:prstClr val="black"/>
                </a:solidFill>
                <a:latin typeface="Arial" panose="020B0604020202020204" pitchFamily="34" charset="0"/>
                <a:cs typeface="Arial" panose="020B0604020202020204" pitchFamily="34" charset="0"/>
              </a:rPr>
              <a:t>Final Score = 615 + Score1 + Score2 + Score3 + Score4 + Score 5 + …. </a:t>
            </a:r>
          </a:p>
        </p:txBody>
      </p:sp>
      <p:sp>
        <p:nvSpPr>
          <p:cNvPr id="7" name="Title 1">
            <a:extLst>
              <a:ext uri="{FF2B5EF4-FFF2-40B4-BE49-F238E27FC236}">
                <a16:creationId xmlns:a16="http://schemas.microsoft.com/office/drawing/2014/main" id="{EF4471C8-23FE-4CB6-9695-9635D0A60363}"/>
              </a:ext>
            </a:extLst>
          </p:cNvPr>
          <p:cNvSpPr txBox="1">
            <a:spLocks/>
          </p:cNvSpPr>
          <p:nvPr/>
        </p:nvSpPr>
        <p:spPr>
          <a:xfrm>
            <a:off x="606004" y="841444"/>
            <a:ext cx="8214468"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lvl="0" defTabSz="812769" fontAlgn="auto">
              <a:spcAft>
                <a:spcPts val="0"/>
              </a:spcAft>
            </a:pPr>
            <a:r>
              <a:rPr lang="en-US" sz="2400" b="1" dirty="0" smtClean="0">
                <a:solidFill>
                  <a:prstClr val="black"/>
                </a:solidFill>
                <a:latin typeface="Arial" panose="020B0604020202020204" pitchFamily="34" charset="0"/>
                <a:cs typeface="Arial" panose="020B0604020202020204" pitchFamily="34" charset="0"/>
              </a:rPr>
              <a:t>Final Scorecard Model for Auto Loans</a:t>
            </a:r>
            <a:endParaRPr lang="en-US" sz="1400" b="1" dirty="0">
              <a:solidFill>
                <a:srgbClr val="ED7D3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3085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228945192"/>
              </p:ext>
            </p:extLst>
          </p:nvPr>
        </p:nvGraphicFramePr>
        <p:xfrm>
          <a:off x="611560" y="1784235"/>
          <a:ext cx="3888433" cy="3931920"/>
        </p:xfrm>
        <a:graphic>
          <a:graphicData uri="http://schemas.openxmlformats.org/drawingml/2006/table">
            <a:tbl>
              <a:tblPr firstRow="1">
                <a:tableStyleId>{7E9639D4-E3E2-4D34-9284-5A2195B3D0D7}</a:tableStyleId>
              </a:tblPr>
              <a:tblGrid>
                <a:gridCol w="288032">
                  <a:extLst>
                    <a:ext uri="{9D8B030D-6E8A-4147-A177-3AD203B41FA5}">
                      <a16:colId xmlns:a16="http://schemas.microsoft.com/office/drawing/2014/main" val="2902269698"/>
                    </a:ext>
                  </a:extLst>
                </a:gridCol>
                <a:gridCol w="936104">
                  <a:extLst>
                    <a:ext uri="{9D8B030D-6E8A-4147-A177-3AD203B41FA5}">
                      <a16:colId xmlns:a16="http://schemas.microsoft.com/office/drawing/2014/main" val="20000"/>
                    </a:ext>
                  </a:extLst>
                </a:gridCol>
                <a:gridCol w="2128702">
                  <a:extLst>
                    <a:ext uri="{9D8B030D-6E8A-4147-A177-3AD203B41FA5}">
                      <a16:colId xmlns:a16="http://schemas.microsoft.com/office/drawing/2014/main" val="20003"/>
                    </a:ext>
                  </a:extLst>
                </a:gridCol>
                <a:gridCol w="535595">
                  <a:extLst>
                    <a:ext uri="{9D8B030D-6E8A-4147-A177-3AD203B41FA5}">
                      <a16:colId xmlns:a16="http://schemas.microsoft.com/office/drawing/2014/main" val="3976426520"/>
                    </a:ext>
                  </a:extLst>
                </a:gridCol>
              </a:tblGrid>
              <a:tr h="218440">
                <a:tc>
                  <a:txBody>
                    <a:bodyPr/>
                    <a:lstStyle/>
                    <a:p>
                      <a:pPr algn="ctr" fontAlgn="ctr"/>
                      <a:r>
                        <a:rPr lang="en-US" sz="1200" b="1" i="0" u="none" strike="noStrike"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a:t>
                      </a:r>
                      <a:endParaRPr lang="en-US" sz="1200" b="1"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Arial" panose="020B0604020202020204" pitchFamily="34" charset="0"/>
                          <a:cs typeface="Arial" panose="020B0604020202020204" pitchFamily="34" charset="0"/>
                        </a:rPr>
                        <a:t>Variable</a:t>
                      </a:r>
                      <a:endParaRPr lang="en-US" sz="1200" b="1"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Arial" panose="020B0604020202020204" pitchFamily="34" charset="0"/>
                          <a:cs typeface="Arial" panose="020B0604020202020204" pitchFamily="34" charset="0"/>
                        </a:rPr>
                        <a:t>Bin Description</a:t>
                      </a:r>
                      <a:endParaRPr lang="en-US" sz="1200" b="1"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Arial" panose="020B0604020202020204" pitchFamily="34" charset="0"/>
                          <a:cs typeface="Arial" panose="020B0604020202020204" pitchFamily="34" charset="0"/>
                        </a:rPr>
                        <a:t>Point</a:t>
                      </a:r>
                      <a:endParaRPr lang="en-US" sz="1200" b="1"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18440">
                <a:tc>
                  <a:txBody>
                    <a:bodyPr/>
                    <a:lstStyle/>
                    <a:p>
                      <a:pPr algn="ctr" fontAlgn="ctr"/>
                      <a:r>
                        <a:rPr lang="en-US" sz="1200" b="0" i="0" u="none" strike="noStrike"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0</a:t>
                      </a:r>
                      <a:endParaRPr lang="en-US" sz="1200" b="0"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Arial" panose="020B0604020202020204" pitchFamily="34" charset="0"/>
                          <a:cs typeface="Arial" panose="020B0604020202020204" pitchFamily="34" charset="0"/>
                        </a:rPr>
                        <a:t>Constant</a:t>
                      </a:r>
                      <a:endParaRPr lang="en-US" sz="1200" b="0"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th-TH" sz="1200" b="0" i="0" u="none" strike="noStrike" dirty="0">
                        <a:solidFill>
                          <a:srgbClr val="000000"/>
                        </a:solidFill>
                        <a:effectLst/>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b="1" i="0" u="none" strike="noStrike" dirty="0">
                          <a:solidFill>
                            <a:schemeClr val="tx1"/>
                          </a:solidFill>
                          <a:effectLst/>
                          <a:latin typeface="Arial" panose="020B0604020202020204" pitchFamily="34" charset="0"/>
                          <a:cs typeface="Arial" panose="020B0604020202020204" pitchFamily="34" charset="0"/>
                        </a:rPr>
                        <a:t>615</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18440">
                <a:tc rowSpan="10">
                  <a:txBody>
                    <a:bodyPr/>
                    <a:lstStyle/>
                    <a:p>
                      <a:pPr algn="ctr" fontAlgn="ctr"/>
                      <a:r>
                        <a:rPr lang="en-US" sz="1200" b="0" i="0" u="none" strike="noStrike"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1</a:t>
                      </a:r>
                      <a:endParaRPr lang="en-US" sz="1200" b="0"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0">
                  <a:txBody>
                    <a:bodyPr/>
                    <a:lstStyle/>
                    <a:p>
                      <a:pPr algn="ctr" fontAlgn="ctr"/>
                      <a:r>
                        <a:rPr lang="en-US" sz="1200" u="none" strike="noStrike" dirty="0" smtClean="0">
                          <a:effectLst/>
                          <a:latin typeface="Arial" panose="020B0604020202020204" pitchFamily="34" charset="0"/>
                          <a:cs typeface="Arial" panose="020B0604020202020204" pitchFamily="34" charset="0"/>
                        </a:rPr>
                        <a:t>Delinquency</a:t>
                      </a:r>
                    </a:p>
                    <a:p>
                      <a:pPr algn="ctr" fontAlgn="ctr"/>
                      <a:r>
                        <a:rPr lang="en-US" sz="1200" b="0" i="0" u="none" strike="noStrike"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Class</a:t>
                      </a:r>
                      <a:endParaRPr lang="en-US" sz="1200" b="0"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Arial" panose="020B0604020202020204" pitchFamily="34" charset="0"/>
                          <a:cs typeface="Arial" panose="020B0604020202020204" pitchFamily="34" charset="0"/>
                        </a:rPr>
                        <a:t>Missing Value</a:t>
                      </a:r>
                      <a:endParaRPr lang="en-US" sz="1200" b="0"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b="1" i="0" u="none" strike="noStrike" dirty="0">
                          <a:solidFill>
                            <a:schemeClr val="tx1"/>
                          </a:solidFill>
                          <a:effectLst/>
                          <a:latin typeface="Arial" panose="020B0604020202020204" pitchFamily="34" charset="0"/>
                          <a:cs typeface="Arial" panose="020B0604020202020204" pitchFamily="34" charset="0"/>
                        </a:rPr>
                        <a:t>0</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18440">
                <a:tc vMerge="1">
                  <a:txBody>
                    <a:bodyPr/>
                    <a:lstStyle/>
                    <a:p>
                      <a:endParaRPr lang="en-US"/>
                    </a:p>
                  </a:txBody>
                  <a:tcPr/>
                </a:tc>
                <a:tc vMerge="1">
                  <a:txBody>
                    <a:bodyPr/>
                    <a:lstStyle/>
                    <a:p>
                      <a:endParaRPr lang="th-TH"/>
                    </a:p>
                  </a:txBody>
                  <a:tcPr/>
                </a:tc>
                <a:tc>
                  <a:txBody>
                    <a:bodyPr/>
                    <a:lstStyle/>
                    <a:p>
                      <a:pPr marL="0" algn="ctr" defTabSz="609577" rtl="0" eaLnBrk="1" fontAlgn="ctr" latinLnBrk="0" hangingPunct="1"/>
                      <a:r>
                        <a:rPr lang="en-US" sz="1200" u="none" strike="noStrike" kern="1200" dirty="0">
                          <a:solidFill>
                            <a:schemeClr val="tx1"/>
                          </a:solidFill>
                          <a:effectLst/>
                          <a:latin typeface="Arial" panose="020B0604020202020204" pitchFamily="34" charset="0"/>
                          <a:ea typeface="+mn-ea"/>
                          <a:cs typeface="Arial" panose="020B0604020202020204" pitchFamily="34" charset="0"/>
                        </a:rPr>
                        <a:t>Clean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577"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18440">
                <a:tc vMerge="1">
                  <a:txBody>
                    <a:bodyPr/>
                    <a:lstStyle/>
                    <a:p>
                      <a:endParaRPr lang="en-US"/>
                    </a:p>
                  </a:txBody>
                  <a:tcPr/>
                </a:tc>
                <a:tc vMerge="1">
                  <a:txBody>
                    <a:bodyPr/>
                    <a:lstStyle/>
                    <a:p>
                      <a:endParaRPr lang="th-TH"/>
                    </a:p>
                  </a:txBody>
                  <a:tcPr/>
                </a:tc>
                <a:tc>
                  <a:txBody>
                    <a:bodyPr/>
                    <a:lstStyle/>
                    <a:p>
                      <a:pPr marL="0" algn="ctr" defTabSz="609577" rtl="0" eaLnBrk="1" fontAlgn="ctr" latinLnBrk="0" hangingPunct="1"/>
                      <a:r>
                        <a:rPr lang="en-US" sz="1200" u="none" strike="noStrike" kern="1200" dirty="0">
                          <a:solidFill>
                            <a:schemeClr val="tx1"/>
                          </a:solidFill>
                          <a:effectLst/>
                          <a:latin typeface="Arial" panose="020B0604020202020204" pitchFamily="34" charset="0"/>
                          <a:ea typeface="+mn-ea"/>
                          <a:cs typeface="Arial" panose="020B0604020202020204" pitchFamily="34" charset="0"/>
                        </a:rPr>
                        <a:t>Forgetful DLQ</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577"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18440">
                <a:tc vMerge="1">
                  <a:txBody>
                    <a:bodyPr/>
                    <a:lstStyle/>
                    <a:p>
                      <a:endParaRPr lang="en-US"/>
                    </a:p>
                  </a:txBody>
                  <a:tcPr/>
                </a:tc>
                <a:tc vMerge="1">
                  <a:txBody>
                    <a:bodyPr/>
                    <a:lstStyle/>
                    <a:p>
                      <a:endParaRPr lang="th-TH"/>
                    </a:p>
                  </a:txBody>
                  <a:tcPr/>
                </a:tc>
                <a:tc>
                  <a:txBody>
                    <a:bodyPr/>
                    <a:lstStyle/>
                    <a:p>
                      <a:pPr marL="0" algn="ctr" defTabSz="609577" rtl="0" eaLnBrk="1" fontAlgn="ctr" latinLnBrk="0" hangingPunct="1"/>
                      <a:r>
                        <a:rPr lang="en-US" sz="1200" u="none" strike="noStrike" kern="1200" dirty="0">
                          <a:solidFill>
                            <a:schemeClr val="tx1"/>
                          </a:solidFill>
                          <a:effectLst/>
                          <a:latin typeface="Arial" panose="020B0604020202020204" pitchFamily="34" charset="0"/>
                          <a:ea typeface="+mn-ea"/>
                          <a:cs typeface="Arial" panose="020B0604020202020204" pitchFamily="34" charset="0"/>
                        </a:rPr>
                        <a:t>Cured Early DLQ</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577"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18440">
                <a:tc vMerge="1">
                  <a:txBody>
                    <a:bodyPr/>
                    <a:lstStyle/>
                    <a:p>
                      <a:endParaRPr lang="en-US"/>
                    </a:p>
                  </a:txBody>
                  <a:tcPr/>
                </a:tc>
                <a:tc vMerge="1">
                  <a:txBody>
                    <a:bodyPr/>
                    <a:lstStyle/>
                    <a:p>
                      <a:endParaRPr lang="en-US"/>
                    </a:p>
                  </a:txBody>
                  <a:tcPr/>
                </a:tc>
                <a:tc>
                  <a:txBody>
                    <a:bodyPr/>
                    <a:lstStyle/>
                    <a:p>
                      <a:pPr marL="0" algn="ctr" defTabSz="609577" rtl="0" eaLnBrk="1" fontAlgn="ctr" latinLnBrk="0" hangingPunct="1"/>
                      <a:r>
                        <a:rPr lang="en-US" sz="1200" u="none" strike="noStrike" kern="1200" dirty="0">
                          <a:solidFill>
                            <a:schemeClr val="tx1"/>
                          </a:solidFill>
                          <a:effectLst/>
                          <a:latin typeface="Arial" panose="020B0604020202020204" pitchFamily="34" charset="0"/>
                          <a:ea typeface="+mn-ea"/>
                          <a:cs typeface="Arial" panose="020B0604020202020204" pitchFamily="34" charset="0"/>
                        </a:rPr>
                        <a:t>Early DLQ</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577"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921916"/>
                  </a:ext>
                </a:extLst>
              </a:tr>
              <a:tr h="218440">
                <a:tc vMerge="1">
                  <a:txBody>
                    <a:bodyPr/>
                    <a:lstStyle/>
                    <a:p>
                      <a:endParaRPr lang="en-US"/>
                    </a:p>
                  </a:txBody>
                  <a:tcPr/>
                </a:tc>
                <a:tc vMerge="1">
                  <a:txBody>
                    <a:bodyPr/>
                    <a:lstStyle/>
                    <a:p>
                      <a:endParaRPr lang="en-US"/>
                    </a:p>
                  </a:txBody>
                  <a:tcPr/>
                </a:tc>
                <a:tc>
                  <a:txBody>
                    <a:bodyPr/>
                    <a:lstStyle/>
                    <a:p>
                      <a:pPr marL="0" algn="ctr" defTabSz="609577" rtl="0" eaLnBrk="1" fontAlgn="ctr" latinLnBrk="0" hangingPunct="1"/>
                      <a:r>
                        <a:rPr lang="en-US" sz="1200" u="none" strike="noStrike" kern="1200" dirty="0">
                          <a:solidFill>
                            <a:schemeClr val="tx1"/>
                          </a:solidFill>
                          <a:effectLst/>
                          <a:latin typeface="Arial" panose="020B0604020202020204" pitchFamily="34" charset="0"/>
                          <a:ea typeface="+mn-ea"/>
                          <a:cs typeface="Arial" panose="020B0604020202020204" pitchFamily="34" charset="0"/>
                        </a:rPr>
                        <a:t>Cured Deep DLQ</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577" rtl="0" eaLnBrk="1" fontAlgn="ctr" latinLnBrk="0" hangingPunct="1"/>
                      <a:r>
                        <a:rPr lang="en-US" sz="1200" b="1" i="0" u="none" strike="noStrike" kern="1200">
                          <a:solidFill>
                            <a:schemeClr val="tx1"/>
                          </a:solidFill>
                          <a:effectLst/>
                          <a:latin typeface="Arial" panose="020B0604020202020204" pitchFamily="34" charset="0"/>
                          <a:ea typeface="+mn-ea"/>
                          <a:cs typeface="Arial" panose="020B0604020202020204" pitchFamily="34" charset="0"/>
                        </a:rPr>
                        <a:t>-20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1753345"/>
                  </a:ext>
                </a:extLst>
              </a:tr>
              <a:tr h="218440">
                <a:tc vMerge="1">
                  <a:txBody>
                    <a:bodyPr/>
                    <a:lstStyle/>
                    <a:p>
                      <a:endParaRPr lang="en-US"/>
                    </a:p>
                  </a:txBody>
                  <a:tcPr/>
                </a:tc>
                <a:tc vMerge="1">
                  <a:txBody>
                    <a:bodyPr/>
                    <a:lstStyle/>
                    <a:p>
                      <a:endParaRPr lang="en-US"/>
                    </a:p>
                  </a:txBody>
                  <a:tcPr/>
                </a:tc>
                <a:tc>
                  <a:txBody>
                    <a:bodyPr/>
                    <a:lstStyle/>
                    <a:p>
                      <a:pPr marL="0" algn="ctr" defTabSz="609577" rtl="0" eaLnBrk="1" fontAlgn="ctr" latinLnBrk="0" hangingPunct="1"/>
                      <a:r>
                        <a:rPr lang="en-US" sz="1200" u="none" strike="noStrike" kern="1200" dirty="0">
                          <a:solidFill>
                            <a:schemeClr val="tx1"/>
                          </a:solidFill>
                          <a:effectLst/>
                          <a:latin typeface="Arial" panose="020B0604020202020204" pitchFamily="34" charset="0"/>
                          <a:ea typeface="+mn-ea"/>
                          <a:cs typeface="Arial" panose="020B0604020202020204" pitchFamily="34" charset="0"/>
                        </a:rPr>
                        <a:t>Perpetual Early DLQ</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577"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1539115"/>
                  </a:ext>
                </a:extLst>
              </a:tr>
              <a:tr h="218440">
                <a:tc vMerge="1">
                  <a:txBody>
                    <a:bodyPr/>
                    <a:lstStyle/>
                    <a:p>
                      <a:endParaRPr lang="en-US"/>
                    </a:p>
                  </a:txBody>
                  <a:tcPr/>
                </a:tc>
                <a:tc vMerge="1">
                  <a:txBody>
                    <a:bodyPr/>
                    <a:lstStyle/>
                    <a:p>
                      <a:endParaRPr lang="en-US"/>
                    </a:p>
                  </a:txBody>
                  <a:tcPr/>
                </a:tc>
                <a:tc>
                  <a:txBody>
                    <a:bodyPr/>
                    <a:lstStyle/>
                    <a:p>
                      <a:pPr marL="0" algn="ctr" defTabSz="609577" rtl="0" eaLnBrk="1" fontAlgn="ctr" latinLnBrk="0" hangingPunct="1"/>
                      <a:r>
                        <a:rPr lang="en-US" sz="1200" u="none" strike="noStrike" kern="1200" dirty="0">
                          <a:solidFill>
                            <a:schemeClr val="tx1"/>
                          </a:solidFill>
                          <a:effectLst/>
                          <a:latin typeface="Arial" panose="020B0604020202020204" pitchFamily="34" charset="0"/>
                          <a:ea typeface="+mn-ea"/>
                          <a:cs typeface="Arial" panose="020B0604020202020204" pitchFamily="34" charset="0"/>
                        </a:rPr>
                        <a:t>Perpetual Deep DLQ</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577"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0787945"/>
                  </a:ext>
                </a:extLst>
              </a:tr>
              <a:tr h="218440">
                <a:tc vMerge="1">
                  <a:txBody>
                    <a:bodyPr/>
                    <a:lstStyle/>
                    <a:p>
                      <a:endParaRPr lang="en-US"/>
                    </a:p>
                  </a:txBody>
                  <a:tcPr/>
                </a:tc>
                <a:tc vMerge="1">
                  <a:txBody>
                    <a:bodyPr/>
                    <a:lstStyle/>
                    <a:p>
                      <a:endParaRPr lang="en-US"/>
                    </a:p>
                  </a:txBody>
                  <a:tcPr/>
                </a:tc>
                <a:tc>
                  <a:txBody>
                    <a:bodyPr/>
                    <a:lstStyle/>
                    <a:p>
                      <a:pPr marL="0" algn="ctr" defTabSz="609577" rtl="0" eaLnBrk="1" fontAlgn="ctr" latinLnBrk="0" hangingPunct="1"/>
                      <a:r>
                        <a:rPr lang="en-US" sz="1200" u="none" strike="noStrike" kern="1200" dirty="0">
                          <a:solidFill>
                            <a:schemeClr val="tx1"/>
                          </a:solidFill>
                          <a:effectLst/>
                          <a:latin typeface="Arial" panose="020B0604020202020204" pitchFamily="34" charset="0"/>
                          <a:ea typeface="+mn-ea"/>
                          <a:cs typeface="Arial" panose="020B0604020202020204" pitchFamily="34" charset="0"/>
                        </a:rPr>
                        <a:t>Rolling DLQ</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577"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-120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4404663"/>
                  </a:ext>
                </a:extLst>
              </a:tr>
              <a:tr h="218440">
                <a:tc vMerge="1">
                  <a:txBody>
                    <a:bodyPr/>
                    <a:lstStyle/>
                    <a:p>
                      <a:endParaRPr lang="en-US"/>
                    </a:p>
                  </a:txBody>
                  <a:tcPr/>
                </a:tc>
                <a:tc vMerge="1">
                  <a:txBody>
                    <a:bodyPr/>
                    <a:lstStyle/>
                    <a:p>
                      <a:endParaRPr lang="en-US"/>
                    </a:p>
                  </a:txBody>
                  <a:tcPr/>
                </a:tc>
                <a:tc>
                  <a:txBody>
                    <a:bodyPr/>
                    <a:lstStyle/>
                    <a:p>
                      <a:pPr marL="0" algn="ctr" defTabSz="609577" rtl="0" eaLnBrk="1" fontAlgn="ctr" latinLnBrk="0" hangingPunct="1"/>
                      <a:r>
                        <a:rPr lang="en-US" sz="1200" u="none" strike="noStrike" kern="1200" dirty="0">
                          <a:solidFill>
                            <a:schemeClr val="tx1"/>
                          </a:solidFill>
                          <a:effectLst/>
                          <a:latin typeface="Arial" panose="020B0604020202020204" pitchFamily="34" charset="0"/>
                          <a:ea typeface="+mn-ea"/>
                          <a:cs typeface="Arial" panose="020B0604020202020204" pitchFamily="34" charset="0"/>
                        </a:rPr>
                        <a:t>NPL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09577"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7645116"/>
                  </a:ext>
                </a:extLst>
              </a:tr>
              <a:tr h="218440">
                <a:tc rowSpan="3">
                  <a:txBody>
                    <a:bodyPr/>
                    <a:lstStyle/>
                    <a:p>
                      <a:pPr algn="ctr" fontAlgn="ctr"/>
                      <a:r>
                        <a:rPr lang="en-US" sz="1200" b="0" i="0" u="none" strike="noStrike"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2</a:t>
                      </a:r>
                      <a:endParaRPr lang="en-US" sz="1200" b="0"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en-US" sz="1200" u="none" strike="noStrike" dirty="0" smtClean="0">
                          <a:effectLst/>
                          <a:latin typeface="Arial" panose="020B0604020202020204" pitchFamily="34" charset="0"/>
                          <a:cs typeface="Arial" panose="020B0604020202020204" pitchFamily="34" charset="0"/>
                        </a:rPr>
                        <a:t>First</a:t>
                      </a:r>
                      <a:r>
                        <a:rPr lang="en-US" sz="1200" u="none" strike="noStrike" baseline="0" dirty="0" smtClean="0">
                          <a:effectLst/>
                          <a:latin typeface="Arial" panose="020B0604020202020204" pitchFamily="34" charset="0"/>
                          <a:cs typeface="Arial" panose="020B0604020202020204" pitchFamily="34" charset="0"/>
                        </a:rPr>
                        <a:t> P</a:t>
                      </a:r>
                      <a:r>
                        <a:rPr lang="en-US" sz="1200" u="none" strike="noStrike" dirty="0" smtClean="0">
                          <a:effectLst/>
                          <a:latin typeface="Arial" panose="020B0604020202020204" pitchFamily="34" charset="0"/>
                          <a:cs typeface="Arial" panose="020B0604020202020204" pitchFamily="34" charset="0"/>
                        </a:rPr>
                        <a:t>ayment</a:t>
                      </a:r>
                      <a:r>
                        <a:rPr lang="en-US" sz="1200" u="none" strike="noStrike" baseline="0" dirty="0" smtClean="0">
                          <a:effectLst/>
                          <a:latin typeface="Arial" panose="020B0604020202020204" pitchFamily="34" charset="0"/>
                          <a:cs typeface="Arial" panose="020B0604020202020204" pitchFamily="34" charset="0"/>
                        </a:rPr>
                        <a:t> D</a:t>
                      </a:r>
                      <a:r>
                        <a:rPr lang="en-US" sz="1200" u="none" strike="noStrike" dirty="0" smtClean="0">
                          <a:effectLst/>
                          <a:latin typeface="Arial" panose="020B0604020202020204" pitchFamily="34" charset="0"/>
                          <a:cs typeface="Arial" panose="020B0604020202020204" pitchFamily="34" charset="0"/>
                        </a:rPr>
                        <a:t>efault</a:t>
                      </a:r>
                      <a:r>
                        <a:rPr lang="en-US" sz="1200" u="none" strike="noStrike" baseline="0" dirty="0" smtClean="0">
                          <a:effectLst/>
                          <a:latin typeface="Arial" panose="020B0604020202020204" pitchFamily="34" charset="0"/>
                          <a:cs typeface="Arial" panose="020B0604020202020204" pitchFamily="34" charset="0"/>
                        </a:rPr>
                        <a:t> F</a:t>
                      </a:r>
                      <a:r>
                        <a:rPr lang="en-US" sz="1200" u="none" strike="noStrike" dirty="0" smtClean="0">
                          <a:effectLst/>
                          <a:latin typeface="Arial" panose="020B0604020202020204" pitchFamily="34" charset="0"/>
                          <a:cs typeface="Arial" panose="020B0604020202020204" pitchFamily="34" charset="0"/>
                        </a:rPr>
                        <a:t>lag</a:t>
                      </a:r>
                      <a:endParaRPr lang="en-US" sz="1200" b="0"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Arial" panose="020B0604020202020204" pitchFamily="34" charset="0"/>
                          <a:cs typeface="Arial" panose="020B0604020202020204" pitchFamily="34" charset="0"/>
                        </a:rPr>
                        <a:t>Missing Value</a:t>
                      </a:r>
                      <a:endParaRPr lang="en-US" sz="1200" b="0"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b="1" i="0" u="none" strike="noStrike" dirty="0">
                          <a:solidFill>
                            <a:schemeClr val="tx1"/>
                          </a:solidFill>
                          <a:effectLst/>
                          <a:latin typeface="Arial" panose="020B0604020202020204" pitchFamily="34" charset="0"/>
                          <a:cs typeface="Arial" panose="020B0604020202020204" pitchFamily="34" charset="0"/>
                        </a:rPr>
                        <a:t>0</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18440">
                <a:tc vMerge="1">
                  <a:txBody>
                    <a:bodyPr/>
                    <a:lstStyle/>
                    <a:p>
                      <a:endParaRPr lang="en-US"/>
                    </a:p>
                  </a:txBody>
                  <a:tcPr/>
                </a:tc>
                <a:tc vMerge="1">
                  <a:txBody>
                    <a:bodyPr/>
                    <a:lstStyle/>
                    <a:p>
                      <a:endParaRPr lang="th-TH"/>
                    </a:p>
                  </a:txBody>
                  <a:tcPr/>
                </a:tc>
                <a:tc>
                  <a:txBody>
                    <a:bodyPr/>
                    <a:lstStyle/>
                    <a:p>
                      <a:pPr algn="ctr" fontAlgn="ctr"/>
                      <a:r>
                        <a:rPr lang="en-US" sz="1200" b="0" i="0" u="none" strike="noStrike" dirty="0" smtClean="0">
                          <a:solidFill>
                            <a:schemeClr val="tx1"/>
                          </a:solidFill>
                          <a:effectLst/>
                          <a:latin typeface="Arial" panose="020B0604020202020204" pitchFamily="34" charset="0"/>
                          <a:ea typeface="+mn-ea"/>
                          <a:cs typeface="Arial" panose="020B0604020202020204" pitchFamily="34" charset="0"/>
                        </a:rPr>
                        <a:t>No</a:t>
                      </a:r>
                      <a:endParaRPr lang="th-TH" sz="1200" b="0" i="0" u="none" strike="noStrike" dirty="0">
                        <a:solidFill>
                          <a:srgbClr val="000000"/>
                        </a:solidFill>
                        <a:effectLst/>
                        <a:latin typeface="Arial" panose="020B0604020202020204" pitchFamily="34" charset="0"/>
                        <a:ea typeface="Tahoma" panose="020B0604030504040204" pitchFamily="34" charset="0"/>
                        <a:cs typeface="Angsana New" panose="02020603050405020304" pitchFamily="18" charset="-34"/>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b="1" i="0" u="none" strike="noStrike" dirty="0" smtClean="0">
                          <a:solidFill>
                            <a:schemeClr val="tx1"/>
                          </a:solidFill>
                          <a:effectLst/>
                          <a:latin typeface="Arial" panose="020B0604020202020204" pitchFamily="34" charset="0"/>
                          <a:cs typeface="Arial" panose="020B0604020202020204" pitchFamily="34" charset="0"/>
                        </a:rPr>
                        <a:t>0</a:t>
                      </a:r>
                      <a:endParaRPr lang="en-US" sz="1200" b="1" i="0" u="none" strike="noStrike" dirty="0">
                        <a:solidFill>
                          <a:schemeClr val="tx1"/>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18440">
                <a:tc vMerge="1">
                  <a:txBody>
                    <a:bodyPr/>
                    <a:lstStyle/>
                    <a:p>
                      <a:endParaRPr lang="en-US"/>
                    </a:p>
                  </a:txBody>
                  <a:tcPr/>
                </a:tc>
                <a:tc vMerge="1">
                  <a:txBody>
                    <a:bodyPr/>
                    <a:lstStyle/>
                    <a:p>
                      <a:endParaRPr lang="th-TH"/>
                    </a:p>
                  </a:txBody>
                  <a:tcPr/>
                </a:tc>
                <a:tc>
                  <a:txBody>
                    <a:bodyPr/>
                    <a:lstStyle/>
                    <a:p>
                      <a:pPr algn="ctr" fontAlgn="ctr"/>
                      <a:r>
                        <a:rPr lang="en-US" sz="1200" u="none" strike="noStrike" dirty="0" smtClean="0">
                          <a:effectLst/>
                          <a:latin typeface="Arial" panose="020B0604020202020204" pitchFamily="34" charset="0"/>
                          <a:cs typeface="Arial" panose="020B0604020202020204" pitchFamily="34" charset="0"/>
                        </a:rPr>
                        <a:t>Yes</a:t>
                      </a:r>
                      <a:endParaRPr lang="th-TH" sz="1200" b="0" i="0" u="none" strike="noStrike" dirty="0">
                        <a:solidFill>
                          <a:srgbClr val="000000"/>
                        </a:solidFill>
                        <a:effectLst/>
                        <a:latin typeface="Arial" panose="020B0604020202020204" pitchFamily="34" charset="0"/>
                        <a:ea typeface="Tahoma" panose="020B0604030504040204" pitchFamily="34" charset="0"/>
                        <a:cs typeface="Angsana New" panose="02020603050405020304" pitchFamily="18" charset="-34"/>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b="1" i="0" u="none" strike="noStrike" dirty="0" smtClean="0">
                          <a:solidFill>
                            <a:schemeClr val="tx1"/>
                          </a:solidFill>
                          <a:effectLst/>
                          <a:latin typeface="Arial" panose="020B0604020202020204" pitchFamily="34" charset="0"/>
                          <a:cs typeface="Arial" panose="020B0604020202020204" pitchFamily="34" charset="0"/>
                        </a:rPr>
                        <a:t>-50</a:t>
                      </a:r>
                      <a:endParaRPr lang="en-US" sz="1200" b="1" i="0" u="none" strike="noStrike" dirty="0">
                        <a:solidFill>
                          <a:schemeClr val="tx1"/>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18440">
                <a:tc rowSpan="3">
                  <a:txBody>
                    <a:bodyPr/>
                    <a:lstStyle/>
                    <a:p>
                      <a:pPr algn="ctr" fontAlgn="ctr"/>
                      <a:r>
                        <a:rPr lang="en-US" sz="1200" b="0" i="0" u="none" strike="noStrike"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3</a:t>
                      </a:r>
                      <a:endParaRPr lang="en-US" sz="1200" b="0"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en-US" sz="1200" u="none" strike="noStrike" dirty="0" smtClean="0">
                          <a:effectLst/>
                          <a:latin typeface="Arial" panose="020B0604020202020204" pitchFamily="34" charset="0"/>
                          <a:cs typeface="Arial" panose="020B0604020202020204" pitchFamily="34" charset="0"/>
                        </a:rPr>
                        <a:t>First</a:t>
                      </a:r>
                      <a:r>
                        <a:rPr lang="en-US" sz="1200" u="none" strike="noStrike" baseline="0" dirty="0" smtClean="0">
                          <a:effectLst/>
                          <a:latin typeface="Arial" panose="020B0604020202020204" pitchFamily="34" charset="0"/>
                          <a:cs typeface="Arial" panose="020B0604020202020204" pitchFamily="34" charset="0"/>
                        </a:rPr>
                        <a:t> Three P</a:t>
                      </a:r>
                      <a:r>
                        <a:rPr lang="en-US" sz="1200" u="none" strike="noStrike" dirty="0" smtClean="0">
                          <a:effectLst/>
                          <a:latin typeface="Arial" panose="020B0604020202020204" pitchFamily="34" charset="0"/>
                          <a:cs typeface="Arial" panose="020B0604020202020204" pitchFamily="34" charset="0"/>
                        </a:rPr>
                        <a:t>ayment</a:t>
                      </a:r>
                      <a:r>
                        <a:rPr lang="en-US" sz="1200" u="none" strike="noStrike" baseline="0" dirty="0" smtClean="0">
                          <a:effectLst/>
                          <a:latin typeface="Arial" panose="020B0604020202020204" pitchFamily="34" charset="0"/>
                          <a:cs typeface="Arial" panose="020B0604020202020204" pitchFamily="34" charset="0"/>
                        </a:rPr>
                        <a:t> D</a:t>
                      </a:r>
                      <a:r>
                        <a:rPr lang="en-US" sz="1200" u="none" strike="noStrike" dirty="0" smtClean="0">
                          <a:effectLst/>
                          <a:latin typeface="Arial" panose="020B0604020202020204" pitchFamily="34" charset="0"/>
                          <a:cs typeface="Arial" panose="020B0604020202020204" pitchFamily="34" charset="0"/>
                        </a:rPr>
                        <a:t>efault</a:t>
                      </a:r>
                      <a:r>
                        <a:rPr lang="en-US" sz="1200" u="none" strike="noStrike" baseline="0" dirty="0" smtClean="0">
                          <a:effectLst/>
                          <a:latin typeface="Arial" panose="020B0604020202020204" pitchFamily="34" charset="0"/>
                          <a:cs typeface="Arial" panose="020B0604020202020204" pitchFamily="34" charset="0"/>
                        </a:rPr>
                        <a:t> F</a:t>
                      </a:r>
                      <a:r>
                        <a:rPr lang="en-US" sz="1200" u="none" strike="noStrike" dirty="0" smtClean="0">
                          <a:effectLst/>
                          <a:latin typeface="Arial" panose="020B0604020202020204" pitchFamily="34" charset="0"/>
                          <a:cs typeface="Arial" panose="020B0604020202020204" pitchFamily="34" charset="0"/>
                        </a:rPr>
                        <a:t>lag</a:t>
                      </a:r>
                      <a:endParaRPr lang="en-US" sz="1200" b="0"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Arial" panose="020B0604020202020204" pitchFamily="34" charset="0"/>
                          <a:cs typeface="Arial" panose="020B0604020202020204" pitchFamily="34" charset="0"/>
                        </a:rPr>
                        <a:t>Missing Value</a:t>
                      </a:r>
                      <a:endParaRPr lang="en-US" sz="1200" b="0"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b="1" i="0" u="none" strike="noStrike" dirty="0">
                          <a:solidFill>
                            <a:schemeClr val="tx1"/>
                          </a:solidFill>
                          <a:effectLst/>
                          <a:latin typeface="Arial" panose="020B0604020202020204" pitchFamily="34" charset="0"/>
                          <a:cs typeface="Arial" panose="020B0604020202020204" pitchFamily="34" charset="0"/>
                        </a:rPr>
                        <a:t>0</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18440">
                <a:tc vMerge="1">
                  <a:txBody>
                    <a:bodyPr/>
                    <a:lstStyle/>
                    <a:p>
                      <a:endParaRPr lang="en-US"/>
                    </a:p>
                  </a:txBody>
                  <a:tcPr/>
                </a:tc>
                <a:tc vMerge="1">
                  <a:txBody>
                    <a:bodyPr/>
                    <a:lstStyle/>
                    <a:p>
                      <a:endParaRPr lang="th-TH"/>
                    </a:p>
                  </a:txBody>
                  <a:tcPr/>
                </a:tc>
                <a:tc>
                  <a:txBody>
                    <a:bodyPr/>
                    <a:lstStyle/>
                    <a:p>
                      <a:pPr algn="ctr" fontAlgn="ctr"/>
                      <a:r>
                        <a:rPr lang="en-US" sz="1200" b="0" i="0" u="none" strike="noStrike" dirty="0" smtClean="0">
                          <a:solidFill>
                            <a:schemeClr val="tx1"/>
                          </a:solidFill>
                          <a:effectLst/>
                          <a:latin typeface="Arial" panose="020B0604020202020204" pitchFamily="34" charset="0"/>
                          <a:ea typeface="+mn-ea"/>
                          <a:cs typeface="Arial" panose="020B0604020202020204" pitchFamily="34" charset="0"/>
                        </a:rPr>
                        <a:t>No</a:t>
                      </a:r>
                      <a:endParaRPr lang="th-TH" sz="1200" b="0" i="0" u="none" strike="noStrike" dirty="0">
                        <a:solidFill>
                          <a:srgbClr val="000000"/>
                        </a:solidFill>
                        <a:effectLst/>
                        <a:latin typeface="Arial" panose="020B0604020202020204" pitchFamily="34" charset="0"/>
                        <a:ea typeface="Tahoma" panose="020B0604030504040204" pitchFamily="34" charset="0"/>
                        <a:cs typeface="Angsana New" panose="02020603050405020304" pitchFamily="18" charset="-34"/>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b="1" i="0" u="none" strike="noStrike" dirty="0" smtClean="0">
                          <a:solidFill>
                            <a:schemeClr val="tx1"/>
                          </a:solidFill>
                          <a:effectLst/>
                          <a:latin typeface="Arial" panose="020B0604020202020204" pitchFamily="34" charset="0"/>
                          <a:cs typeface="Arial" panose="020B0604020202020204" pitchFamily="34" charset="0"/>
                        </a:rPr>
                        <a:t>0</a:t>
                      </a:r>
                      <a:endParaRPr lang="en-US" sz="1200" b="1" i="0" u="none" strike="noStrike" dirty="0">
                        <a:solidFill>
                          <a:schemeClr val="tx1"/>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18440">
                <a:tc vMerge="1">
                  <a:txBody>
                    <a:bodyPr/>
                    <a:lstStyle/>
                    <a:p>
                      <a:endParaRPr lang="en-US"/>
                    </a:p>
                  </a:txBody>
                  <a:tcPr/>
                </a:tc>
                <a:tc vMerge="1">
                  <a:txBody>
                    <a:bodyPr/>
                    <a:lstStyle/>
                    <a:p>
                      <a:endParaRPr lang="th-TH"/>
                    </a:p>
                  </a:txBody>
                  <a:tcPr/>
                </a:tc>
                <a:tc>
                  <a:txBody>
                    <a:bodyPr/>
                    <a:lstStyle/>
                    <a:p>
                      <a:pPr algn="ctr" fontAlgn="ctr"/>
                      <a:r>
                        <a:rPr lang="en-US" sz="1200" u="none" strike="noStrike" dirty="0" smtClean="0">
                          <a:effectLst/>
                          <a:latin typeface="Arial" panose="020B0604020202020204" pitchFamily="34" charset="0"/>
                          <a:cs typeface="Arial" panose="020B0604020202020204" pitchFamily="34" charset="0"/>
                        </a:rPr>
                        <a:t>Yes</a:t>
                      </a:r>
                      <a:endParaRPr lang="th-TH" sz="1200" b="0" i="0" u="none" strike="noStrike" dirty="0">
                        <a:solidFill>
                          <a:srgbClr val="000000"/>
                        </a:solidFill>
                        <a:effectLst/>
                        <a:latin typeface="Arial" panose="020B0604020202020204" pitchFamily="34" charset="0"/>
                        <a:ea typeface="Tahoma" panose="020B0604030504040204" pitchFamily="34" charset="0"/>
                        <a:cs typeface="Angsana New" panose="02020603050405020304" pitchFamily="18" charset="-34"/>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b="1" i="0" u="none" strike="noStrike" dirty="0" smtClean="0">
                          <a:solidFill>
                            <a:schemeClr val="tx1"/>
                          </a:solidFill>
                          <a:effectLst/>
                          <a:latin typeface="Arial" panose="020B0604020202020204" pitchFamily="34" charset="0"/>
                          <a:cs typeface="Arial" panose="020B0604020202020204" pitchFamily="34" charset="0"/>
                        </a:rPr>
                        <a:t>-15</a:t>
                      </a:r>
                      <a:endParaRPr lang="en-US" sz="1200" b="1" i="0" u="none" strike="noStrike" dirty="0">
                        <a:solidFill>
                          <a:schemeClr val="tx1"/>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763173275"/>
              </p:ext>
            </p:extLst>
          </p:nvPr>
        </p:nvGraphicFramePr>
        <p:xfrm>
          <a:off x="4716016" y="1784235"/>
          <a:ext cx="3894185" cy="4429193"/>
        </p:xfrm>
        <a:graphic>
          <a:graphicData uri="http://schemas.openxmlformats.org/drawingml/2006/table">
            <a:tbl>
              <a:tblPr firstRow="1">
                <a:tableStyleId>{7E9639D4-E3E2-4D34-9284-5A2195B3D0D7}</a:tableStyleId>
              </a:tblPr>
              <a:tblGrid>
                <a:gridCol w="288032">
                  <a:extLst>
                    <a:ext uri="{9D8B030D-6E8A-4147-A177-3AD203B41FA5}">
                      <a16:colId xmlns:a16="http://schemas.microsoft.com/office/drawing/2014/main" val="453801455"/>
                    </a:ext>
                  </a:extLst>
                </a:gridCol>
                <a:gridCol w="936105">
                  <a:extLst>
                    <a:ext uri="{9D8B030D-6E8A-4147-A177-3AD203B41FA5}">
                      <a16:colId xmlns:a16="http://schemas.microsoft.com/office/drawing/2014/main" val="20000"/>
                    </a:ext>
                  </a:extLst>
                </a:gridCol>
                <a:gridCol w="2130552">
                  <a:extLst>
                    <a:ext uri="{9D8B030D-6E8A-4147-A177-3AD203B41FA5}">
                      <a16:colId xmlns:a16="http://schemas.microsoft.com/office/drawing/2014/main" val="20003"/>
                    </a:ext>
                  </a:extLst>
                </a:gridCol>
                <a:gridCol w="539496">
                  <a:extLst>
                    <a:ext uri="{9D8B030D-6E8A-4147-A177-3AD203B41FA5}">
                      <a16:colId xmlns:a16="http://schemas.microsoft.com/office/drawing/2014/main" val="3976426520"/>
                    </a:ext>
                  </a:extLst>
                </a:gridCol>
              </a:tblGrid>
              <a:tr h="216218">
                <a:tc>
                  <a:txBody>
                    <a:bodyPr/>
                    <a:lstStyle/>
                    <a:p>
                      <a:pPr algn="ctr" fontAlgn="ctr"/>
                      <a:r>
                        <a:rPr lang="en-US" sz="1200" b="1" i="0" u="none" strike="noStrike"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a:t>
                      </a:r>
                      <a:endParaRPr lang="en-US" sz="1200" b="1"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Arial" panose="020B0604020202020204" pitchFamily="34" charset="0"/>
                          <a:cs typeface="Arial" panose="020B0604020202020204" pitchFamily="34" charset="0"/>
                        </a:rPr>
                        <a:t>Variable</a:t>
                      </a:r>
                      <a:endParaRPr lang="en-US" sz="1200" b="1"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Arial" panose="020B0604020202020204" pitchFamily="34" charset="0"/>
                          <a:cs typeface="Arial" panose="020B0604020202020204" pitchFamily="34" charset="0"/>
                        </a:rPr>
                        <a:t>Bin Description</a:t>
                      </a:r>
                      <a:endParaRPr lang="en-US" sz="1200" b="1"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Arial" panose="020B0604020202020204" pitchFamily="34" charset="0"/>
                          <a:cs typeface="Arial" panose="020B0604020202020204" pitchFamily="34" charset="0"/>
                        </a:rPr>
                        <a:t>Point</a:t>
                      </a:r>
                      <a:endParaRPr lang="en-US" sz="1200" b="1"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19253">
                <a:tc rowSpan="5">
                  <a:txBody>
                    <a:bodyPr/>
                    <a:lstStyle/>
                    <a:p>
                      <a:pPr algn="ctr" fontAlgn="ctr"/>
                      <a:r>
                        <a:rPr lang="en-US" sz="1200" b="0" i="0" u="none" strike="noStrike"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4</a:t>
                      </a:r>
                      <a:endParaRPr lang="en-US" sz="1200" b="0"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algn="ctr" fontAlgn="ctr"/>
                      <a:r>
                        <a:rPr lang="en-US" sz="1200" u="none" strike="noStrike" dirty="0" smtClean="0">
                          <a:effectLst/>
                          <a:latin typeface="Arial" panose="020B0604020202020204" pitchFamily="34" charset="0"/>
                          <a:cs typeface="Arial" panose="020B0604020202020204" pitchFamily="34" charset="0"/>
                        </a:rPr>
                        <a:t>Current</a:t>
                      </a:r>
                      <a:endParaRPr lang="en-US" sz="1200" u="none" strike="noStrike" baseline="0" dirty="0" smtClean="0">
                        <a:effectLst/>
                        <a:latin typeface="Arial" panose="020B0604020202020204" pitchFamily="34" charset="0"/>
                        <a:cs typeface="Arial" panose="020B0604020202020204" pitchFamily="34" charset="0"/>
                      </a:endParaRPr>
                    </a:p>
                    <a:p>
                      <a:pPr algn="ctr" fontAlgn="ctr"/>
                      <a:r>
                        <a:rPr lang="en-US" sz="1200" u="none" strike="noStrike" baseline="0" dirty="0" smtClean="0">
                          <a:effectLst/>
                          <a:latin typeface="Arial" panose="020B0604020202020204" pitchFamily="34" charset="0"/>
                          <a:cs typeface="Arial" panose="020B0604020202020204" pitchFamily="34" charset="0"/>
                        </a:rPr>
                        <a:t>D</a:t>
                      </a:r>
                      <a:r>
                        <a:rPr lang="en-US" sz="1200" u="none" strike="noStrike" dirty="0" smtClean="0">
                          <a:effectLst/>
                          <a:latin typeface="Arial" panose="020B0604020202020204" pitchFamily="34" charset="0"/>
                          <a:cs typeface="Arial" panose="020B0604020202020204" pitchFamily="34" charset="0"/>
                        </a:rPr>
                        <a:t>ebt</a:t>
                      </a:r>
                    </a:p>
                    <a:p>
                      <a:pPr algn="ctr" fontAlgn="ctr"/>
                      <a:r>
                        <a:rPr lang="en-US" sz="1200" u="none" strike="noStrike" baseline="0" dirty="0" smtClean="0">
                          <a:effectLst/>
                          <a:latin typeface="Arial" panose="020B0604020202020204" pitchFamily="34" charset="0"/>
                          <a:cs typeface="Arial" panose="020B0604020202020204" pitchFamily="34" charset="0"/>
                        </a:rPr>
                        <a:t>B</a:t>
                      </a:r>
                      <a:r>
                        <a:rPr lang="en-US" sz="1200" u="none" strike="noStrike" dirty="0" smtClean="0">
                          <a:effectLst/>
                          <a:latin typeface="Arial" panose="020B0604020202020204" pitchFamily="34" charset="0"/>
                          <a:cs typeface="Arial" panose="020B0604020202020204" pitchFamily="34" charset="0"/>
                        </a:rPr>
                        <a:t>urden</a:t>
                      </a:r>
                      <a:endParaRPr lang="en-US" sz="1200" b="0"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Arial" panose="020B0604020202020204" pitchFamily="34" charset="0"/>
                          <a:cs typeface="Arial" panose="020B0604020202020204" pitchFamily="34" charset="0"/>
                        </a:rPr>
                        <a:t>Missing Value</a:t>
                      </a:r>
                      <a:endParaRPr lang="en-US" sz="1200" b="0"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9606957"/>
                  </a:ext>
                </a:extLst>
              </a:tr>
              <a:tr h="219253">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fontAlgn="ctr"/>
                      <a:endParaRPr lang="en-US" sz="1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017" marR="6017" marT="60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smtClean="0">
                          <a:effectLst/>
                          <a:latin typeface="Arial" panose="020B0604020202020204" pitchFamily="34" charset="0"/>
                          <a:cs typeface="Arial" panose="020B0604020202020204" pitchFamily="34" charset="0"/>
                        </a:rPr>
                        <a:t>(-</a:t>
                      </a:r>
                      <a:r>
                        <a:rPr lang="th-TH" sz="1200" u="none" strike="noStrike" dirty="0" smtClean="0">
                          <a:effectLst/>
                          <a:latin typeface="Arial" panose="020B0604020202020204" pitchFamily="34" charset="0"/>
                          <a:cs typeface="Angsana New" panose="02020603050405020304" pitchFamily="18" charset="-34"/>
                        </a:rPr>
                        <a:t>∞</a:t>
                      </a:r>
                      <a:r>
                        <a:rPr lang="en-US" sz="1200" u="none" strike="noStrike" dirty="0" smtClean="0">
                          <a:effectLst/>
                          <a:latin typeface="Arial" panose="020B0604020202020204" pitchFamily="34" charset="0"/>
                          <a:cs typeface="Arial" panose="020B0604020202020204" pitchFamily="34" charset="0"/>
                        </a:rPr>
                        <a:t> , 0.1)</a:t>
                      </a:r>
                      <a:endParaRPr lang="th-TH" sz="1200" b="0" i="0" u="none" strike="noStrike" dirty="0">
                        <a:solidFill>
                          <a:srgbClr val="000000"/>
                        </a:solidFill>
                        <a:effectLst/>
                        <a:latin typeface="Arial" panose="020B0604020202020204" pitchFamily="34" charset="0"/>
                        <a:ea typeface="Tahoma" panose="020B0604030504040204" pitchFamily="34" charset="0"/>
                        <a:cs typeface="Angsana New" panose="02020603050405020304" pitchFamily="18" charset="-34"/>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3130571"/>
                  </a:ext>
                </a:extLst>
              </a:tr>
              <a:tr h="219253">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fontAlgn="ctr"/>
                      <a:endParaRPr lang="en-US" sz="1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017" marR="6017" marT="60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smtClean="0">
                          <a:effectLst/>
                          <a:latin typeface="Arial" panose="020B0604020202020204" pitchFamily="34" charset="0"/>
                          <a:cs typeface="Arial" panose="020B0604020202020204" pitchFamily="34" charset="0"/>
                        </a:rPr>
                        <a:t>[0.1</a:t>
                      </a:r>
                      <a:r>
                        <a:rPr lang="en-US" sz="1200" u="none" strike="noStrike" baseline="0" dirty="0" smtClean="0">
                          <a:effectLst/>
                          <a:latin typeface="Arial" panose="020B0604020202020204" pitchFamily="34" charset="0"/>
                          <a:cs typeface="Arial" panose="020B0604020202020204" pitchFamily="34" charset="0"/>
                        </a:rPr>
                        <a:t> </a:t>
                      </a:r>
                      <a:r>
                        <a:rPr lang="en-US" sz="1200" u="none" strike="noStrike" dirty="0" smtClean="0">
                          <a:effectLst/>
                          <a:latin typeface="Arial" panose="020B0604020202020204" pitchFamily="34" charset="0"/>
                          <a:cs typeface="Arial" panose="020B0604020202020204" pitchFamily="34" charset="0"/>
                        </a:rPr>
                        <a:t>, 0.2)</a:t>
                      </a:r>
                      <a:endParaRPr lang="th-TH" sz="1200" b="0" i="0" u="none" strike="noStrike" dirty="0">
                        <a:solidFill>
                          <a:srgbClr val="000000"/>
                        </a:solidFill>
                        <a:effectLst/>
                        <a:latin typeface="Arial" panose="020B0604020202020204" pitchFamily="34" charset="0"/>
                        <a:ea typeface="Tahoma" panose="020B0604030504040204" pitchFamily="34" charset="0"/>
                        <a:cs typeface="Angsana New" panose="02020603050405020304" pitchFamily="18" charset="-34"/>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4042702"/>
                  </a:ext>
                </a:extLst>
              </a:tr>
              <a:tr h="219253">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smtClean="0">
                          <a:effectLst/>
                          <a:latin typeface="Arial" panose="020B0604020202020204" pitchFamily="34" charset="0"/>
                          <a:cs typeface="Arial" panose="020B0604020202020204" pitchFamily="34" charset="0"/>
                        </a:rPr>
                        <a:t>[0.2</a:t>
                      </a:r>
                      <a:r>
                        <a:rPr lang="en-US" sz="1200" u="none" strike="noStrike" baseline="0" dirty="0" smtClean="0">
                          <a:effectLst/>
                          <a:latin typeface="Arial" panose="020B0604020202020204" pitchFamily="34" charset="0"/>
                          <a:cs typeface="Arial" panose="020B0604020202020204" pitchFamily="34" charset="0"/>
                        </a:rPr>
                        <a:t> </a:t>
                      </a:r>
                      <a:r>
                        <a:rPr lang="en-US" sz="1200" u="none" strike="noStrike" dirty="0" smtClean="0">
                          <a:effectLst/>
                          <a:latin typeface="Arial" panose="020B0604020202020204" pitchFamily="34" charset="0"/>
                          <a:cs typeface="Arial" panose="020B0604020202020204" pitchFamily="34" charset="0"/>
                        </a:rPr>
                        <a:t>, 0.3)</a:t>
                      </a:r>
                      <a:endParaRPr lang="th-TH" sz="1200" b="0" i="0" u="none" strike="noStrike" dirty="0">
                        <a:solidFill>
                          <a:srgbClr val="000000"/>
                        </a:solidFill>
                        <a:effectLst/>
                        <a:latin typeface="Arial" panose="020B0604020202020204" pitchFamily="34" charset="0"/>
                        <a:ea typeface="Tahoma" panose="020B0604030504040204" pitchFamily="34" charset="0"/>
                        <a:cs typeface="Angsana New" panose="02020603050405020304" pitchFamily="18" charset="-34"/>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2761694"/>
                  </a:ext>
                </a:extLst>
              </a:tr>
              <a:tr h="219253">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th-TH" dirty="0"/>
                    </a:p>
                  </a:txBody>
                  <a:tcPr marL="6017" marR="6017" marT="60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smtClean="0">
                          <a:effectLst/>
                          <a:latin typeface="Arial" panose="020B0604020202020204" pitchFamily="34" charset="0"/>
                          <a:cs typeface="Arial" panose="020B0604020202020204" pitchFamily="34" charset="0"/>
                        </a:rPr>
                        <a:t>[0.3</a:t>
                      </a:r>
                      <a:r>
                        <a:rPr lang="en-US" sz="1200" u="none" strike="noStrike" baseline="0" dirty="0" smtClean="0">
                          <a:effectLst/>
                          <a:latin typeface="Arial" panose="020B0604020202020204" pitchFamily="34" charset="0"/>
                          <a:cs typeface="Arial" panose="020B0604020202020204" pitchFamily="34" charset="0"/>
                        </a:rPr>
                        <a:t> </a:t>
                      </a:r>
                      <a:r>
                        <a:rPr lang="en-US" sz="1200" u="none" strike="noStrike" dirty="0" smtClean="0">
                          <a:effectLst/>
                          <a:latin typeface="Arial" panose="020B0604020202020204" pitchFamily="34" charset="0"/>
                          <a:cs typeface="Arial" panose="020B0604020202020204" pitchFamily="34" charset="0"/>
                        </a:rPr>
                        <a:t>,  </a:t>
                      </a:r>
                      <a:r>
                        <a:rPr lang="th-TH" sz="1200" u="none" strike="noStrike" dirty="0" smtClean="0">
                          <a:effectLst/>
                          <a:latin typeface="Arial" panose="020B0604020202020204" pitchFamily="34" charset="0"/>
                          <a:cs typeface="Angsana New" panose="02020603050405020304" pitchFamily="18" charset="-34"/>
                        </a:rPr>
                        <a:t>∞</a:t>
                      </a:r>
                      <a:r>
                        <a:rPr lang="en-US" sz="1200" u="none" strike="noStrike" dirty="0" smtClean="0">
                          <a:effectLst/>
                          <a:latin typeface="Arial" panose="020B0604020202020204" pitchFamily="34" charset="0"/>
                          <a:cs typeface="Arial" panose="020B0604020202020204" pitchFamily="34" charset="0"/>
                        </a:rPr>
                        <a:t> )</a:t>
                      </a:r>
                      <a:endParaRPr lang="th-TH" sz="1200" b="0" i="0" u="none" strike="noStrike" dirty="0">
                        <a:solidFill>
                          <a:srgbClr val="000000"/>
                        </a:solidFill>
                        <a:effectLst/>
                        <a:latin typeface="Arial" panose="020B0604020202020204" pitchFamily="34" charset="0"/>
                        <a:ea typeface="Tahoma" panose="020B0604030504040204" pitchFamily="34" charset="0"/>
                        <a:cs typeface="Angsana New" panose="02020603050405020304" pitchFamily="18" charset="-34"/>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2958415"/>
                  </a:ext>
                </a:extLst>
              </a:tr>
              <a:tr h="219253">
                <a:tc rowSpan="5">
                  <a:txBody>
                    <a:bodyPr/>
                    <a:lstStyle/>
                    <a:p>
                      <a:pPr algn="ctr" fontAlgn="ctr"/>
                      <a:r>
                        <a:rPr lang="en-US" sz="1200" b="0" i="0" u="none" strike="noStrike"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5</a:t>
                      </a:r>
                      <a:endParaRPr lang="en-US" sz="1200" b="0"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algn="ctr" fontAlgn="ctr"/>
                      <a:r>
                        <a:rPr lang="en-US" sz="1200" u="none" strike="noStrike" dirty="0" smtClean="0">
                          <a:effectLst/>
                          <a:latin typeface="Arial" panose="020B0604020202020204" pitchFamily="34" charset="0"/>
                          <a:cs typeface="Arial" panose="020B0604020202020204" pitchFamily="34" charset="0"/>
                        </a:rPr>
                        <a:t>Consecutive</a:t>
                      </a:r>
                    </a:p>
                    <a:p>
                      <a:pPr algn="ctr" fontAlgn="ctr"/>
                      <a:r>
                        <a:rPr lang="en-US" sz="1200" u="none" strike="noStrike" dirty="0" smtClean="0">
                          <a:effectLst/>
                          <a:latin typeface="Arial" panose="020B0604020202020204" pitchFamily="34" charset="0"/>
                          <a:cs typeface="Arial" panose="020B0604020202020204" pitchFamily="34" charset="0"/>
                        </a:rPr>
                        <a:t>Payback</a:t>
                      </a:r>
                      <a:endParaRPr lang="en-US" sz="1200" b="0"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missing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7273125"/>
                  </a:ext>
                </a:extLst>
              </a:tr>
              <a:tr h="219253">
                <a:tc vMerge="1">
                  <a:txBody>
                    <a:bodyPr/>
                    <a:lstStyle/>
                    <a:p>
                      <a:endParaRPr lang="en-US"/>
                    </a:p>
                  </a:txBody>
                  <a:tcPr/>
                </a:tc>
                <a:tc vMerge="1">
                  <a:txBody>
                    <a:bodyPr/>
                    <a:lstStyle/>
                    <a:p>
                      <a:pPr algn="ctr" fontAlgn="ctr"/>
                      <a:endParaRPr lang="en-US" sz="1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017" marR="6017" marT="6017" marB="0" anchor="ctr"/>
                </a:tc>
                <a:tc>
                  <a:txBody>
                    <a:bodyPr/>
                    <a:lstStyle/>
                    <a:p>
                      <a:pPr marL="0" algn="ctr" defTabSz="812769" rtl="0" eaLnBrk="1" fontAlgn="ctr" latinLnBrk="0" hangingPunct="1"/>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th-TH" sz="12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43468"/>
                  </a:ext>
                </a:extLst>
              </a:tr>
              <a:tr h="219253">
                <a:tc vMerge="1">
                  <a:txBody>
                    <a:bodyPr/>
                    <a:lstStyle/>
                    <a:p>
                      <a:endParaRPr lang="en-US"/>
                    </a:p>
                  </a:txBody>
                  <a:tcPr/>
                </a:tc>
                <a:tc vMerge="1">
                  <a:txBody>
                    <a:bodyPr/>
                    <a:lstStyle/>
                    <a:p>
                      <a:pPr algn="ctr" fontAlgn="ctr"/>
                      <a:endParaRPr lang="en-US" sz="1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017" marR="6017" marT="6017" marB="0" anchor="ctr"/>
                </a:tc>
                <a:tc>
                  <a:txBody>
                    <a:bodyPr/>
                    <a:lstStyle/>
                    <a:p>
                      <a:pPr marL="0" algn="ctr" defTabSz="812769" rtl="0" eaLnBrk="1" fontAlgn="ctr" latinLnBrk="0" hangingPunct="1"/>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[1.0,2.0)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a:solidFill>
                            <a:schemeClr val="tx1"/>
                          </a:solidFill>
                          <a:effectLst/>
                          <a:latin typeface="Arial" panose="020B0604020202020204" pitchFamily="34" charset="0"/>
                          <a:ea typeface="+mn-ea"/>
                          <a:cs typeface="Arial" panose="020B0604020202020204" pitchFamily="34"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638587"/>
                  </a:ext>
                </a:extLst>
              </a:tr>
              <a:tr h="219253">
                <a:tc vMerge="1">
                  <a:txBody>
                    <a:bodyPr/>
                    <a:lstStyle/>
                    <a:p>
                      <a:endParaRPr lang="en-US"/>
                    </a:p>
                  </a:txBody>
                  <a:tcPr/>
                </a:tc>
                <a:tc vMerge="1">
                  <a:txBody>
                    <a:bodyPr/>
                    <a:lstStyle/>
                    <a:p>
                      <a:endParaRPr lang="en-US"/>
                    </a:p>
                  </a:txBody>
                  <a:tcPr/>
                </a:tc>
                <a:tc>
                  <a:txBody>
                    <a:bodyPr/>
                    <a:lstStyle/>
                    <a:p>
                      <a:pPr marL="0" algn="ctr" defTabSz="812769" rtl="0" eaLnBrk="1" fontAlgn="ctr" latinLnBrk="0" hangingPunct="1"/>
                      <a:r>
                        <a:rPr lang="en-US" sz="1200" b="0" i="0" u="none" strike="noStrike" kern="1200">
                          <a:solidFill>
                            <a:schemeClr val="tx1"/>
                          </a:solidFill>
                          <a:effectLst/>
                          <a:latin typeface="Arial" panose="020B0604020202020204" pitchFamily="34" charset="0"/>
                          <a:ea typeface="+mn-ea"/>
                          <a:cs typeface="Arial" panose="020B0604020202020204" pitchFamily="34" charset="0"/>
                        </a:rPr>
                        <a:t>[2.0,3.0)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a:solidFill>
                            <a:schemeClr val="tx1"/>
                          </a:solidFill>
                          <a:effectLst/>
                          <a:latin typeface="Arial" panose="020B0604020202020204" pitchFamily="34" charset="0"/>
                          <a:ea typeface="+mn-ea"/>
                          <a:cs typeface="Arial" panose="020B0604020202020204" pitchFamily="34" charset="0"/>
                        </a:rPr>
                        <a:t>-80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6413383"/>
                  </a:ext>
                </a:extLst>
              </a:tr>
              <a:tr h="219253">
                <a:tc vMerge="1">
                  <a:txBody>
                    <a:bodyPr/>
                    <a:lstStyle/>
                    <a:p>
                      <a:endParaRPr lang="en-US"/>
                    </a:p>
                  </a:txBody>
                  <a:tcPr/>
                </a:tc>
                <a:tc vMerge="1">
                  <a:txBody>
                    <a:bodyPr/>
                    <a:lstStyle/>
                    <a:p>
                      <a:endParaRPr lang="th-TH" dirty="0"/>
                    </a:p>
                  </a:txBody>
                  <a:tcPr marL="6017" marR="6017" marT="6017" marB="0" anchor="ctr"/>
                </a:tc>
                <a:tc>
                  <a:txBody>
                    <a:bodyPr/>
                    <a:lstStyle/>
                    <a:p>
                      <a:pPr marL="0" algn="ctr" defTabSz="812769" rtl="0" eaLnBrk="1" fontAlgn="ctr" latinLnBrk="0" hangingPunct="1"/>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[3.0</a:t>
                      </a:r>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th-TH" sz="1200" b="0" i="0" u="none" strike="noStrike" kern="1200" dirty="0" smtClean="0">
                          <a:solidFill>
                            <a:schemeClr val="tx1"/>
                          </a:solidFill>
                          <a:effectLst/>
                          <a:latin typeface="Arial" panose="020B0604020202020204" pitchFamily="34" charset="0"/>
                          <a:ea typeface="+mn-ea"/>
                          <a:cs typeface="Arial" panose="020B0604020202020204" pitchFamily="34" charset="0"/>
                        </a:rPr>
                        <a:t> ∞</a:t>
                      </a:r>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rPr>
                        <a:t>)</a:t>
                      </a:r>
                      <a:endParaRPr lang="en-US" sz="12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a:solidFill>
                            <a:schemeClr val="tx1"/>
                          </a:solidFill>
                          <a:effectLst/>
                          <a:latin typeface="Arial" panose="020B0604020202020204" pitchFamily="34" charset="0"/>
                          <a:ea typeface="+mn-ea"/>
                          <a:cs typeface="Arial" panose="020B0604020202020204" pitchFamily="34" charset="0"/>
                        </a:rPr>
                        <a:t>-200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0111011"/>
                  </a:ext>
                </a:extLst>
              </a:tr>
              <a:tr h="260274">
                <a:tc rowSpan="5">
                  <a:txBody>
                    <a:bodyPr/>
                    <a:lstStyle/>
                    <a:p>
                      <a:pPr algn="ctr"/>
                      <a:r>
                        <a:rPr lang="en-US" sz="1200" dirty="0" smtClean="0">
                          <a:latin typeface="Arial" panose="020B0604020202020204" pitchFamily="34" charset="0"/>
                          <a:ea typeface="Tahoma" panose="020B0604030504040204" pitchFamily="34" charset="0"/>
                          <a:cs typeface="Arial" panose="020B0604020202020204" pitchFamily="34" charset="0"/>
                        </a:rPr>
                        <a:t>6</a:t>
                      </a: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algn="ctr"/>
                      <a:r>
                        <a:rPr lang="en-US" sz="1200" dirty="0" smtClean="0">
                          <a:latin typeface="Arial" panose="020B0604020202020204" pitchFamily="34" charset="0"/>
                          <a:cs typeface="Arial" panose="020B0604020202020204" pitchFamily="34" charset="0"/>
                        </a:rPr>
                        <a:t>Number</a:t>
                      </a:r>
                    </a:p>
                    <a:p>
                      <a:pPr algn="ctr"/>
                      <a:r>
                        <a:rPr lang="en-US" sz="1200" dirty="0" smtClean="0">
                          <a:latin typeface="Arial" panose="020B0604020202020204" pitchFamily="34" charset="0"/>
                          <a:cs typeface="Arial" panose="020B0604020202020204" pitchFamily="34" charset="0"/>
                        </a:rPr>
                        <a:t>Payback</a:t>
                      </a:r>
                    </a:p>
                    <a:p>
                      <a:pPr algn="ctr"/>
                      <a:r>
                        <a:rPr lang="en-US" sz="1200" dirty="0" smtClean="0">
                          <a:latin typeface="Arial" panose="020B0604020202020204" pitchFamily="34" charset="0"/>
                          <a:cs typeface="Arial" panose="020B0604020202020204" pitchFamily="34" charset="0"/>
                        </a:rPr>
                        <a:t>L6M</a:t>
                      </a: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0" i="0" u="none" strike="noStrike" kern="1200">
                          <a:solidFill>
                            <a:schemeClr val="tx1"/>
                          </a:solidFill>
                          <a:effectLst/>
                          <a:latin typeface="Arial" panose="020B0604020202020204" pitchFamily="34" charset="0"/>
                          <a:ea typeface="+mn-ea"/>
                          <a:cs typeface="Arial" panose="020B0604020202020204" pitchFamily="34" charset="0"/>
                        </a:rPr>
                        <a:t>missing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a:solidFill>
                            <a:schemeClr val="tx1"/>
                          </a:solidFill>
                          <a:effectLst/>
                          <a:latin typeface="Arial" panose="020B0604020202020204" pitchFamily="34" charset="0"/>
                          <a:ea typeface="+mn-ea"/>
                          <a:cs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5788322"/>
                  </a:ext>
                </a:extLst>
              </a:tr>
              <a:tr h="118573">
                <a:tc vMerge="1">
                  <a:txBody>
                    <a:bodyPr/>
                    <a:lstStyle/>
                    <a:p>
                      <a:endParaRPr lang="en-US"/>
                    </a:p>
                  </a:txBody>
                  <a:tcPr/>
                </a:tc>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th-TH" sz="12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a:solidFill>
                            <a:schemeClr val="tx1"/>
                          </a:solidFill>
                          <a:effectLst/>
                          <a:latin typeface="Arial" panose="020B0604020202020204" pitchFamily="34" charset="0"/>
                          <a:ea typeface="+mn-ea"/>
                          <a:cs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5358195"/>
                  </a:ext>
                </a:extLst>
              </a:tr>
              <a:tr h="143743">
                <a:tc vMerge="1">
                  <a:txBody>
                    <a:bodyPr/>
                    <a:lstStyle/>
                    <a:p>
                      <a:endParaRPr lang="en-US"/>
                    </a:p>
                  </a:txBody>
                  <a:tcPr/>
                </a:tc>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[1.0,2.0)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a:solidFill>
                            <a:schemeClr val="tx1"/>
                          </a:solidFill>
                          <a:effectLst/>
                          <a:latin typeface="Arial" panose="020B0604020202020204" pitchFamily="34" charset="0"/>
                          <a:ea typeface="+mn-ea"/>
                          <a:cs typeface="Arial" panose="020B0604020202020204" pitchFamily="34" charset="0"/>
                        </a:rPr>
                        <a:t>-40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6231606"/>
                  </a:ext>
                </a:extLst>
              </a:tr>
              <a:tr h="168913">
                <a:tc vMerge="1">
                  <a:txBody>
                    <a:bodyPr/>
                    <a:lstStyle/>
                    <a:p>
                      <a:endParaRPr lang="en-US"/>
                    </a:p>
                  </a:txBody>
                  <a:tcPr/>
                </a:tc>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[2.0,3.0)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a:solidFill>
                            <a:schemeClr val="tx1"/>
                          </a:solidFill>
                          <a:effectLst/>
                          <a:latin typeface="Arial" panose="020B0604020202020204" pitchFamily="34" charset="0"/>
                          <a:ea typeface="+mn-ea"/>
                          <a:cs typeface="Arial" panose="020B0604020202020204" pitchFamily="34" charset="0"/>
                        </a:rPr>
                        <a:t>-80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2130037"/>
                  </a:ext>
                </a:extLst>
              </a:tr>
              <a:tr h="194083">
                <a:tc vMerge="1">
                  <a:txBody>
                    <a:bodyPr/>
                    <a:lstStyle/>
                    <a:p>
                      <a:endParaRPr lang="en-US"/>
                    </a:p>
                  </a:txBody>
                  <a:tcPr/>
                </a:tc>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a:t>
                      </a:r>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rPr>
                        <a:t>3.0,</a:t>
                      </a:r>
                      <a:r>
                        <a:rPr lang="th-TH" sz="1200" b="0" i="0" u="none" strike="noStrike" kern="1200" dirty="0" smtClean="0">
                          <a:solidFill>
                            <a:schemeClr val="tx1"/>
                          </a:solidFill>
                          <a:effectLst/>
                          <a:latin typeface="Arial" panose="020B0604020202020204" pitchFamily="34" charset="0"/>
                          <a:ea typeface="+mn-ea"/>
                          <a:cs typeface="Arial" panose="020B0604020202020204" pitchFamily="34" charset="0"/>
                        </a:rPr>
                        <a:t> ∞</a:t>
                      </a:r>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rPr>
                        <a:t>)</a:t>
                      </a:r>
                      <a:endParaRPr lang="en-US" sz="12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a:solidFill>
                            <a:schemeClr val="tx1"/>
                          </a:solidFill>
                          <a:effectLst/>
                          <a:latin typeface="Arial" panose="020B0604020202020204" pitchFamily="34" charset="0"/>
                          <a:ea typeface="+mn-ea"/>
                          <a:cs typeface="Arial" panose="020B0604020202020204" pitchFamily="34" charset="0"/>
                        </a:rPr>
                        <a:t>-120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9339355"/>
                  </a:ext>
                </a:extLst>
              </a:tr>
              <a:tr h="219253">
                <a:tc rowSpan="5">
                  <a:txBody>
                    <a:bodyPr/>
                    <a:lstStyle/>
                    <a:p>
                      <a:pPr algn="ctr"/>
                      <a:r>
                        <a:rPr lang="en-US" sz="1200" dirty="0" smtClean="0">
                          <a:latin typeface="Arial" panose="020B0604020202020204" pitchFamily="34" charset="0"/>
                          <a:ea typeface="Tahoma" panose="020B0604030504040204" pitchFamily="34" charset="0"/>
                          <a:cs typeface="Arial" panose="020B0604020202020204" pitchFamily="34" charset="0"/>
                        </a:rPr>
                        <a:t>7</a:t>
                      </a: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algn="ctr"/>
                      <a:r>
                        <a:rPr lang="en-US" sz="1200" dirty="0" smtClean="0">
                          <a:latin typeface="Arial" panose="020B0604020202020204" pitchFamily="34" charset="0"/>
                          <a:cs typeface="Arial" panose="020B0604020202020204" pitchFamily="34" charset="0"/>
                        </a:rPr>
                        <a:t>Maximum</a:t>
                      </a:r>
                    </a:p>
                    <a:p>
                      <a:pPr algn="ctr"/>
                      <a:r>
                        <a:rPr lang="en-US" sz="1200" dirty="0" smtClean="0">
                          <a:latin typeface="Arial" panose="020B0604020202020204" pitchFamily="34" charset="0"/>
                          <a:cs typeface="Arial" panose="020B0604020202020204" pitchFamily="34" charset="0"/>
                        </a:rPr>
                        <a:t>Consecutive</a:t>
                      </a:r>
                    </a:p>
                    <a:p>
                      <a:pPr algn="ctr"/>
                      <a:r>
                        <a:rPr lang="en-US" sz="1200" dirty="0" smtClean="0">
                          <a:latin typeface="Arial" panose="020B0604020202020204" pitchFamily="34" charset="0"/>
                          <a:cs typeface="Arial" panose="020B0604020202020204" pitchFamily="34" charset="0"/>
                        </a:rPr>
                        <a:t>Payback</a:t>
                      </a:r>
                    </a:p>
                    <a:p>
                      <a:pPr algn="ctr"/>
                      <a:r>
                        <a:rPr lang="en-US" sz="1200" dirty="0" smtClean="0">
                          <a:latin typeface="Arial" panose="020B0604020202020204" pitchFamily="34" charset="0"/>
                          <a:cs typeface="Arial" panose="020B0604020202020204" pitchFamily="34" charset="0"/>
                        </a:rPr>
                        <a:t>L6M</a:t>
                      </a: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missing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799142"/>
                  </a:ext>
                </a:extLst>
              </a:tr>
              <a:tr h="161577">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th-TH" sz="12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rPr>
                        <a:t>,1.0</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a:solidFill>
                            <a:schemeClr val="tx1"/>
                          </a:solidFill>
                          <a:effectLst/>
                          <a:latin typeface="Arial" panose="020B0604020202020204" pitchFamily="34" charset="0"/>
                          <a:ea typeface="+mn-ea"/>
                          <a:cs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3474811"/>
                  </a:ext>
                </a:extLst>
              </a:tr>
              <a:tr h="128641">
                <a:tc vMerge="1">
                  <a:txBody>
                    <a:bodyPr/>
                    <a:lstStyle/>
                    <a:p>
                      <a:endParaRPr lang="en-US"/>
                    </a:p>
                  </a:txBody>
                  <a:tcPr/>
                </a:tc>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0" i="0" u="none" strike="noStrike" kern="1200">
                          <a:solidFill>
                            <a:schemeClr val="tx1"/>
                          </a:solidFill>
                          <a:effectLst/>
                          <a:latin typeface="Arial" panose="020B0604020202020204" pitchFamily="34" charset="0"/>
                          <a:ea typeface="+mn-ea"/>
                          <a:cs typeface="Arial" panose="020B0604020202020204" pitchFamily="34" charset="0"/>
                        </a:rPr>
                        <a:t>[1.0,2.0)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a:solidFill>
                            <a:schemeClr val="tx1"/>
                          </a:solidFill>
                          <a:effectLst/>
                          <a:latin typeface="Arial" panose="020B0604020202020204" pitchFamily="34" charset="0"/>
                          <a:ea typeface="+mn-ea"/>
                          <a:cs typeface="Arial" panose="020B0604020202020204" pitchFamily="34" charset="0"/>
                        </a:rPr>
                        <a:t>-40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819839"/>
                  </a:ext>
                </a:extLst>
              </a:tr>
              <a:tr h="158845">
                <a:tc vMerge="1">
                  <a:txBody>
                    <a:bodyPr/>
                    <a:lstStyle/>
                    <a:p>
                      <a:endParaRPr lang="en-US"/>
                    </a:p>
                  </a:txBody>
                  <a:tcPr/>
                </a:tc>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0" i="0" u="none" strike="noStrike" kern="1200">
                          <a:solidFill>
                            <a:schemeClr val="tx1"/>
                          </a:solidFill>
                          <a:effectLst/>
                          <a:latin typeface="Arial" panose="020B0604020202020204" pitchFamily="34" charset="0"/>
                          <a:ea typeface="+mn-ea"/>
                          <a:cs typeface="Arial" panose="020B0604020202020204" pitchFamily="34" charset="0"/>
                        </a:rPr>
                        <a:t>[2.0,3.0)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a:solidFill>
                            <a:schemeClr val="tx1"/>
                          </a:solidFill>
                          <a:effectLst/>
                          <a:latin typeface="Arial" panose="020B0604020202020204" pitchFamily="34" charset="0"/>
                          <a:ea typeface="+mn-ea"/>
                          <a:cs typeface="Arial" panose="020B0604020202020204" pitchFamily="34" charset="0"/>
                        </a:rPr>
                        <a:t>-80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2677505"/>
                  </a:ext>
                </a:extLst>
              </a:tr>
              <a:tr h="189049">
                <a:tc vMerge="1">
                  <a:txBody>
                    <a:bodyPr/>
                    <a:lstStyle/>
                    <a:p>
                      <a:endParaRPr lang="en-US"/>
                    </a:p>
                  </a:txBody>
                  <a:tcPr/>
                </a:tc>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[3.0</a:t>
                      </a:r>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th-TH" sz="1200" b="0" i="0" u="none" strike="noStrike" kern="1200" dirty="0" smtClean="0">
                          <a:solidFill>
                            <a:schemeClr val="tx1"/>
                          </a:solidFill>
                          <a:effectLst/>
                          <a:latin typeface="Arial" panose="020B0604020202020204" pitchFamily="34" charset="0"/>
                          <a:ea typeface="+mn-ea"/>
                          <a:cs typeface="Arial" panose="020B0604020202020204" pitchFamily="34" charset="0"/>
                        </a:rPr>
                        <a:t> ∞</a:t>
                      </a:r>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rPr>
                        <a:t>)</a:t>
                      </a:r>
                      <a:endParaRPr lang="en-US" sz="12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-120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3791353"/>
                  </a:ext>
                </a:extLst>
              </a:tr>
            </a:tbl>
          </a:graphicData>
        </a:graphic>
      </p:graphicFrame>
      <p:sp>
        <p:nvSpPr>
          <p:cNvPr id="10" name="TextBox 9"/>
          <p:cNvSpPr txBox="1"/>
          <p:nvPr/>
        </p:nvSpPr>
        <p:spPr>
          <a:xfrm>
            <a:off x="639298" y="1361378"/>
            <a:ext cx="6239780" cy="300082"/>
          </a:xfrm>
          <a:prstGeom prst="rect">
            <a:avLst/>
          </a:prstGeom>
          <a:noFill/>
          <a:ln>
            <a:noFill/>
          </a:ln>
        </p:spPr>
        <p:txBody>
          <a:bodyPr wrap="square" rtlCol="0">
            <a:spAutoFit/>
          </a:bodyPr>
          <a:lstStyle/>
          <a:p>
            <a:pPr defTabSz="685800" fontAlgn="auto">
              <a:spcBef>
                <a:spcPts val="0"/>
              </a:spcBef>
              <a:spcAft>
                <a:spcPts val="0"/>
              </a:spcAft>
            </a:pPr>
            <a:r>
              <a:rPr lang="en-US" sz="1350" dirty="0">
                <a:solidFill>
                  <a:prstClr val="black"/>
                </a:solidFill>
                <a:latin typeface="Arial" panose="020B0604020202020204" pitchFamily="34" charset="0"/>
                <a:cs typeface="Arial" panose="020B0604020202020204" pitchFamily="34" charset="0"/>
              </a:rPr>
              <a:t>Final Score = 615 + Score1 + Score2 + Score3 + Score4 + Score 5 + …. </a:t>
            </a:r>
          </a:p>
        </p:txBody>
      </p:sp>
      <p:sp>
        <p:nvSpPr>
          <p:cNvPr id="7" name="Title 1">
            <a:extLst>
              <a:ext uri="{FF2B5EF4-FFF2-40B4-BE49-F238E27FC236}">
                <a16:creationId xmlns:a16="http://schemas.microsoft.com/office/drawing/2014/main" id="{EF4471C8-23FE-4CB6-9695-9635D0A60363}"/>
              </a:ext>
            </a:extLst>
          </p:cNvPr>
          <p:cNvSpPr txBox="1">
            <a:spLocks/>
          </p:cNvSpPr>
          <p:nvPr/>
        </p:nvSpPr>
        <p:spPr>
          <a:xfrm>
            <a:off x="606004" y="841444"/>
            <a:ext cx="8214468"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lvl="0" defTabSz="812769" fontAlgn="auto">
              <a:spcAft>
                <a:spcPts val="0"/>
              </a:spcAft>
            </a:pPr>
            <a:r>
              <a:rPr lang="en-US" sz="2400" b="1" dirty="0" smtClean="0">
                <a:solidFill>
                  <a:prstClr val="black"/>
                </a:solidFill>
                <a:latin typeface="Arial" panose="020B0604020202020204" pitchFamily="34" charset="0"/>
                <a:cs typeface="Arial" panose="020B0604020202020204" pitchFamily="34" charset="0"/>
              </a:rPr>
              <a:t>Final Scorecard Model for Personal Consumption Loan</a:t>
            </a:r>
            <a:endParaRPr lang="en-US" sz="1400" b="1" dirty="0">
              <a:solidFill>
                <a:srgbClr val="ED7D31"/>
              </a:solidFill>
              <a:latin typeface="Arial" panose="020B0604020202020204" pitchFamily="34" charset="0"/>
              <a:cs typeface="Arial" panose="020B0604020202020204" pitchFamily="34" charset="0"/>
            </a:endParaRPr>
          </a:p>
        </p:txBody>
      </p:sp>
      <p:sp>
        <p:nvSpPr>
          <p:cNvPr id="2" name="TextBox 1"/>
          <p:cNvSpPr txBox="1"/>
          <p:nvPr/>
        </p:nvSpPr>
        <p:spPr>
          <a:xfrm>
            <a:off x="6444208" y="1360027"/>
            <a:ext cx="2165993" cy="338554"/>
          </a:xfrm>
          <a:prstGeom prst="rect">
            <a:avLst/>
          </a:prstGeom>
          <a:noFill/>
        </p:spPr>
        <p:txBody>
          <a:bodyPr wrap="square" rtlCol="0">
            <a:spAutoFit/>
          </a:bodyPr>
          <a:lstStyle/>
          <a:p>
            <a:pPr algn="r"/>
            <a:r>
              <a:rPr lang="en-US" sz="1600" dirty="0" smtClean="0">
                <a:solidFill>
                  <a:srgbClr val="FF0000"/>
                </a:solidFill>
                <a:latin typeface="Arial" panose="020B0604020202020204" pitchFamily="34" charset="0"/>
                <a:cs typeface="Arial" panose="020B0604020202020204" pitchFamily="34" charset="0"/>
              </a:rPr>
              <a:t>Expert Model</a:t>
            </a:r>
            <a:endParaRPr lang="en-US" sz="1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6281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3740010866"/>
              </p:ext>
            </p:extLst>
          </p:nvPr>
        </p:nvGraphicFramePr>
        <p:xfrm>
          <a:off x="639298" y="1814386"/>
          <a:ext cx="3894185" cy="4162772"/>
        </p:xfrm>
        <a:graphic>
          <a:graphicData uri="http://schemas.openxmlformats.org/drawingml/2006/table">
            <a:tbl>
              <a:tblPr firstRow="1">
                <a:tableStyleId>{7E9639D4-E3E2-4D34-9284-5A2195B3D0D7}</a:tableStyleId>
              </a:tblPr>
              <a:tblGrid>
                <a:gridCol w="288032">
                  <a:extLst>
                    <a:ext uri="{9D8B030D-6E8A-4147-A177-3AD203B41FA5}">
                      <a16:colId xmlns:a16="http://schemas.microsoft.com/office/drawing/2014/main" val="453801455"/>
                    </a:ext>
                  </a:extLst>
                </a:gridCol>
                <a:gridCol w="936105">
                  <a:extLst>
                    <a:ext uri="{9D8B030D-6E8A-4147-A177-3AD203B41FA5}">
                      <a16:colId xmlns:a16="http://schemas.microsoft.com/office/drawing/2014/main" val="20000"/>
                    </a:ext>
                  </a:extLst>
                </a:gridCol>
                <a:gridCol w="2130552">
                  <a:extLst>
                    <a:ext uri="{9D8B030D-6E8A-4147-A177-3AD203B41FA5}">
                      <a16:colId xmlns:a16="http://schemas.microsoft.com/office/drawing/2014/main" val="20003"/>
                    </a:ext>
                  </a:extLst>
                </a:gridCol>
                <a:gridCol w="539496">
                  <a:extLst>
                    <a:ext uri="{9D8B030D-6E8A-4147-A177-3AD203B41FA5}">
                      <a16:colId xmlns:a16="http://schemas.microsoft.com/office/drawing/2014/main" val="3976426520"/>
                    </a:ext>
                  </a:extLst>
                </a:gridCol>
              </a:tblGrid>
              <a:tr h="216218">
                <a:tc>
                  <a:txBody>
                    <a:bodyPr/>
                    <a:lstStyle/>
                    <a:p>
                      <a:pPr algn="ctr" fontAlgn="ctr"/>
                      <a:r>
                        <a:rPr lang="en-US" sz="1200" b="1" i="0" u="none" strike="noStrike" dirty="0" smtClean="0">
                          <a:solidFill>
                            <a:srgbClr val="000000"/>
                          </a:solidFill>
                          <a:effectLst/>
                          <a:latin typeface="Arial" panose="020B0604020202020204" pitchFamily="34" charset="0"/>
                          <a:ea typeface="Tahoma" panose="020B0604030504040204" pitchFamily="34" charset="0"/>
                          <a:cs typeface="Arial" panose="020B0604020202020204" pitchFamily="34" charset="0"/>
                        </a:rPr>
                        <a:t>#</a:t>
                      </a:r>
                      <a:endParaRPr lang="en-US" sz="1200" b="1"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Arial" panose="020B0604020202020204" pitchFamily="34" charset="0"/>
                          <a:cs typeface="Arial" panose="020B0604020202020204" pitchFamily="34" charset="0"/>
                        </a:rPr>
                        <a:t>Variable</a:t>
                      </a:r>
                      <a:endParaRPr lang="en-US" sz="1200" b="1"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Arial" panose="020B0604020202020204" pitchFamily="34" charset="0"/>
                          <a:cs typeface="Arial" panose="020B0604020202020204" pitchFamily="34" charset="0"/>
                        </a:rPr>
                        <a:t>Bin Description</a:t>
                      </a:r>
                      <a:endParaRPr lang="en-US" sz="1200" b="1"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Arial" panose="020B0604020202020204" pitchFamily="34" charset="0"/>
                          <a:cs typeface="Arial" panose="020B0604020202020204" pitchFamily="34" charset="0"/>
                        </a:rPr>
                        <a:t>Point</a:t>
                      </a:r>
                      <a:endParaRPr lang="en-US" sz="1200" b="1" i="0" u="none" strike="noStrike"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19253">
                <a:tc rowSpan="8">
                  <a:txBody>
                    <a:bodyPr/>
                    <a:lstStyle/>
                    <a:p>
                      <a:pPr marL="0" algn="ctr" defTabSz="812769" rtl="0" eaLnBrk="1" latinLnBrk="0" hangingPunct="1"/>
                      <a:r>
                        <a:rPr lang="en-US" sz="1200" kern="1200" dirty="0" smtClean="0">
                          <a:solidFill>
                            <a:schemeClr val="tx1"/>
                          </a:solidFill>
                          <a:latin typeface="Arial" panose="020B0604020202020204" pitchFamily="34" charset="0"/>
                          <a:ea typeface="+mn-ea"/>
                          <a:cs typeface="Arial" panose="020B0604020202020204" pitchFamily="34" charset="0"/>
                        </a:rPr>
                        <a:t>8</a:t>
                      </a:r>
                      <a:endParaRPr lang="en-US" sz="1200" kern="1200" dirty="0">
                        <a:solidFill>
                          <a:schemeClr val="tx1"/>
                        </a:solidFill>
                        <a:latin typeface="Arial" panose="020B0604020202020204" pitchFamily="34" charset="0"/>
                        <a:ea typeface="+mn-ea"/>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8">
                  <a:txBody>
                    <a:bodyPr/>
                    <a:lstStyle/>
                    <a:p>
                      <a:pPr marL="0" algn="ctr" defTabSz="812769" rtl="0" eaLnBrk="1" latinLnBrk="0" hangingPunct="1"/>
                      <a:r>
                        <a:rPr lang="en-US" sz="1200" kern="1200" dirty="0" smtClean="0">
                          <a:solidFill>
                            <a:schemeClr val="tx1"/>
                          </a:solidFill>
                          <a:latin typeface="Arial" panose="020B0604020202020204" pitchFamily="34" charset="0"/>
                          <a:ea typeface="+mn-ea"/>
                          <a:cs typeface="Arial" panose="020B0604020202020204" pitchFamily="34" charset="0"/>
                        </a:rPr>
                        <a:t>Consecutive</a:t>
                      </a:r>
                    </a:p>
                    <a:p>
                      <a:pPr marL="0" algn="ctr" defTabSz="812769" rtl="0" eaLnBrk="1" latinLnBrk="0" hangingPunct="1"/>
                      <a:r>
                        <a:rPr lang="en-US" sz="1200" kern="1200" dirty="0" smtClean="0">
                          <a:solidFill>
                            <a:schemeClr val="tx1"/>
                          </a:solidFill>
                          <a:latin typeface="Arial" panose="020B0604020202020204" pitchFamily="34" charset="0"/>
                          <a:ea typeface="+mn-ea"/>
                          <a:cs typeface="Arial" panose="020B0604020202020204" pitchFamily="34" charset="0"/>
                        </a:rPr>
                        <a:t>On-time</a:t>
                      </a:r>
                    </a:p>
                    <a:p>
                      <a:pPr marL="0" algn="ctr" defTabSz="812769" rtl="0" eaLnBrk="1" latinLnBrk="0" hangingPunct="1"/>
                      <a:r>
                        <a:rPr lang="en-US" sz="1200" kern="1200" dirty="0" smtClean="0">
                          <a:solidFill>
                            <a:schemeClr val="tx1"/>
                          </a:solidFill>
                          <a:latin typeface="Arial" panose="020B0604020202020204" pitchFamily="34" charset="0"/>
                          <a:ea typeface="+mn-ea"/>
                          <a:cs typeface="Arial" panose="020B0604020202020204" pitchFamily="34" charset="0"/>
                        </a:rPr>
                        <a:t>Payment</a:t>
                      </a:r>
                      <a:endParaRPr lang="th-TH" sz="1200" kern="1200" dirty="0">
                        <a:solidFill>
                          <a:schemeClr val="tx1"/>
                        </a:solidFill>
                        <a:latin typeface="Arial" panose="020B0604020202020204" pitchFamily="34" charset="0"/>
                        <a:ea typeface="+mn-ea"/>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0" i="0" u="none" strike="noStrike" kern="1200">
                          <a:solidFill>
                            <a:schemeClr val="tx1"/>
                          </a:solidFill>
                          <a:effectLst/>
                          <a:latin typeface="Arial" panose="020B0604020202020204" pitchFamily="34" charset="0"/>
                          <a:ea typeface="+mn-ea"/>
                          <a:cs typeface="Arial" panose="020B0604020202020204" pitchFamily="34" charset="0"/>
                        </a:rPr>
                        <a:t>missing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a:solidFill>
                            <a:schemeClr val="tx1"/>
                          </a:solidFill>
                          <a:effectLst/>
                          <a:latin typeface="Arial" panose="020B0604020202020204" pitchFamily="34" charset="0"/>
                          <a:ea typeface="+mn-ea"/>
                          <a:cs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8598778"/>
                  </a:ext>
                </a:extLst>
              </a:tr>
              <a:tr h="219253">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th-TH" sz="12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a:solidFill>
                            <a:schemeClr val="tx1"/>
                          </a:solidFill>
                          <a:effectLst/>
                          <a:latin typeface="Arial" panose="020B0604020202020204" pitchFamily="34" charset="0"/>
                          <a:ea typeface="+mn-ea"/>
                          <a:cs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0907312"/>
                  </a:ext>
                </a:extLst>
              </a:tr>
              <a:tr h="219253">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[1.0,2.0)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a:solidFill>
                            <a:schemeClr val="tx1"/>
                          </a:solidFill>
                          <a:effectLst/>
                          <a:latin typeface="Arial" panose="020B0604020202020204" pitchFamily="34" charset="0"/>
                          <a:ea typeface="+mn-ea"/>
                          <a:cs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032510"/>
                  </a:ext>
                </a:extLst>
              </a:tr>
              <a:tr h="219253">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[2.0,3.0)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a:solidFill>
                            <a:schemeClr val="tx1"/>
                          </a:solidFill>
                          <a:effectLst/>
                          <a:latin typeface="Arial" panose="020B0604020202020204" pitchFamily="34" charset="0"/>
                          <a:ea typeface="+mn-ea"/>
                          <a:cs typeface="Arial" panose="020B0604020202020204" pitchFamily="34"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855966"/>
                  </a:ext>
                </a:extLst>
              </a:tr>
              <a:tr h="219253">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0" i="0" u="none" strike="noStrike" kern="1200">
                          <a:solidFill>
                            <a:schemeClr val="tx1"/>
                          </a:solidFill>
                          <a:effectLst/>
                          <a:latin typeface="Arial" panose="020B0604020202020204" pitchFamily="34" charset="0"/>
                          <a:ea typeface="+mn-ea"/>
                          <a:cs typeface="Arial" panose="020B0604020202020204" pitchFamily="34" charset="0"/>
                        </a:rPr>
                        <a:t>[3.0,6.0)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1267038"/>
                  </a:ext>
                </a:extLst>
              </a:tr>
              <a:tr h="219253">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0" i="0" u="none" strike="noStrike" kern="1200">
                          <a:solidFill>
                            <a:schemeClr val="tx1"/>
                          </a:solidFill>
                          <a:effectLst/>
                          <a:latin typeface="Arial" panose="020B0604020202020204" pitchFamily="34" charset="0"/>
                          <a:ea typeface="+mn-ea"/>
                          <a:cs typeface="Arial" panose="020B0604020202020204" pitchFamily="34" charset="0"/>
                        </a:rPr>
                        <a:t>[6.0,9.0)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5726485"/>
                  </a:ext>
                </a:extLst>
              </a:tr>
              <a:tr h="219253">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0" i="0" u="none" strike="noStrike" kern="1200">
                          <a:solidFill>
                            <a:schemeClr val="tx1"/>
                          </a:solidFill>
                          <a:effectLst/>
                          <a:latin typeface="Arial" panose="020B0604020202020204" pitchFamily="34" charset="0"/>
                          <a:ea typeface="+mn-ea"/>
                          <a:cs typeface="Arial" panose="020B0604020202020204" pitchFamily="34" charset="0"/>
                        </a:rPr>
                        <a:t>[8.0,11.0)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1805405"/>
                  </a:ext>
                </a:extLst>
              </a:tr>
              <a:tr h="219253">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[11.0</a:t>
                      </a:r>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th-TH" sz="1200" b="0" i="0" u="none" strike="noStrike" kern="1200" dirty="0" smtClean="0">
                          <a:solidFill>
                            <a:schemeClr val="tx1"/>
                          </a:solidFill>
                          <a:effectLst/>
                          <a:latin typeface="Arial" panose="020B0604020202020204" pitchFamily="34" charset="0"/>
                          <a:ea typeface="+mn-ea"/>
                          <a:cs typeface="Arial" panose="020B0604020202020204" pitchFamily="34" charset="0"/>
                        </a:rPr>
                        <a:t> ∞</a:t>
                      </a:r>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rPr>
                        <a:t>)</a:t>
                      </a:r>
                      <a:endParaRPr lang="en-US" sz="12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120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576850"/>
                  </a:ext>
                </a:extLst>
              </a:tr>
              <a:tr h="219253">
                <a:tc rowSpan="5">
                  <a:txBody>
                    <a:bodyPr/>
                    <a:lstStyle/>
                    <a:p>
                      <a:pPr algn="ctr"/>
                      <a:r>
                        <a:rPr lang="en-US" sz="1200" dirty="0" smtClean="0">
                          <a:latin typeface="Arial" panose="020B0604020202020204" pitchFamily="34" charset="0"/>
                          <a:ea typeface="Tahoma" panose="020B0604030504040204" pitchFamily="34" charset="0"/>
                          <a:cs typeface="Tahoma" panose="020B0604030504040204" pitchFamily="34" charset="0"/>
                        </a:rPr>
                        <a:t>9</a:t>
                      </a: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algn="ctr"/>
                      <a:r>
                        <a:rPr lang="en-US" sz="1200" dirty="0" smtClean="0">
                          <a:latin typeface="Arial" panose="020B0604020202020204" pitchFamily="34" charset="0"/>
                          <a:cs typeface="Arial" panose="020B0604020202020204" pitchFamily="34" charset="0"/>
                        </a:rPr>
                        <a:t>Maximum</a:t>
                      </a:r>
                    </a:p>
                    <a:p>
                      <a:pPr algn="ctr"/>
                      <a:r>
                        <a:rPr lang="en-US" sz="1200" dirty="0" smtClean="0">
                          <a:latin typeface="Arial" panose="020B0604020202020204" pitchFamily="34" charset="0"/>
                          <a:cs typeface="Arial" panose="020B0604020202020204" pitchFamily="34" charset="0"/>
                        </a:rPr>
                        <a:t>Consecutive</a:t>
                      </a:r>
                    </a:p>
                    <a:p>
                      <a:pPr marL="0" algn="ctr" defTabSz="812769" rtl="0" eaLnBrk="1" latinLnBrk="0" hangingPunct="1"/>
                      <a:r>
                        <a:rPr lang="en-US" sz="1200" kern="1200" dirty="0" smtClean="0">
                          <a:solidFill>
                            <a:schemeClr val="tx1"/>
                          </a:solidFill>
                          <a:latin typeface="Arial" panose="020B0604020202020204" pitchFamily="34" charset="0"/>
                          <a:ea typeface="+mn-ea"/>
                          <a:cs typeface="Arial" panose="020B0604020202020204" pitchFamily="34" charset="0"/>
                        </a:rPr>
                        <a:t>On-time</a:t>
                      </a:r>
                    </a:p>
                    <a:p>
                      <a:pPr marL="0" algn="ctr" defTabSz="812769" rtl="0" eaLnBrk="1" latinLnBrk="0" hangingPunct="1"/>
                      <a:r>
                        <a:rPr lang="en-US" sz="1200" kern="1200" dirty="0" smtClean="0">
                          <a:solidFill>
                            <a:schemeClr val="tx1"/>
                          </a:solidFill>
                          <a:latin typeface="Arial" panose="020B0604020202020204" pitchFamily="34" charset="0"/>
                          <a:ea typeface="+mn-ea"/>
                          <a:cs typeface="Arial" panose="020B0604020202020204" pitchFamily="34" charset="0"/>
                        </a:rPr>
                        <a:t>Payment</a:t>
                      </a:r>
                      <a:endParaRPr lang="th-TH" sz="1200" kern="1200" dirty="0" smtClean="0">
                        <a:solidFill>
                          <a:schemeClr val="tx1"/>
                        </a:solidFill>
                        <a:latin typeface="Arial" panose="020B0604020202020204" pitchFamily="34" charset="0"/>
                        <a:ea typeface="+mn-ea"/>
                        <a:cs typeface="Arial" panose="020B060402020202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missing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7420601"/>
                  </a:ext>
                </a:extLst>
              </a:tr>
              <a:tr h="219253">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th-TH" sz="12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700188"/>
                  </a:ext>
                </a:extLst>
              </a:tr>
              <a:tr h="219253">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0" i="0" u="none" strike="noStrike" kern="1200">
                          <a:solidFill>
                            <a:schemeClr val="tx1"/>
                          </a:solidFill>
                          <a:effectLst/>
                          <a:latin typeface="Arial" panose="020B0604020202020204" pitchFamily="34" charset="0"/>
                          <a:ea typeface="+mn-ea"/>
                          <a:cs typeface="Arial" panose="020B0604020202020204" pitchFamily="34" charset="0"/>
                        </a:rPr>
                        <a:t>[1.0,2.0)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5937947"/>
                  </a:ext>
                </a:extLst>
              </a:tr>
              <a:tr h="219253">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0" i="0" u="none" strike="noStrike" kern="1200">
                          <a:solidFill>
                            <a:schemeClr val="tx1"/>
                          </a:solidFill>
                          <a:effectLst/>
                          <a:latin typeface="Arial" panose="020B0604020202020204" pitchFamily="34" charset="0"/>
                          <a:ea typeface="+mn-ea"/>
                          <a:cs typeface="Arial" panose="020B0604020202020204" pitchFamily="34" charset="0"/>
                        </a:rPr>
                        <a:t>[2.0,3.0)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2539851"/>
                  </a:ext>
                </a:extLst>
              </a:tr>
              <a:tr h="219253">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[3.0</a:t>
                      </a:r>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th-TH" sz="1200" b="0" i="0" u="none" strike="noStrike" kern="1200" dirty="0" smtClean="0">
                          <a:solidFill>
                            <a:schemeClr val="tx1"/>
                          </a:solidFill>
                          <a:effectLst/>
                          <a:latin typeface="Arial" panose="020B0604020202020204" pitchFamily="34" charset="0"/>
                          <a:ea typeface="+mn-ea"/>
                          <a:cs typeface="Arial" panose="020B0604020202020204" pitchFamily="34" charset="0"/>
                        </a:rPr>
                        <a:t> ∞</a:t>
                      </a:r>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rPr>
                        <a:t>)</a:t>
                      </a:r>
                      <a:endParaRPr lang="en-US" sz="12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7227062"/>
                  </a:ext>
                </a:extLst>
              </a:tr>
              <a:tr h="219253">
                <a:tc rowSpan="5">
                  <a:txBody>
                    <a:bodyPr/>
                    <a:lstStyle/>
                    <a:p>
                      <a:pPr algn="ctr"/>
                      <a:r>
                        <a:rPr lang="en-US" sz="1200" dirty="0" smtClean="0">
                          <a:latin typeface="Arial" panose="020B0604020202020204" pitchFamily="34" charset="0"/>
                          <a:ea typeface="Tahoma" panose="020B0604030504040204" pitchFamily="34" charset="0"/>
                          <a:cs typeface="Tahoma" panose="020B0604030504040204" pitchFamily="34" charset="0"/>
                        </a:rPr>
                        <a:t>10</a:t>
                      </a: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algn="ctr"/>
                      <a:r>
                        <a:rPr lang="en-US" sz="1200" dirty="0" smtClean="0">
                          <a:latin typeface="Arial" panose="020B0604020202020204" pitchFamily="34" charset="0"/>
                          <a:ea typeface="Tahoma" panose="020B0604030504040204" pitchFamily="34" charset="0"/>
                          <a:cs typeface="Tahoma" panose="020B0604030504040204" pitchFamily="34" charset="0"/>
                        </a:rPr>
                        <a:t>Month</a:t>
                      </a:r>
                      <a:r>
                        <a:rPr lang="en-US" sz="1200" baseline="0" dirty="0" smtClean="0">
                          <a:latin typeface="Arial" panose="020B0604020202020204" pitchFamily="34" charset="0"/>
                          <a:ea typeface="Tahoma" panose="020B0604030504040204" pitchFamily="34" charset="0"/>
                          <a:cs typeface="Tahoma" panose="020B0604030504040204" pitchFamily="34" charset="0"/>
                        </a:rPr>
                        <a:t> on book</a:t>
                      </a:r>
                    </a:p>
                    <a:p>
                      <a:pPr algn="ctr"/>
                      <a:r>
                        <a:rPr lang="en-US" sz="1200" baseline="0" dirty="0" smtClean="0">
                          <a:latin typeface="Arial" panose="020B0604020202020204" pitchFamily="34" charset="0"/>
                          <a:ea typeface="Tahoma" panose="020B0604030504040204" pitchFamily="34" charset="0"/>
                          <a:cs typeface="Tahoma" panose="020B0604030504040204" pitchFamily="34" charset="0"/>
                        </a:rPr>
                        <a:t>To</a:t>
                      </a:r>
                    </a:p>
                    <a:p>
                      <a:pPr algn="ctr"/>
                      <a:r>
                        <a:rPr lang="en-US" sz="1200" baseline="0" dirty="0" smtClean="0">
                          <a:latin typeface="Arial" panose="020B0604020202020204" pitchFamily="34" charset="0"/>
                          <a:ea typeface="Tahoma" panose="020B0604030504040204" pitchFamily="34" charset="0"/>
                          <a:cs typeface="Tahoma" panose="020B0604030504040204" pitchFamily="34" charset="0"/>
                        </a:rPr>
                        <a:t>Loan term</a:t>
                      </a: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0" i="0" u="none" strike="noStrike" kern="1200">
                          <a:solidFill>
                            <a:schemeClr val="tx1"/>
                          </a:solidFill>
                          <a:effectLst/>
                          <a:latin typeface="Arial" panose="020B0604020202020204" pitchFamily="34" charset="0"/>
                          <a:ea typeface="+mn-ea"/>
                          <a:cs typeface="Arial" panose="020B0604020202020204" pitchFamily="34" charset="0"/>
                        </a:rPr>
                        <a:t>missing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254456"/>
                  </a:ext>
                </a:extLst>
              </a:tr>
              <a:tr h="219253">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th-TH" sz="12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1/12)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8205777"/>
                  </a:ext>
                </a:extLst>
              </a:tr>
              <a:tr h="219253">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0" i="0" u="none" strike="noStrike" kern="1200">
                          <a:solidFill>
                            <a:schemeClr val="tx1"/>
                          </a:solidFill>
                          <a:effectLst/>
                          <a:latin typeface="Arial" panose="020B0604020202020204" pitchFamily="34" charset="0"/>
                          <a:ea typeface="+mn-ea"/>
                          <a:cs typeface="Arial" panose="020B0604020202020204" pitchFamily="34" charset="0"/>
                        </a:rPr>
                        <a:t>[1/12,2/12)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7726267"/>
                  </a:ext>
                </a:extLst>
              </a:tr>
              <a:tr h="219253">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0" i="0" u="none" strike="noStrike" kern="1200">
                          <a:solidFill>
                            <a:schemeClr val="tx1"/>
                          </a:solidFill>
                          <a:effectLst/>
                          <a:latin typeface="Arial" panose="020B0604020202020204" pitchFamily="34" charset="0"/>
                          <a:ea typeface="+mn-ea"/>
                          <a:cs typeface="Arial" panose="020B0604020202020204" pitchFamily="34" charset="0"/>
                        </a:rPr>
                        <a:t>[2/12,4/12)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6740080"/>
                  </a:ext>
                </a:extLst>
              </a:tr>
              <a:tr h="219253">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th-TH" sz="1200" dirty="0">
                        <a:latin typeface="Arial" panose="020B0604020202020204" pitchFamily="34" charset="0"/>
                        <a:ea typeface="Tahoma" panose="020B0604030504040204" pitchFamily="34" charset="0"/>
                        <a:cs typeface="Tahoma" panose="020B0604030504040204" pitchFamily="34" charset="0"/>
                      </a:endParaRPr>
                    </a:p>
                  </a:txBody>
                  <a:tcPr marL="4513" marR="4513" marT="45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[4/12</a:t>
                      </a:r>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rPr>
                        <a:t>,</a:t>
                      </a:r>
                      <a:r>
                        <a:rPr lang="th-TH" sz="1200" b="0" i="0" u="none" strike="noStrike" kern="1200" dirty="0" smtClean="0">
                          <a:solidFill>
                            <a:schemeClr val="tx1"/>
                          </a:solidFill>
                          <a:effectLst/>
                          <a:latin typeface="Arial" panose="020B0604020202020204" pitchFamily="34" charset="0"/>
                          <a:ea typeface="+mn-ea"/>
                          <a:cs typeface="Arial" panose="020B0604020202020204" pitchFamily="34" charset="0"/>
                        </a:rPr>
                        <a:t> ∞</a:t>
                      </a:r>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rPr>
                        <a:t>)</a:t>
                      </a:r>
                      <a:endParaRPr lang="en-US" sz="12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12769" rtl="0" eaLnBrk="1" fontAlgn="ctr" latinLnBrk="0" hangingPunct="1"/>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9226952"/>
                  </a:ext>
                </a:extLst>
              </a:tr>
            </a:tbl>
          </a:graphicData>
        </a:graphic>
      </p:graphicFrame>
      <p:sp>
        <p:nvSpPr>
          <p:cNvPr id="10" name="TextBox 9"/>
          <p:cNvSpPr txBox="1"/>
          <p:nvPr/>
        </p:nvSpPr>
        <p:spPr>
          <a:xfrm>
            <a:off x="639298" y="1361378"/>
            <a:ext cx="6239780" cy="300082"/>
          </a:xfrm>
          <a:prstGeom prst="rect">
            <a:avLst/>
          </a:prstGeom>
          <a:noFill/>
          <a:ln>
            <a:noFill/>
          </a:ln>
        </p:spPr>
        <p:txBody>
          <a:bodyPr wrap="square" rtlCol="0">
            <a:spAutoFit/>
          </a:bodyPr>
          <a:lstStyle/>
          <a:p>
            <a:pPr defTabSz="685800" fontAlgn="auto">
              <a:spcBef>
                <a:spcPts val="0"/>
              </a:spcBef>
              <a:spcAft>
                <a:spcPts val="0"/>
              </a:spcAft>
            </a:pPr>
            <a:r>
              <a:rPr lang="en-US" sz="1350" dirty="0">
                <a:solidFill>
                  <a:prstClr val="black"/>
                </a:solidFill>
                <a:latin typeface="Arial" panose="020B0604020202020204" pitchFamily="34" charset="0"/>
                <a:cs typeface="Arial" panose="020B0604020202020204" pitchFamily="34" charset="0"/>
              </a:rPr>
              <a:t>Final Score = 615 + Score1 + Score2 + Score3 + Score4 + Score 5 + …. </a:t>
            </a:r>
          </a:p>
        </p:txBody>
      </p:sp>
      <p:sp>
        <p:nvSpPr>
          <p:cNvPr id="7" name="Title 1">
            <a:extLst>
              <a:ext uri="{FF2B5EF4-FFF2-40B4-BE49-F238E27FC236}">
                <a16:creationId xmlns:a16="http://schemas.microsoft.com/office/drawing/2014/main" id="{EF4471C8-23FE-4CB6-9695-9635D0A60363}"/>
              </a:ext>
            </a:extLst>
          </p:cNvPr>
          <p:cNvSpPr txBox="1">
            <a:spLocks/>
          </p:cNvSpPr>
          <p:nvPr/>
        </p:nvSpPr>
        <p:spPr>
          <a:xfrm>
            <a:off x="606004" y="841444"/>
            <a:ext cx="8214468"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defTabSz="812769" fontAlgn="auto">
              <a:spcAft>
                <a:spcPts val="0"/>
              </a:spcAft>
            </a:pPr>
            <a:r>
              <a:rPr lang="en-US" sz="2400" b="1" dirty="0" smtClean="0">
                <a:solidFill>
                  <a:prstClr val="black"/>
                </a:solidFill>
                <a:latin typeface="Arial" panose="020B0604020202020204" pitchFamily="34" charset="0"/>
                <a:cs typeface="Arial" panose="020B0604020202020204" pitchFamily="34" charset="0"/>
              </a:rPr>
              <a:t>Final Scorecard </a:t>
            </a:r>
            <a:r>
              <a:rPr lang="en-US" sz="2400" b="1" dirty="0">
                <a:solidFill>
                  <a:prstClr val="black"/>
                </a:solidFill>
                <a:latin typeface="Arial" panose="020B0604020202020204" pitchFamily="34" charset="0"/>
                <a:cs typeface="Arial" panose="020B0604020202020204" pitchFamily="34" charset="0"/>
              </a:rPr>
              <a:t>Model for Personal Consumption Loan</a:t>
            </a:r>
          </a:p>
        </p:txBody>
      </p:sp>
      <p:sp>
        <p:nvSpPr>
          <p:cNvPr id="5" name="TextBox 4"/>
          <p:cNvSpPr txBox="1"/>
          <p:nvPr/>
        </p:nvSpPr>
        <p:spPr>
          <a:xfrm>
            <a:off x="6444208" y="1360027"/>
            <a:ext cx="2165993" cy="338554"/>
          </a:xfrm>
          <a:prstGeom prst="rect">
            <a:avLst/>
          </a:prstGeom>
          <a:noFill/>
        </p:spPr>
        <p:txBody>
          <a:bodyPr wrap="square" rtlCol="0">
            <a:spAutoFit/>
          </a:bodyPr>
          <a:lstStyle/>
          <a:p>
            <a:pPr algn="r"/>
            <a:r>
              <a:rPr lang="en-US" sz="1600" dirty="0" smtClean="0">
                <a:solidFill>
                  <a:srgbClr val="FF0000"/>
                </a:solidFill>
                <a:latin typeface="Arial" panose="020B0604020202020204" pitchFamily="34" charset="0"/>
                <a:cs typeface="Arial" panose="020B0604020202020204" pitchFamily="34" charset="0"/>
              </a:rPr>
              <a:t>Expert Model</a:t>
            </a:r>
            <a:endParaRPr lang="en-US" sz="1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9945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660269337"/>
              </p:ext>
            </p:extLst>
          </p:nvPr>
        </p:nvGraphicFramePr>
        <p:xfrm>
          <a:off x="4679088" y="4002415"/>
          <a:ext cx="3980180" cy="2377440"/>
        </p:xfrm>
        <a:graphic>
          <a:graphicData uri="http://schemas.openxmlformats.org/drawingml/2006/table">
            <a:tbl>
              <a:tblPr firstRow="1" firstCol="1" bandRow="1">
                <a:tableStyleId>{5940675A-B579-460E-94D1-54222C63F5DA}</a:tableStyleId>
              </a:tblPr>
              <a:tblGrid>
                <a:gridCol w="1827147">
                  <a:extLst>
                    <a:ext uri="{9D8B030D-6E8A-4147-A177-3AD203B41FA5}">
                      <a16:colId xmlns:a16="http://schemas.microsoft.com/office/drawing/2014/main" val="2124884860"/>
                    </a:ext>
                  </a:extLst>
                </a:gridCol>
                <a:gridCol w="2153033">
                  <a:extLst>
                    <a:ext uri="{9D8B030D-6E8A-4147-A177-3AD203B41FA5}">
                      <a16:colId xmlns:a16="http://schemas.microsoft.com/office/drawing/2014/main" val="2145032628"/>
                    </a:ext>
                  </a:extLst>
                </a:gridCol>
              </a:tblGrid>
              <a:tr h="0">
                <a:tc>
                  <a:txBody>
                    <a:bodyPr/>
                    <a:lstStyle/>
                    <a:p>
                      <a:pPr marL="0" marR="0" indent="0" algn="ctr" defTabSz="812769"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DLQ_CLASS</a:t>
                      </a:r>
                      <a:endParaRPr lang="en-US" sz="1100" b="1" dirty="0" smtClean="0">
                        <a:solidFill>
                          <a:schemeClr val="tx1"/>
                        </a:solidFill>
                        <a:latin typeface="Calibri" panose="020F0502020204030204" pitchFamily="34" charset="0"/>
                        <a:ea typeface="SimSun" panose="02010600030101010101" pitchFamily="2" charset="-122"/>
                      </a:endParaRPr>
                    </a:p>
                  </a:txBody>
                  <a:tcPr>
                    <a:solidFill>
                      <a:schemeClr val="accent4">
                        <a:lumMod val="20000"/>
                        <a:lumOff val="80000"/>
                      </a:schemeClr>
                    </a:solidFill>
                  </a:tcPr>
                </a:tc>
                <a:tc>
                  <a:txBody>
                    <a:bodyPr/>
                    <a:lstStyle/>
                    <a:p>
                      <a:pPr marL="0" marR="0" algn="ctr">
                        <a:spcBef>
                          <a:spcPts val="0"/>
                        </a:spcBef>
                        <a:spcAft>
                          <a:spcPts val="0"/>
                        </a:spcAft>
                      </a:pPr>
                      <a:r>
                        <a:rPr lang="en-US" sz="1200" b="1" dirty="0" smtClean="0">
                          <a:effectLst/>
                          <a:latin typeface="+mn-lt"/>
                          <a:ea typeface="SimSun" panose="02010600030101010101" pitchFamily="2" charset="-122"/>
                        </a:rPr>
                        <a:t>Credit Review Frequency (Month)</a:t>
                      </a:r>
                      <a:endParaRPr lang="en-US" sz="1200" b="1" dirty="0">
                        <a:effectLst/>
                        <a:latin typeface="+mn-lt"/>
                        <a:ea typeface="SimSun" panose="02010600030101010101" pitchFamily="2" charset="-122"/>
                      </a:endParaRPr>
                    </a:p>
                  </a:txBody>
                  <a:tcPr>
                    <a:solidFill>
                      <a:schemeClr val="accent4"/>
                    </a:solidFill>
                  </a:tcPr>
                </a:tc>
                <a:extLst>
                  <a:ext uri="{0D108BD9-81ED-4DB2-BD59-A6C34878D82A}">
                    <a16:rowId xmlns:a16="http://schemas.microsoft.com/office/drawing/2014/main" val="947861728"/>
                  </a:ext>
                </a:extLst>
              </a:tr>
              <a:tr h="0">
                <a:tc>
                  <a:txBody>
                    <a:bodyPr/>
                    <a:lstStyle/>
                    <a:p>
                      <a:pPr marL="0" marR="0" algn="ctr">
                        <a:spcBef>
                          <a:spcPts val="0"/>
                        </a:spcBef>
                        <a:spcAft>
                          <a:spcPts val="0"/>
                        </a:spcAft>
                      </a:pPr>
                      <a:r>
                        <a:rPr lang="en-US" sz="1200" dirty="0" smtClean="0">
                          <a:effectLst/>
                          <a:latin typeface="+mn-lt"/>
                          <a:ea typeface="+mn-ea"/>
                        </a:rPr>
                        <a:t>Clean</a:t>
                      </a:r>
                      <a:endParaRPr lang="en-US" sz="1200" dirty="0">
                        <a:effectLst/>
                        <a:latin typeface="+mn-lt"/>
                        <a:ea typeface="SimSun" panose="02010600030101010101" pitchFamily="2" charset="-122"/>
                      </a:endParaRPr>
                    </a:p>
                  </a:txBody>
                  <a:tcPr/>
                </a:tc>
                <a:tc>
                  <a:txBody>
                    <a:bodyPr/>
                    <a:lstStyle/>
                    <a:p>
                      <a:pPr marL="0" marR="0" algn="ctr">
                        <a:spcBef>
                          <a:spcPts val="0"/>
                        </a:spcBef>
                        <a:spcAft>
                          <a:spcPts val="0"/>
                        </a:spcAft>
                      </a:pPr>
                      <a:r>
                        <a:rPr lang="en-US" sz="1200" dirty="0" smtClean="0">
                          <a:effectLst/>
                          <a:latin typeface="+mn-lt"/>
                          <a:ea typeface="SimSun" panose="02010600030101010101" pitchFamily="2" charset="-122"/>
                        </a:rPr>
                        <a:t>6</a:t>
                      </a:r>
                      <a:endParaRPr lang="en-US" sz="1200" dirty="0">
                        <a:effectLst/>
                        <a:latin typeface="+mn-lt"/>
                        <a:ea typeface="SimSun" panose="02010600030101010101" pitchFamily="2" charset="-122"/>
                      </a:endParaRPr>
                    </a:p>
                  </a:txBody>
                  <a:tcPr/>
                </a:tc>
                <a:extLst>
                  <a:ext uri="{0D108BD9-81ED-4DB2-BD59-A6C34878D82A}">
                    <a16:rowId xmlns:a16="http://schemas.microsoft.com/office/drawing/2014/main" val="1249940730"/>
                  </a:ext>
                </a:extLst>
              </a:tr>
              <a:tr h="0">
                <a:tc>
                  <a:txBody>
                    <a:bodyPr/>
                    <a:lstStyle/>
                    <a:p>
                      <a:pPr marL="0" marR="0" algn="ctr">
                        <a:spcBef>
                          <a:spcPts val="0"/>
                        </a:spcBef>
                        <a:spcAft>
                          <a:spcPts val="0"/>
                        </a:spcAft>
                      </a:pPr>
                      <a:r>
                        <a:rPr lang="en-US" sz="1200" dirty="0" smtClean="0">
                          <a:effectLst/>
                          <a:latin typeface="+mn-lt"/>
                          <a:ea typeface="SimSun" panose="02010600030101010101" pitchFamily="2" charset="-122"/>
                        </a:rPr>
                        <a:t>Cured</a:t>
                      </a:r>
                      <a:r>
                        <a:rPr lang="en-US" sz="1200" baseline="0" dirty="0" smtClean="0">
                          <a:effectLst/>
                          <a:latin typeface="+mn-lt"/>
                          <a:ea typeface="SimSun" panose="02010600030101010101" pitchFamily="2" charset="-122"/>
                        </a:rPr>
                        <a:t> Early DLQ</a:t>
                      </a:r>
                      <a:endParaRPr lang="en-US" sz="1200" dirty="0">
                        <a:effectLst/>
                        <a:latin typeface="+mn-lt"/>
                        <a:ea typeface="SimSun" panose="02010600030101010101" pitchFamily="2" charset="-122"/>
                      </a:endParaRPr>
                    </a:p>
                  </a:txBody>
                  <a:tcPr/>
                </a:tc>
                <a:tc>
                  <a:txBody>
                    <a:bodyPr/>
                    <a:lstStyle/>
                    <a:p>
                      <a:pPr marL="0" marR="0" algn="ctr">
                        <a:spcBef>
                          <a:spcPts val="0"/>
                        </a:spcBef>
                        <a:spcAft>
                          <a:spcPts val="0"/>
                        </a:spcAft>
                      </a:pPr>
                      <a:r>
                        <a:rPr lang="en-US" sz="1200" dirty="0" smtClean="0">
                          <a:effectLst/>
                          <a:latin typeface="+mn-lt"/>
                          <a:ea typeface="SimSun" panose="02010600030101010101" pitchFamily="2" charset="-122"/>
                        </a:rPr>
                        <a:t>3</a:t>
                      </a:r>
                      <a:endParaRPr lang="en-US" sz="1200" dirty="0">
                        <a:effectLst/>
                        <a:latin typeface="+mn-lt"/>
                        <a:ea typeface="SimSun" panose="02010600030101010101" pitchFamily="2" charset="-122"/>
                      </a:endParaRPr>
                    </a:p>
                  </a:txBody>
                  <a:tcPr/>
                </a:tc>
                <a:extLst>
                  <a:ext uri="{0D108BD9-81ED-4DB2-BD59-A6C34878D82A}">
                    <a16:rowId xmlns:a16="http://schemas.microsoft.com/office/drawing/2014/main" val="1871452936"/>
                  </a:ext>
                </a:extLst>
              </a:tr>
              <a:tr h="0">
                <a:tc>
                  <a:txBody>
                    <a:bodyPr/>
                    <a:lstStyle/>
                    <a:p>
                      <a:pPr marL="0" marR="0" algn="ctr">
                        <a:spcBef>
                          <a:spcPts val="0"/>
                        </a:spcBef>
                        <a:spcAft>
                          <a:spcPts val="0"/>
                        </a:spcAft>
                      </a:pPr>
                      <a:r>
                        <a:rPr lang="en-US" sz="1200" dirty="0" smtClean="0">
                          <a:effectLst/>
                          <a:latin typeface="+mn-lt"/>
                          <a:ea typeface="SimSun" panose="02010600030101010101" pitchFamily="2" charset="-122"/>
                        </a:rPr>
                        <a:t>Cured Deep DLQ</a:t>
                      </a:r>
                      <a:endParaRPr lang="en-US" sz="1200" dirty="0">
                        <a:effectLst/>
                        <a:latin typeface="+mn-lt"/>
                        <a:ea typeface="SimSun" panose="02010600030101010101" pitchFamily="2" charset="-122"/>
                      </a:endParaRPr>
                    </a:p>
                  </a:txBody>
                  <a:tcPr/>
                </a:tc>
                <a:tc>
                  <a:txBody>
                    <a:bodyPr/>
                    <a:lstStyle/>
                    <a:p>
                      <a:pPr marL="0" marR="0" algn="ctr">
                        <a:spcBef>
                          <a:spcPts val="0"/>
                        </a:spcBef>
                        <a:spcAft>
                          <a:spcPts val="0"/>
                        </a:spcAft>
                      </a:pPr>
                      <a:r>
                        <a:rPr lang="en-US" sz="1200" dirty="0" smtClean="0">
                          <a:effectLst/>
                          <a:latin typeface="+mn-lt"/>
                          <a:ea typeface="SimSun" panose="02010600030101010101" pitchFamily="2" charset="-122"/>
                        </a:rPr>
                        <a:t>3</a:t>
                      </a:r>
                      <a:endParaRPr lang="en-US" sz="1200" dirty="0">
                        <a:effectLst/>
                        <a:latin typeface="+mn-lt"/>
                        <a:ea typeface="SimSun" panose="02010600030101010101" pitchFamily="2" charset="-122"/>
                      </a:endParaRPr>
                    </a:p>
                  </a:txBody>
                  <a:tcPr/>
                </a:tc>
                <a:extLst>
                  <a:ext uri="{0D108BD9-81ED-4DB2-BD59-A6C34878D82A}">
                    <a16:rowId xmlns:a16="http://schemas.microsoft.com/office/drawing/2014/main" val="461181669"/>
                  </a:ext>
                </a:extLst>
              </a:tr>
              <a:tr h="0">
                <a:tc>
                  <a:txBody>
                    <a:bodyPr/>
                    <a:lstStyle/>
                    <a:p>
                      <a:pPr marL="0" marR="0" algn="ctr">
                        <a:spcBef>
                          <a:spcPts val="0"/>
                        </a:spcBef>
                        <a:spcAft>
                          <a:spcPts val="0"/>
                        </a:spcAft>
                      </a:pPr>
                      <a:r>
                        <a:rPr lang="en-US" sz="1200" dirty="0" smtClean="0">
                          <a:effectLst/>
                          <a:latin typeface="+mn-lt"/>
                          <a:ea typeface="SimSun" panose="02010600030101010101" pitchFamily="2" charset="-122"/>
                        </a:rPr>
                        <a:t>Forgetful</a:t>
                      </a:r>
                      <a:endParaRPr lang="en-US" sz="1200" dirty="0">
                        <a:effectLst/>
                        <a:latin typeface="+mn-lt"/>
                        <a:ea typeface="SimSun" panose="02010600030101010101" pitchFamily="2" charset="-122"/>
                      </a:endParaRPr>
                    </a:p>
                  </a:txBody>
                  <a:tcPr/>
                </a:tc>
                <a:tc>
                  <a:txBody>
                    <a:bodyPr/>
                    <a:lstStyle/>
                    <a:p>
                      <a:pPr marL="0" marR="0" algn="ctr">
                        <a:spcBef>
                          <a:spcPts val="0"/>
                        </a:spcBef>
                        <a:spcAft>
                          <a:spcPts val="0"/>
                        </a:spcAft>
                      </a:pPr>
                      <a:r>
                        <a:rPr lang="en-US" sz="1200" dirty="0" smtClean="0">
                          <a:effectLst/>
                          <a:latin typeface="+mn-lt"/>
                          <a:ea typeface="SimSun" panose="02010600030101010101" pitchFamily="2" charset="-122"/>
                        </a:rPr>
                        <a:t>3</a:t>
                      </a:r>
                      <a:endParaRPr lang="en-US" sz="1200" dirty="0">
                        <a:effectLst/>
                        <a:latin typeface="+mn-lt"/>
                        <a:ea typeface="SimSun" panose="02010600030101010101" pitchFamily="2" charset="-122"/>
                      </a:endParaRPr>
                    </a:p>
                  </a:txBody>
                  <a:tcPr/>
                </a:tc>
                <a:extLst>
                  <a:ext uri="{0D108BD9-81ED-4DB2-BD59-A6C34878D82A}">
                    <a16:rowId xmlns:a16="http://schemas.microsoft.com/office/drawing/2014/main" val="2349219831"/>
                  </a:ext>
                </a:extLst>
              </a:tr>
              <a:tr h="0">
                <a:tc>
                  <a:txBody>
                    <a:bodyPr/>
                    <a:lstStyle/>
                    <a:p>
                      <a:pPr marL="0" marR="0" algn="ctr">
                        <a:spcBef>
                          <a:spcPts val="0"/>
                        </a:spcBef>
                        <a:spcAft>
                          <a:spcPts val="0"/>
                        </a:spcAft>
                      </a:pPr>
                      <a:r>
                        <a:rPr lang="en-US" sz="1200" dirty="0" smtClean="0">
                          <a:effectLst/>
                          <a:latin typeface="+mn-lt"/>
                          <a:ea typeface="SimSun" panose="02010600030101010101" pitchFamily="2" charset="-122"/>
                        </a:rPr>
                        <a:t>Early</a:t>
                      </a:r>
                      <a:r>
                        <a:rPr lang="en-US" sz="1200" baseline="0" dirty="0" smtClean="0">
                          <a:effectLst/>
                          <a:latin typeface="+mn-lt"/>
                          <a:ea typeface="SimSun" panose="02010600030101010101" pitchFamily="2" charset="-122"/>
                        </a:rPr>
                        <a:t> DLQ</a:t>
                      </a:r>
                      <a:endParaRPr lang="en-US" sz="1200" dirty="0">
                        <a:effectLst/>
                        <a:latin typeface="+mn-lt"/>
                        <a:ea typeface="SimSun" panose="02010600030101010101" pitchFamily="2" charset="-122"/>
                      </a:endParaRPr>
                    </a:p>
                  </a:txBody>
                  <a:tcPr/>
                </a:tc>
                <a:tc>
                  <a:txBody>
                    <a:bodyPr/>
                    <a:lstStyle/>
                    <a:p>
                      <a:pPr marL="0" marR="0" algn="ctr">
                        <a:spcBef>
                          <a:spcPts val="0"/>
                        </a:spcBef>
                        <a:spcAft>
                          <a:spcPts val="0"/>
                        </a:spcAft>
                      </a:pPr>
                      <a:r>
                        <a:rPr lang="en-US" sz="1200" dirty="0" smtClean="0">
                          <a:effectLst/>
                          <a:latin typeface="+mn-lt"/>
                          <a:ea typeface="SimSun" panose="02010600030101010101" pitchFamily="2" charset="-122"/>
                        </a:rPr>
                        <a:t>3</a:t>
                      </a:r>
                      <a:endParaRPr lang="en-US" sz="1200" dirty="0">
                        <a:effectLst/>
                        <a:latin typeface="+mn-lt"/>
                        <a:ea typeface="SimSun" panose="02010600030101010101" pitchFamily="2" charset="-122"/>
                      </a:endParaRPr>
                    </a:p>
                  </a:txBody>
                  <a:tcPr/>
                </a:tc>
                <a:extLst>
                  <a:ext uri="{0D108BD9-81ED-4DB2-BD59-A6C34878D82A}">
                    <a16:rowId xmlns:a16="http://schemas.microsoft.com/office/drawing/2014/main" val="128838201"/>
                  </a:ext>
                </a:extLst>
              </a:tr>
              <a:tr h="0">
                <a:tc>
                  <a:txBody>
                    <a:bodyPr/>
                    <a:lstStyle/>
                    <a:p>
                      <a:pPr marL="0" marR="0" algn="ctr">
                        <a:spcBef>
                          <a:spcPts val="0"/>
                        </a:spcBef>
                        <a:spcAft>
                          <a:spcPts val="0"/>
                        </a:spcAft>
                      </a:pPr>
                      <a:r>
                        <a:rPr lang="en-US" sz="1200" dirty="0" smtClean="0">
                          <a:effectLst/>
                          <a:latin typeface="+mn-lt"/>
                          <a:ea typeface="SimSun" panose="02010600030101010101" pitchFamily="2" charset="-122"/>
                        </a:rPr>
                        <a:t>…</a:t>
                      </a:r>
                      <a:endParaRPr lang="en-US" sz="1200" dirty="0">
                        <a:effectLst/>
                        <a:latin typeface="+mn-lt"/>
                        <a:ea typeface="SimSun" panose="02010600030101010101" pitchFamily="2" charset="-122"/>
                      </a:endParaRPr>
                    </a:p>
                  </a:txBody>
                  <a:tcPr/>
                </a:tc>
                <a:tc>
                  <a:txBody>
                    <a:bodyPr/>
                    <a:lstStyle/>
                    <a:p>
                      <a:pPr marL="0" marR="0" algn="ctr">
                        <a:spcBef>
                          <a:spcPts val="0"/>
                        </a:spcBef>
                        <a:spcAft>
                          <a:spcPts val="0"/>
                        </a:spcAft>
                      </a:pPr>
                      <a:r>
                        <a:rPr lang="en-US" sz="1200" dirty="0" smtClean="0">
                          <a:effectLst/>
                          <a:latin typeface="+mn-lt"/>
                          <a:ea typeface="SimSun" panose="02010600030101010101" pitchFamily="2" charset="-122"/>
                        </a:rPr>
                        <a:t>…</a:t>
                      </a:r>
                      <a:endParaRPr lang="en-US" sz="1200" dirty="0">
                        <a:effectLst/>
                        <a:latin typeface="+mn-lt"/>
                        <a:ea typeface="SimSun" panose="02010600030101010101" pitchFamily="2" charset="-122"/>
                      </a:endParaRPr>
                    </a:p>
                  </a:txBody>
                  <a:tcPr/>
                </a:tc>
                <a:extLst>
                  <a:ext uri="{0D108BD9-81ED-4DB2-BD59-A6C34878D82A}">
                    <a16:rowId xmlns:a16="http://schemas.microsoft.com/office/drawing/2014/main" val="3114112393"/>
                  </a:ext>
                </a:extLst>
              </a:tr>
              <a:tr h="0">
                <a:tc>
                  <a:txBody>
                    <a:bodyPr/>
                    <a:lstStyle/>
                    <a:p>
                      <a:pPr marL="0" marR="0" algn="ctr">
                        <a:spcBef>
                          <a:spcPts val="0"/>
                        </a:spcBef>
                        <a:spcAft>
                          <a:spcPts val="0"/>
                        </a:spcAft>
                      </a:pPr>
                      <a:r>
                        <a:rPr lang="en-US" sz="1200" dirty="0" smtClean="0">
                          <a:effectLst/>
                          <a:latin typeface="+mn-lt"/>
                          <a:ea typeface="SimSun" panose="02010600030101010101" pitchFamily="2" charset="-122"/>
                        </a:rPr>
                        <a:t>NPL</a:t>
                      </a:r>
                      <a:endParaRPr lang="en-US" sz="1200" dirty="0">
                        <a:effectLst/>
                        <a:latin typeface="+mn-lt"/>
                        <a:ea typeface="SimSun" panose="02010600030101010101" pitchFamily="2" charset="-122"/>
                      </a:endParaRPr>
                    </a:p>
                  </a:txBody>
                  <a:tcPr/>
                </a:tc>
                <a:tc>
                  <a:txBody>
                    <a:bodyPr/>
                    <a:lstStyle/>
                    <a:p>
                      <a:pPr marL="0" marR="0" algn="ctr">
                        <a:spcBef>
                          <a:spcPts val="0"/>
                        </a:spcBef>
                        <a:spcAft>
                          <a:spcPts val="0"/>
                        </a:spcAft>
                      </a:pPr>
                      <a:r>
                        <a:rPr lang="en-US" sz="1200" dirty="0" smtClean="0">
                          <a:effectLst/>
                          <a:latin typeface="+mn-lt"/>
                          <a:ea typeface="SimSun" panose="02010600030101010101" pitchFamily="2" charset="-122"/>
                        </a:rPr>
                        <a:t>…</a:t>
                      </a:r>
                      <a:endParaRPr lang="en-US" sz="1200" dirty="0">
                        <a:effectLst/>
                        <a:latin typeface="+mn-lt"/>
                        <a:ea typeface="SimSun" panose="02010600030101010101" pitchFamily="2" charset="-122"/>
                      </a:endParaRPr>
                    </a:p>
                  </a:txBody>
                  <a:tcPr/>
                </a:tc>
                <a:extLst>
                  <a:ext uri="{0D108BD9-81ED-4DB2-BD59-A6C34878D82A}">
                    <a16:rowId xmlns:a16="http://schemas.microsoft.com/office/drawing/2014/main" val="741774753"/>
                  </a:ext>
                </a:extLst>
              </a:tr>
            </a:tbl>
          </a:graphicData>
        </a:graphic>
      </p:graphicFrame>
      <p:sp>
        <p:nvSpPr>
          <p:cNvPr id="4" name="Rectangle 3"/>
          <p:cNvSpPr/>
          <p:nvPr/>
        </p:nvSpPr>
        <p:spPr>
          <a:xfrm>
            <a:off x="767447" y="1556917"/>
            <a:ext cx="2535637" cy="300037"/>
          </a:xfrm>
          <a:prstGeom prst="rect">
            <a:avLst/>
          </a:prstGeom>
          <a:solidFill>
            <a:schemeClr val="tx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US" sz="1600" dirty="0" smtClean="0"/>
              <a:t>Delinquency Class</a:t>
            </a:r>
            <a:endParaRPr lang="en-US" sz="1600" dirty="0"/>
          </a:p>
        </p:txBody>
      </p:sp>
      <p:pic>
        <p:nvPicPr>
          <p:cNvPr id="13" name="Picture 12"/>
          <p:cNvPicPr>
            <a:picLocks noChangeAspect="1"/>
          </p:cNvPicPr>
          <p:nvPr/>
        </p:nvPicPr>
        <p:blipFill>
          <a:blip r:embed="rId2"/>
          <a:stretch>
            <a:fillRect/>
          </a:stretch>
        </p:blipFill>
        <p:spPr>
          <a:xfrm>
            <a:off x="413539" y="1916832"/>
            <a:ext cx="3243454" cy="4492623"/>
          </a:xfrm>
          <a:prstGeom prst="rect">
            <a:avLst/>
          </a:prstGeom>
        </p:spPr>
      </p:pic>
      <p:sp>
        <p:nvSpPr>
          <p:cNvPr id="16" name="Chevron 15"/>
          <p:cNvSpPr/>
          <p:nvPr/>
        </p:nvSpPr>
        <p:spPr>
          <a:xfrm>
            <a:off x="3851920" y="3137520"/>
            <a:ext cx="548640" cy="1371600"/>
          </a:xfrm>
          <a:prstGeom prst="chevron">
            <a:avLst/>
          </a:prstGeom>
          <a:solidFill>
            <a:srgbClr val="00206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Title 1">
            <a:extLst>
              <a:ext uri="{FF2B5EF4-FFF2-40B4-BE49-F238E27FC236}">
                <a16:creationId xmlns:a16="http://schemas.microsoft.com/office/drawing/2014/main" id="{EF4471C8-23FE-4CB6-9695-9635D0A60363}"/>
              </a:ext>
            </a:extLst>
          </p:cNvPr>
          <p:cNvSpPr txBox="1">
            <a:spLocks/>
          </p:cNvSpPr>
          <p:nvPr/>
        </p:nvSpPr>
        <p:spPr>
          <a:xfrm>
            <a:off x="606004" y="841444"/>
            <a:ext cx="8214468"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fontAlgn="auto">
              <a:spcAft>
                <a:spcPts val="0"/>
              </a:spcAft>
            </a:pPr>
            <a:r>
              <a:rPr lang="en-US" sz="2400" b="1" dirty="0">
                <a:latin typeface="Arial" panose="020B0604020202020204" pitchFamily="34" charset="0"/>
                <a:cs typeface="Arial" panose="020B0604020202020204" pitchFamily="34" charset="0"/>
              </a:rPr>
              <a:t>Credit Review &amp; Early Warning </a:t>
            </a:r>
            <a:r>
              <a:rPr lang="en-US" sz="2400" b="1" dirty="0" smtClean="0">
                <a:latin typeface="Arial" panose="020B0604020202020204" pitchFamily="34" charset="0"/>
                <a:cs typeface="Arial" panose="020B0604020202020204" pitchFamily="34" charset="0"/>
              </a:rPr>
              <a:t>Framework</a:t>
            </a:r>
            <a:endParaRPr lang="en-US" sz="2400" b="1" dirty="0">
              <a:latin typeface="Arial" panose="020B0604020202020204" pitchFamily="34" charset="0"/>
              <a:cs typeface="Arial" panose="020B0604020202020204" pitchFamily="34" charset="0"/>
            </a:endParaRPr>
          </a:p>
        </p:txBody>
      </p:sp>
      <p:sp>
        <p:nvSpPr>
          <p:cNvPr id="10" name="Rectangle 9"/>
          <p:cNvSpPr/>
          <p:nvPr/>
        </p:nvSpPr>
        <p:spPr>
          <a:xfrm>
            <a:off x="6195342" y="1507278"/>
            <a:ext cx="960120" cy="3429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sz="1000" dirty="0" smtClean="0">
                <a:solidFill>
                  <a:prstClr val="white"/>
                </a:solidFill>
                <a:latin typeface="Arial" panose="020B0604020202020204" pitchFamily="34" charset="0"/>
                <a:cs typeface="Arial" panose="020B0604020202020204" pitchFamily="34" charset="0"/>
              </a:rPr>
              <a:t>Credit Review</a:t>
            </a:r>
            <a:endParaRPr lang="en-US" sz="1000" dirty="0">
              <a:solidFill>
                <a:prstClr val="white"/>
              </a:solidFill>
              <a:latin typeface="Arial" panose="020B0604020202020204" pitchFamily="34" charset="0"/>
              <a:cs typeface="Arial" panose="020B0604020202020204" pitchFamily="34" charset="0"/>
            </a:endParaRPr>
          </a:p>
        </p:txBody>
      </p:sp>
      <p:sp>
        <p:nvSpPr>
          <p:cNvPr id="11" name="Rectangle 10"/>
          <p:cNvSpPr/>
          <p:nvPr/>
        </p:nvSpPr>
        <p:spPr>
          <a:xfrm>
            <a:off x="6206466" y="3366045"/>
            <a:ext cx="1669392" cy="3429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sz="1000" dirty="0" smtClean="0">
                <a:solidFill>
                  <a:prstClr val="white"/>
                </a:solidFill>
                <a:latin typeface="Arial" panose="020B0604020202020204" pitchFamily="34" charset="0"/>
                <a:cs typeface="Arial" panose="020B0604020202020204" pitchFamily="34" charset="0"/>
              </a:rPr>
              <a:t>Final Credit Grading</a:t>
            </a:r>
          </a:p>
          <a:p>
            <a:pPr algn="ctr" defTabSz="685800" fontAlgn="auto">
              <a:spcBef>
                <a:spcPts val="0"/>
              </a:spcBef>
              <a:spcAft>
                <a:spcPts val="0"/>
              </a:spcAft>
            </a:pPr>
            <a:r>
              <a:rPr lang="en-US" sz="1000" dirty="0" smtClean="0">
                <a:solidFill>
                  <a:srgbClr val="FF0000"/>
                </a:solidFill>
                <a:latin typeface="Arial" panose="020B0604020202020204" pitchFamily="34" charset="0"/>
                <a:cs typeface="Arial" panose="020B0604020202020204" pitchFamily="34" charset="0"/>
              </a:rPr>
              <a:t>(MAX)</a:t>
            </a:r>
            <a:endParaRPr lang="en-US" sz="1000" dirty="0">
              <a:solidFill>
                <a:srgbClr val="FF0000"/>
              </a:solidFill>
              <a:latin typeface="Arial" panose="020B0604020202020204" pitchFamily="34" charset="0"/>
              <a:cs typeface="Arial" panose="020B0604020202020204" pitchFamily="34" charset="0"/>
            </a:endParaRPr>
          </a:p>
        </p:txBody>
      </p:sp>
      <p:sp>
        <p:nvSpPr>
          <p:cNvPr id="12" name="Rectangle 11"/>
          <p:cNvSpPr/>
          <p:nvPr/>
        </p:nvSpPr>
        <p:spPr>
          <a:xfrm>
            <a:off x="5292080" y="1412776"/>
            <a:ext cx="2731045" cy="250148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tx1"/>
                </a:solidFill>
                <a:latin typeface="Arial" panose="020B0604020202020204" pitchFamily="34" charset="0"/>
                <a:cs typeface="Arial" panose="020B0604020202020204" pitchFamily="34" charset="0"/>
              </a:rPr>
              <a:t>Credit Review &amp; Early Warning</a:t>
            </a:r>
            <a:endParaRPr lang="en-US" sz="1100" dirty="0">
              <a:solidFill>
                <a:schemeClr val="tx1"/>
              </a:solidFill>
              <a:latin typeface="Arial" panose="020B0604020202020204" pitchFamily="34" charset="0"/>
              <a:cs typeface="Arial" panose="020B0604020202020204" pitchFamily="34" charset="0"/>
            </a:endParaRPr>
          </a:p>
        </p:txBody>
      </p:sp>
      <p:sp>
        <p:nvSpPr>
          <p:cNvPr id="17" name="Rectangle 16"/>
          <p:cNvSpPr/>
          <p:nvPr/>
        </p:nvSpPr>
        <p:spPr>
          <a:xfrm>
            <a:off x="6309642" y="2068919"/>
            <a:ext cx="731520" cy="3429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sz="1000" dirty="0">
                <a:solidFill>
                  <a:prstClr val="white"/>
                </a:solidFill>
                <a:latin typeface="Arial" panose="020B0604020202020204" pitchFamily="34" charset="0"/>
                <a:cs typeface="Arial" panose="020B0604020202020204" pitchFamily="34" charset="0"/>
              </a:rPr>
              <a:t>Early Warning</a:t>
            </a:r>
          </a:p>
        </p:txBody>
      </p:sp>
      <p:cxnSp>
        <p:nvCxnSpPr>
          <p:cNvPr id="18" name="Elbow Connector 17"/>
          <p:cNvCxnSpPr>
            <a:stCxn id="10" idx="2"/>
            <a:endCxn id="17" idx="0"/>
          </p:cNvCxnSpPr>
          <p:nvPr/>
        </p:nvCxnSpPr>
        <p:spPr>
          <a:xfrm rot="5400000">
            <a:off x="6572382" y="1965898"/>
            <a:ext cx="218741" cy="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622730" y="2632954"/>
            <a:ext cx="640080" cy="548640"/>
          </a:xfrm>
          <a:prstGeom prst="rect">
            <a:avLst/>
          </a:prstGeom>
          <a:solidFill>
            <a:schemeClr val="accent2"/>
          </a:solidFill>
          <a:ln>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US" sz="1000" dirty="0" smtClean="0">
                <a:latin typeface="Arial" panose="020B0604020202020204" pitchFamily="34" charset="0"/>
                <a:cs typeface="Arial" panose="020B0604020202020204" pitchFamily="34" charset="0"/>
              </a:rPr>
              <a:t>RCCR</a:t>
            </a:r>
            <a:br>
              <a:rPr lang="en-US" sz="1000" dirty="0" smtClean="0">
                <a:latin typeface="Arial" panose="020B0604020202020204" pitchFamily="34" charset="0"/>
                <a:cs typeface="Arial" panose="020B0604020202020204" pitchFamily="34" charset="0"/>
              </a:rPr>
            </a:br>
            <a:r>
              <a:rPr lang="en-US" sz="1000" dirty="0" smtClean="0">
                <a:latin typeface="Arial" panose="020B0604020202020204" pitchFamily="34" charset="0"/>
                <a:cs typeface="Arial" panose="020B0604020202020204" pitchFamily="34" charset="0"/>
              </a:rPr>
              <a:t>_EXT1</a:t>
            </a:r>
          </a:p>
        </p:txBody>
      </p:sp>
      <p:sp>
        <p:nvSpPr>
          <p:cNvPr id="20" name="Rectangle 19"/>
          <p:cNvSpPr/>
          <p:nvPr/>
        </p:nvSpPr>
        <p:spPr>
          <a:xfrm>
            <a:off x="6355408" y="2645955"/>
            <a:ext cx="640080" cy="548640"/>
          </a:xfrm>
          <a:prstGeom prst="rect">
            <a:avLst/>
          </a:prstGeom>
          <a:solidFill>
            <a:schemeClr val="accent2"/>
          </a:solidFill>
          <a:ln>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US" sz="1000" dirty="0" smtClean="0">
                <a:latin typeface="Arial" panose="020B0604020202020204" pitchFamily="34" charset="0"/>
                <a:cs typeface="Arial" panose="020B0604020202020204" pitchFamily="34" charset="0"/>
              </a:rPr>
              <a:t>RCCR</a:t>
            </a:r>
            <a:br>
              <a:rPr lang="en-US" sz="1000" dirty="0" smtClean="0">
                <a:latin typeface="Arial" panose="020B0604020202020204" pitchFamily="34" charset="0"/>
                <a:cs typeface="Arial" panose="020B0604020202020204" pitchFamily="34" charset="0"/>
              </a:rPr>
            </a:br>
            <a:r>
              <a:rPr lang="en-US" sz="1000" dirty="0" smtClean="0">
                <a:latin typeface="Arial" panose="020B0604020202020204" pitchFamily="34" charset="0"/>
                <a:cs typeface="Arial" panose="020B0604020202020204" pitchFamily="34" charset="0"/>
              </a:rPr>
              <a:t>_EXT2</a:t>
            </a:r>
          </a:p>
        </p:txBody>
      </p:sp>
      <p:cxnSp>
        <p:nvCxnSpPr>
          <p:cNvPr id="21" name="Straight Arrow Connector 20"/>
          <p:cNvCxnSpPr>
            <a:stCxn id="17" idx="2"/>
            <a:endCxn id="19" idx="0"/>
          </p:cNvCxnSpPr>
          <p:nvPr/>
        </p:nvCxnSpPr>
        <p:spPr>
          <a:xfrm flipH="1">
            <a:off x="5942770" y="2411819"/>
            <a:ext cx="732632" cy="2211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Rectangle 21"/>
          <p:cNvSpPr/>
          <p:nvPr/>
        </p:nvSpPr>
        <p:spPr>
          <a:xfrm>
            <a:off x="7088086" y="2632954"/>
            <a:ext cx="640080" cy="548640"/>
          </a:xfrm>
          <a:prstGeom prst="rect">
            <a:avLst/>
          </a:prstGeom>
          <a:solidFill>
            <a:schemeClr val="accent2"/>
          </a:solidFill>
          <a:ln>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US" sz="1000" dirty="0" smtClean="0">
                <a:latin typeface="Arial" panose="020B0604020202020204" pitchFamily="34" charset="0"/>
                <a:cs typeface="Arial" panose="020B0604020202020204" pitchFamily="34" charset="0"/>
              </a:rPr>
              <a:t>RCCR</a:t>
            </a:r>
            <a:br>
              <a:rPr lang="en-US" sz="1000" dirty="0" smtClean="0">
                <a:latin typeface="Arial" panose="020B0604020202020204" pitchFamily="34" charset="0"/>
                <a:cs typeface="Arial" panose="020B0604020202020204" pitchFamily="34" charset="0"/>
              </a:rPr>
            </a:br>
            <a:r>
              <a:rPr lang="en-US" sz="1000" dirty="0" smtClean="0">
                <a:latin typeface="Arial" panose="020B0604020202020204" pitchFamily="34" charset="0"/>
                <a:cs typeface="Arial" panose="020B0604020202020204" pitchFamily="34" charset="0"/>
              </a:rPr>
              <a:t>_EXT1</a:t>
            </a:r>
          </a:p>
        </p:txBody>
      </p:sp>
      <p:cxnSp>
        <p:nvCxnSpPr>
          <p:cNvPr id="23" name="Straight Arrow Connector 22"/>
          <p:cNvCxnSpPr>
            <a:stCxn id="17" idx="2"/>
            <a:endCxn id="20" idx="0"/>
          </p:cNvCxnSpPr>
          <p:nvPr/>
        </p:nvCxnSpPr>
        <p:spPr>
          <a:xfrm>
            <a:off x="6675402" y="2411819"/>
            <a:ext cx="46" cy="2341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17" idx="2"/>
            <a:endCxn id="22" idx="0"/>
          </p:cNvCxnSpPr>
          <p:nvPr/>
        </p:nvCxnSpPr>
        <p:spPr>
          <a:xfrm>
            <a:off x="6675402" y="2411819"/>
            <a:ext cx="732724" cy="2211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19" idx="2"/>
            <a:endCxn id="11" idx="0"/>
          </p:cNvCxnSpPr>
          <p:nvPr/>
        </p:nvCxnSpPr>
        <p:spPr>
          <a:xfrm>
            <a:off x="5942770" y="3181594"/>
            <a:ext cx="1098392" cy="184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20" idx="2"/>
            <a:endCxn id="11" idx="0"/>
          </p:cNvCxnSpPr>
          <p:nvPr/>
        </p:nvCxnSpPr>
        <p:spPr>
          <a:xfrm>
            <a:off x="6675448" y="3194595"/>
            <a:ext cx="365714" cy="171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22" idx="2"/>
            <a:endCxn id="11" idx="0"/>
          </p:cNvCxnSpPr>
          <p:nvPr/>
        </p:nvCxnSpPr>
        <p:spPr>
          <a:xfrm flipH="1">
            <a:off x="7041162" y="3181594"/>
            <a:ext cx="366964" cy="184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TextBox 1"/>
          <p:cNvSpPr txBox="1"/>
          <p:nvPr/>
        </p:nvSpPr>
        <p:spPr>
          <a:xfrm>
            <a:off x="8114429" y="1138392"/>
            <a:ext cx="1038787" cy="1077218"/>
          </a:xfrm>
          <a:prstGeom prst="rect">
            <a:avLst/>
          </a:prstGeom>
          <a:noFill/>
        </p:spPr>
        <p:txBody>
          <a:bodyPr wrap="square" rtlCol="0">
            <a:spAutoFit/>
          </a:bodyPr>
          <a:lstStyle/>
          <a:p>
            <a:r>
              <a:rPr lang="en-US" sz="1600" dirty="0" smtClean="0">
                <a:solidFill>
                  <a:srgbClr val="FF0000"/>
                </a:solidFill>
                <a:latin typeface="Arial" panose="020B0604020202020204" pitchFamily="34" charset="0"/>
                <a:cs typeface="Arial" panose="020B0604020202020204" pitchFamily="34" charset="0"/>
              </a:rPr>
              <a:t>External Credit Scores/</a:t>
            </a:r>
            <a:br>
              <a:rPr lang="en-US" sz="1600" dirty="0" smtClean="0">
                <a:solidFill>
                  <a:srgbClr val="FF0000"/>
                </a:solidFill>
                <a:latin typeface="Arial" panose="020B0604020202020204" pitchFamily="34" charset="0"/>
                <a:cs typeface="Arial" panose="020B0604020202020204" pitchFamily="34" charset="0"/>
              </a:rPr>
            </a:br>
            <a:r>
              <a:rPr lang="en-US" sz="1600" dirty="0" smtClean="0">
                <a:solidFill>
                  <a:srgbClr val="FF0000"/>
                </a:solidFill>
                <a:latin typeface="Arial" panose="020B0604020202020204" pitchFamily="34" charset="0"/>
                <a:cs typeface="Arial" panose="020B0604020202020204" pitchFamily="34" charset="0"/>
              </a:rPr>
              <a:t>Data</a:t>
            </a:r>
          </a:p>
        </p:txBody>
      </p:sp>
      <p:cxnSp>
        <p:nvCxnSpPr>
          <p:cNvPr id="6" name="Straight Arrow Connector 5"/>
          <p:cNvCxnSpPr>
            <a:stCxn id="10" idx="3"/>
            <a:endCxn id="2" idx="1"/>
          </p:cNvCxnSpPr>
          <p:nvPr/>
        </p:nvCxnSpPr>
        <p:spPr>
          <a:xfrm flipV="1">
            <a:off x="7155462" y="1677001"/>
            <a:ext cx="958967" cy="17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94633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2195736" y="1922976"/>
          <a:ext cx="3140140" cy="3960437"/>
        </p:xfrm>
        <a:graphic>
          <a:graphicData uri="http://schemas.openxmlformats.org/drawingml/2006/table">
            <a:tbl>
              <a:tblPr/>
              <a:tblGrid>
                <a:gridCol w="715148">
                  <a:extLst>
                    <a:ext uri="{9D8B030D-6E8A-4147-A177-3AD203B41FA5}">
                      <a16:colId xmlns:a16="http://schemas.microsoft.com/office/drawing/2014/main" val="1417309408"/>
                    </a:ext>
                  </a:extLst>
                </a:gridCol>
                <a:gridCol w="811816">
                  <a:extLst>
                    <a:ext uri="{9D8B030D-6E8A-4147-A177-3AD203B41FA5}">
                      <a16:colId xmlns:a16="http://schemas.microsoft.com/office/drawing/2014/main" val="1458282815"/>
                    </a:ext>
                  </a:extLst>
                </a:gridCol>
                <a:gridCol w="182880">
                  <a:extLst>
                    <a:ext uri="{9D8B030D-6E8A-4147-A177-3AD203B41FA5}">
                      <a16:colId xmlns:a16="http://schemas.microsoft.com/office/drawing/2014/main" val="1237574533"/>
                    </a:ext>
                  </a:extLst>
                </a:gridCol>
                <a:gridCol w="715148">
                  <a:extLst>
                    <a:ext uri="{9D8B030D-6E8A-4147-A177-3AD203B41FA5}">
                      <a16:colId xmlns:a16="http://schemas.microsoft.com/office/drawing/2014/main" val="3869451639"/>
                    </a:ext>
                  </a:extLst>
                </a:gridCol>
                <a:gridCol w="715148">
                  <a:extLst>
                    <a:ext uri="{9D8B030D-6E8A-4147-A177-3AD203B41FA5}">
                      <a16:colId xmlns:a16="http://schemas.microsoft.com/office/drawing/2014/main" val="1432376714"/>
                    </a:ext>
                  </a:extLst>
                </a:gridCol>
              </a:tblGrid>
              <a:tr h="304649">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RCCR</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PD</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13">
                  <a:txBody>
                    <a:bodyPr/>
                    <a:lstStyle/>
                    <a:p>
                      <a:pPr algn="ctr"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Good</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Bad</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5008387"/>
                  </a:ext>
                </a:extLst>
              </a:tr>
              <a:tr h="304649">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0.20%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algn="ctr"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500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1</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509680"/>
                  </a:ext>
                </a:extLst>
              </a:tr>
              <a:tr h="304649">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2</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0.40%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algn="ctr"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250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1</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040885"/>
                  </a:ext>
                </a:extLst>
              </a:tr>
              <a:tr h="304649">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3</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0.79%</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algn="ctr"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125</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1</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084917"/>
                  </a:ext>
                </a:extLst>
              </a:tr>
              <a:tr h="304649">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4</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1.57%</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algn="ctr"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62.5</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1</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3359860"/>
                  </a:ext>
                </a:extLst>
              </a:tr>
              <a:tr h="304649">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5</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3.10%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algn="ctr"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31.25</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1</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548268"/>
                  </a:ext>
                </a:extLst>
              </a:tr>
              <a:tr h="304649">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6</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6.02%</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algn="ctr"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15.63</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1</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8127265"/>
                  </a:ext>
                </a:extLst>
              </a:tr>
              <a:tr h="304649">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7</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11.35%</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algn="ctr"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7.81</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1</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1431211"/>
                  </a:ext>
                </a:extLst>
              </a:tr>
              <a:tr h="304649">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8</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20.38%</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algn="ctr"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3.91</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1</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6075011"/>
                  </a:ext>
                </a:extLst>
              </a:tr>
              <a:tr h="304649">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9</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33.86%</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algn="ctr"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1.95</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1</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381948"/>
                  </a:ext>
                </a:extLst>
              </a:tr>
              <a:tr h="304649">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50.59%</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algn="ctr"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0.98</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1</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823780"/>
                  </a:ext>
                </a:extLst>
              </a:tr>
              <a:tr h="304649">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11</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67.19%</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algn="ctr"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0.49</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1</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3474436"/>
                  </a:ext>
                </a:extLst>
              </a:tr>
              <a:tr h="304649">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12</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80.38%</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algn="ctr"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0.24</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1</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1677951"/>
                  </a:ext>
                </a:extLst>
              </a:tr>
            </a:tbl>
          </a:graphicData>
        </a:graphic>
      </p:graphicFrame>
      <p:cxnSp>
        <p:nvCxnSpPr>
          <p:cNvPr id="7" name="Straight Arrow Connector 6"/>
          <p:cNvCxnSpPr/>
          <p:nvPr/>
        </p:nvCxnSpPr>
        <p:spPr>
          <a:xfrm flipV="1">
            <a:off x="5467224" y="2080012"/>
            <a:ext cx="0" cy="3797256"/>
          </a:xfrm>
          <a:prstGeom prst="straightConnector1">
            <a:avLst/>
          </a:prstGeom>
          <a:ln w="28575">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5400000">
            <a:off x="4399180" y="3809363"/>
            <a:ext cx="2476960" cy="338554"/>
          </a:xfrm>
          <a:prstGeom prst="rect">
            <a:avLst/>
          </a:prstGeom>
          <a:noFill/>
        </p:spPr>
        <p:txBody>
          <a:bodyPr wrap="none" rtlCol="0">
            <a:spAutoFit/>
          </a:bodyPr>
          <a:lstStyle/>
          <a:p>
            <a:r>
              <a:rPr lang="en-US" sz="1600" dirty="0" smtClean="0">
                <a:solidFill>
                  <a:srgbClr val="C00000"/>
                </a:solidFill>
                <a:latin typeface="Arial" panose="020B0604020202020204" pitchFamily="34" charset="0"/>
                <a:cs typeface="Arial" panose="020B0604020202020204" pitchFamily="34" charset="0"/>
              </a:rPr>
              <a:t>Double [</a:t>
            </a:r>
            <a:r>
              <a:rPr lang="en-US" sz="1600" dirty="0" err="1" smtClean="0">
                <a:solidFill>
                  <a:srgbClr val="C00000"/>
                </a:solidFill>
                <a:latin typeface="Arial" panose="020B0604020202020204" pitchFamily="34" charset="0"/>
                <a:cs typeface="Arial" panose="020B0604020202020204" pitchFamily="34" charset="0"/>
              </a:rPr>
              <a:t>Good:Bad</a:t>
            </a:r>
            <a:r>
              <a:rPr lang="en-US" sz="1600" dirty="0" smtClean="0">
                <a:solidFill>
                  <a:srgbClr val="C00000"/>
                </a:solidFill>
                <a:latin typeface="Arial" panose="020B0604020202020204" pitchFamily="34" charset="0"/>
                <a:cs typeface="Arial" panose="020B0604020202020204" pitchFamily="34" charset="0"/>
              </a:rPr>
              <a:t>] Odds</a:t>
            </a:r>
            <a:endParaRPr lang="en-US" sz="1600" dirty="0">
              <a:solidFill>
                <a:srgbClr val="C00000"/>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EF4471C8-23FE-4CB6-9695-9635D0A60363}"/>
              </a:ext>
            </a:extLst>
          </p:cNvPr>
          <p:cNvSpPr txBox="1">
            <a:spLocks/>
          </p:cNvSpPr>
          <p:nvPr/>
        </p:nvSpPr>
        <p:spPr>
          <a:xfrm>
            <a:off x="606004" y="841444"/>
            <a:ext cx="8214468"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fontAlgn="auto">
              <a:spcAft>
                <a:spcPts val="0"/>
              </a:spcAft>
            </a:pPr>
            <a:r>
              <a:rPr lang="en-US" sz="2400" b="1" dirty="0">
                <a:latin typeface="Arial" panose="020B0604020202020204" pitchFamily="34" charset="0"/>
                <a:cs typeface="Arial" panose="020B0604020202020204" pitchFamily="34" charset="0"/>
              </a:rPr>
              <a:t>Retail Customer Credit </a:t>
            </a:r>
            <a:r>
              <a:rPr lang="en-US" sz="2400" b="1" dirty="0" smtClean="0">
                <a:latin typeface="Arial" panose="020B0604020202020204" pitchFamily="34" charset="0"/>
                <a:cs typeface="Arial" panose="020B0604020202020204" pitchFamily="34" charset="0"/>
              </a:rPr>
              <a:t>Rating</a:t>
            </a:r>
          </a:p>
          <a:p>
            <a:pPr fontAlgn="auto">
              <a:spcAft>
                <a:spcPts val="0"/>
              </a:spcAft>
            </a:pPr>
            <a:r>
              <a:rPr lang="en-US" sz="1800" dirty="0" smtClean="0">
                <a:latin typeface="Arial" panose="020B0604020202020204" pitchFamily="34" charset="0"/>
                <a:cs typeface="Arial" panose="020B0604020202020204" pitchFamily="34" charset="0"/>
              </a:rPr>
              <a:t>A Unified Credit Rating for Retail Lending in China</a:t>
            </a:r>
            <a:endParaRPr lang="en-US" sz="1800" dirty="0">
              <a:latin typeface="Arial" panose="020B0604020202020204" pitchFamily="34" charset="0"/>
              <a:cs typeface="Arial" panose="020B0604020202020204" pitchFamily="34" charset="0"/>
            </a:endParaRPr>
          </a:p>
        </p:txBody>
      </p:sp>
      <p:sp>
        <p:nvSpPr>
          <p:cNvPr id="3" name="Rectangle 2"/>
          <p:cNvSpPr/>
          <p:nvPr/>
        </p:nvSpPr>
        <p:spPr>
          <a:xfrm>
            <a:off x="7349818" y="2487269"/>
            <a:ext cx="82296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A-Score</a:t>
            </a:r>
            <a:endParaRPr lang="en-US" sz="1200" dirty="0">
              <a:solidFill>
                <a:schemeClr val="tx1"/>
              </a:solidFill>
              <a:latin typeface="Arial" panose="020B0604020202020204" pitchFamily="34" charset="0"/>
              <a:cs typeface="Arial" panose="020B0604020202020204" pitchFamily="34" charset="0"/>
            </a:endParaRPr>
          </a:p>
        </p:txBody>
      </p:sp>
      <p:sp>
        <p:nvSpPr>
          <p:cNvPr id="14" name="Rectangle 13"/>
          <p:cNvSpPr/>
          <p:nvPr/>
        </p:nvSpPr>
        <p:spPr>
          <a:xfrm>
            <a:off x="8213536" y="2487269"/>
            <a:ext cx="82296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B-Score</a:t>
            </a:r>
            <a:endParaRPr lang="en-US" sz="1200" dirty="0">
              <a:solidFill>
                <a:schemeClr val="tx1"/>
              </a:solidFill>
              <a:latin typeface="Arial" panose="020B0604020202020204" pitchFamily="34" charset="0"/>
              <a:cs typeface="Arial" panose="020B0604020202020204" pitchFamily="34" charset="0"/>
            </a:endParaRPr>
          </a:p>
        </p:txBody>
      </p:sp>
      <p:sp>
        <p:nvSpPr>
          <p:cNvPr id="16" name="Rectangle 15"/>
          <p:cNvSpPr/>
          <p:nvPr/>
        </p:nvSpPr>
        <p:spPr>
          <a:xfrm>
            <a:off x="6389156" y="2487269"/>
            <a:ext cx="900608" cy="451212"/>
          </a:xfrm>
          <a:prstGeom prst="rect">
            <a:avLst/>
          </a:prstGeom>
          <a:solidFill>
            <a:schemeClr val="accent5">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latin typeface="Arial" panose="020B0604020202020204" pitchFamily="34" charset="0"/>
                <a:cs typeface="Arial" panose="020B0604020202020204" pitchFamily="34" charset="0"/>
              </a:rPr>
              <a:t>Auto Loans</a:t>
            </a:r>
            <a:endParaRPr lang="en-US" sz="1200" dirty="0">
              <a:latin typeface="Arial" panose="020B0604020202020204" pitchFamily="34" charset="0"/>
              <a:cs typeface="Arial" panose="020B0604020202020204" pitchFamily="34" charset="0"/>
            </a:endParaRPr>
          </a:p>
        </p:txBody>
      </p:sp>
      <p:sp>
        <p:nvSpPr>
          <p:cNvPr id="17" name="Rectangle 16"/>
          <p:cNvSpPr/>
          <p:nvPr/>
        </p:nvSpPr>
        <p:spPr>
          <a:xfrm>
            <a:off x="6389156" y="3757976"/>
            <a:ext cx="900608" cy="451212"/>
          </a:xfrm>
          <a:prstGeom prst="rect">
            <a:avLst/>
          </a:prstGeom>
          <a:solidFill>
            <a:schemeClr val="accent6">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latin typeface="Arial" panose="020B0604020202020204" pitchFamily="34" charset="0"/>
                <a:cs typeface="Arial" panose="020B0604020202020204" pitchFamily="34" charset="0"/>
              </a:rPr>
              <a:t>Education Loans</a:t>
            </a:r>
            <a:endParaRPr lang="en-US" sz="1200" dirty="0">
              <a:latin typeface="Arial" panose="020B0604020202020204" pitchFamily="34" charset="0"/>
              <a:cs typeface="Arial" panose="020B0604020202020204" pitchFamily="34" charset="0"/>
            </a:endParaRPr>
          </a:p>
        </p:txBody>
      </p:sp>
      <p:sp>
        <p:nvSpPr>
          <p:cNvPr id="18" name="Rectangle 17"/>
          <p:cNvSpPr/>
          <p:nvPr/>
        </p:nvSpPr>
        <p:spPr>
          <a:xfrm>
            <a:off x="6407696" y="4994012"/>
            <a:ext cx="900608" cy="451212"/>
          </a:xfrm>
          <a:prstGeom prst="rect">
            <a:avLst/>
          </a:prstGeom>
          <a:solidFill>
            <a:schemeClr val="accent4">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latin typeface="Arial" panose="020B0604020202020204" pitchFamily="34" charset="0"/>
                <a:cs typeface="Arial" panose="020B0604020202020204" pitchFamily="34" charset="0"/>
              </a:rPr>
              <a:t>Personal Loans</a:t>
            </a:r>
            <a:endParaRPr lang="en-US" sz="1200" dirty="0">
              <a:latin typeface="Arial" panose="020B0604020202020204" pitchFamily="34" charset="0"/>
              <a:cs typeface="Arial" panose="020B0604020202020204" pitchFamily="34" charset="0"/>
            </a:endParaRPr>
          </a:p>
        </p:txBody>
      </p:sp>
      <p:sp>
        <p:nvSpPr>
          <p:cNvPr id="19" name="Rectangle 18"/>
          <p:cNvSpPr/>
          <p:nvPr/>
        </p:nvSpPr>
        <p:spPr>
          <a:xfrm>
            <a:off x="7349818" y="3757976"/>
            <a:ext cx="822960" cy="457200"/>
          </a:xfrm>
          <a:prstGeom prst="rec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A-Score</a:t>
            </a:r>
            <a:endParaRPr lang="en-US" sz="1200" dirty="0">
              <a:solidFill>
                <a:schemeClr val="tx1"/>
              </a:solidFill>
              <a:latin typeface="Arial" panose="020B0604020202020204" pitchFamily="34" charset="0"/>
              <a:cs typeface="Arial" panose="020B0604020202020204" pitchFamily="34" charset="0"/>
            </a:endParaRPr>
          </a:p>
        </p:txBody>
      </p:sp>
      <p:sp>
        <p:nvSpPr>
          <p:cNvPr id="20" name="Rectangle 19"/>
          <p:cNvSpPr/>
          <p:nvPr/>
        </p:nvSpPr>
        <p:spPr>
          <a:xfrm>
            <a:off x="8213536" y="3757976"/>
            <a:ext cx="822960" cy="457200"/>
          </a:xfrm>
          <a:prstGeom prst="rec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B-Score</a:t>
            </a:r>
            <a:endParaRPr lang="en-US" sz="1200" dirty="0">
              <a:solidFill>
                <a:schemeClr val="tx1"/>
              </a:solidFill>
              <a:latin typeface="Arial" panose="020B0604020202020204" pitchFamily="34" charset="0"/>
              <a:cs typeface="Arial" panose="020B0604020202020204" pitchFamily="34" charset="0"/>
            </a:endParaRPr>
          </a:p>
        </p:txBody>
      </p:sp>
      <p:sp>
        <p:nvSpPr>
          <p:cNvPr id="21" name="Rectangle 20"/>
          <p:cNvSpPr/>
          <p:nvPr/>
        </p:nvSpPr>
        <p:spPr>
          <a:xfrm>
            <a:off x="7349818" y="4994012"/>
            <a:ext cx="822960" cy="457200"/>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A-Score</a:t>
            </a:r>
            <a:endParaRPr lang="en-US" sz="1200" dirty="0">
              <a:solidFill>
                <a:schemeClr val="tx1"/>
              </a:solidFill>
              <a:latin typeface="Arial" panose="020B0604020202020204" pitchFamily="34" charset="0"/>
              <a:cs typeface="Arial" panose="020B0604020202020204" pitchFamily="34" charset="0"/>
            </a:endParaRPr>
          </a:p>
        </p:txBody>
      </p:sp>
      <p:sp>
        <p:nvSpPr>
          <p:cNvPr id="22" name="Rectangle 21"/>
          <p:cNvSpPr/>
          <p:nvPr/>
        </p:nvSpPr>
        <p:spPr>
          <a:xfrm>
            <a:off x="8213536" y="4994012"/>
            <a:ext cx="822960" cy="457200"/>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B-Score</a:t>
            </a:r>
            <a:endParaRPr lang="en-US" sz="1200" dirty="0">
              <a:solidFill>
                <a:schemeClr val="tx1"/>
              </a:solidFill>
              <a:latin typeface="Arial" panose="020B0604020202020204" pitchFamily="34" charset="0"/>
              <a:cs typeface="Arial" panose="020B0604020202020204" pitchFamily="34" charset="0"/>
            </a:endParaRPr>
          </a:p>
        </p:txBody>
      </p:sp>
      <p:cxnSp>
        <p:nvCxnSpPr>
          <p:cNvPr id="9" name="Straight Arrow Connector 8"/>
          <p:cNvCxnSpPr>
            <a:stCxn id="16" idx="1"/>
            <a:endCxn id="8" idx="0"/>
          </p:cNvCxnSpPr>
          <p:nvPr/>
        </p:nvCxnSpPr>
        <p:spPr>
          <a:xfrm flipH="1">
            <a:off x="5806937" y="2712875"/>
            <a:ext cx="582219" cy="1265765"/>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17" idx="1"/>
            <a:endCxn id="8" idx="0"/>
          </p:cNvCxnSpPr>
          <p:nvPr/>
        </p:nvCxnSpPr>
        <p:spPr>
          <a:xfrm flipH="1" flipV="1">
            <a:off x="5806937" y="3978640"/>
            <a:ext cx="582219" cy="4942"/>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18" idx="1"/>
            <a:endCxn id="8" idx="0"/>
          </p:cNvCxnSpPr>
          <p:nvPr/>
        </p:nvCxnSpPr>
        <p:spPr>
          <a:xfrm flipH="1" flipV="1">
            <a:off x="5806937" y="3978640"/>
            <a:ext cx="600759" cy="1240978"/>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sp>
        <p:nvSpPr>
          <p:cNvPr id="31" name="TextBox 30"/>
          <p:cNvSpPr txBox="1"/>
          <p:nvPr/>
        </p:nvSpPr>
        <p:spPr>
          <a:xfrm>
            <a:off x="5734771" y="1852792"/>
            <a:ext cx="3331361" cy="584775"/>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Mapping from Multiple </a:t>
            </a:r>
          </a:p>
          <a:p>
            <a:r>
              <a:rPr lang="en-US" sz="1600" dirty="0" smtClean="0">
                <a:latin typeface="Arial" panose="020B0604020202020204" pitchFamily="34" charset="0"/>
                <a:cs typeface="Arial" panose="020B0604020202020204" pitchFamily="34" charset="0"/>
              </a:rPr>
              <a:t>Products/Score to a Unified Rating</a:t>
            </a:r>
            <a:endParaRPr lang="en-US" sz="1600" dirty="0">
              <a:latin typeface="Arial" panose="020B0604020202020204" pitchFamily="34" charset="0"/>
              <a:cs typeface="Arial" panose="020B0604020202020204" pitchFamily="34" charset="0"/>
            </a:endParaRPr>
          </a:p>
        </p:txBody>
      </p:sp>
      <p:cxnSp>
        <p:nvCxnSpPr>
          <p:cNvPr id="32" name="Straight Arrow Connector 31"/>
          <p:cNvCxnSpPr>
            <a:stCxn id="5" idx="1"/>
            <a:endCxn id="36" idx="3"/>
          </p:cNvCxnSpPr>
          <p:nvPr/>
        </p:nvCxnSpPr>
        <p:spPr>
          <a:xfrm flipH="1">
            <a:off x="1475656" y="3903194"/>
            <a:ext cx="720080" cy="0"/>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sp>
        <p:nvSpPr>
          <p:cNvPr id="36" name="Rectangle 35"/>
          <p:cNvSpPr/>
          <p:nvPr/>
        </p:nvSpPr>
        <p:spPr>
          <a:xfrm>
            <a:off x="575048" y="3677588"/>
            <a:ext cx="900608" cy="451212"/>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latin typeface="Arial" panose="020B0604020202020204" pitchFamily="34" charset="0"/>
                <a:cs typeface="Arial" panose="020B0604020202020204" pitchFamily="34" charset="0"/>
              </a:rPr>
              <a:t>Customer Level</a:t>
            </a:r>
            <a:endParaRPr lang="en-US" sz="1200" dirty="0">
              <a:latin typeface="Arial" panose="020B0604020202020204" pitchFamily="34" charset="0"/>
              <a:cs typeface="Arial" panose="020B0604020202020204" pitchFamily="34" charset="0"/>
            </a:endParaRPr>
          </a:p>
        </p:txBody>
      </p:sp>
      <p:sp>
        <p:nvSpPr>
          <p:cNvPr id="24" name="Rectangle 23"/>
          <p:cNvSpPr/>
          <p:nvPr/>
        </p:nvSpPr>
        <p:spPr>
          <a:xfrm>
            <a:off x="6407696" y="5988427"/>
            <a:ext cx="900608" cy="451212"/>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latin typeface="Arial" panose="020B0604020202020204" pitchFamily="34" charset="0"/>
                <a:cs typeface="Arial" panose="020B0604020202020204" pitchFamily="34" charset="0"/>
              </a:rPr>
              <a:t>Early Warnings</a:t>
            </a:r>
            <a:endParaRPr lang="en-US" sz="1200" dirty="0">
              <a:latin typeface="Arial" panose="020B0604020202020204" pitchFamily="34" charset="0"/>
              <a:cs typeface="Arial" panose="020B0604020202020204" pitchFamily="34" charset="0"/>
            </a:endParaRPr>
          </a:p>
        </p:txBody>
      </p:sp>
      <p:sp>
        <p:nvSpPr>
          <p:cNvPr id="25" name="Rectangle 24"/>
          <p:cNvSpPr/>
          <p:nvPr/>
        </p:nvSpPr>
        <p:spPr>
          <a:xfrm>
            <a:off x="7349818" y="5988427"/>
            <a:ext cx="822960" cy="457200"/>
          </a:xfrm>
          <a:prstGeom prst="rect">
            <a:avLst/>
          </a:prstGeom>
          <a:solidFill>
            <a:srgbClr val="F8B2A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External Score 1</a:t>
            </a:r>
            <a:endParaRPr lang="en-US" sz="1200" dirty="0">
              <a:solidFill>
                <a:schemeClr val="tx1"/>
              </a:solidFill>
              <a:latin typeface="Arial" panose="020B0604020202020204" pitchFamily="34" charset="0"/>
              <a:cs typeface="Arial" panose="020B0604020202020204" pitchFamily="34" charset="0"/>
            </a:endParaRPr>
          </a:p>
        </p:txBody>
      </p:sp>
      <p:sp>
        <p:nvSpPr>
          <p:cNvPr id="27" name="Rectangle 26"/>
          <p:cNvSpPr/>
          <p:nvPr/>
        </p:nvSpPr>
        <p:spPr>
          <a:xfrm>
            <a:off x="8213536" y="5988427"/>
            <a:ext cx="822960" cy="457200"/>
          </a:xfrm>
          <a:prstGeom prst="rect">
            <a:avLst/>
          </a:prstGeom>
          <a:solidFill>
            <a:srgbClr val="F8B2A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External Score 2</a:t>
            </a:r>
            <a:endParaRPr lang="en-US" sz="1200" dirty="0">
              <a:solidFill>
                <a:schemeClr val="tx1"/>
              </a:solidFill>
              <a:latin typeface="Arial" panose="020B0604020202020204" pitchFamily="34" charset="0"/>
              <a:cs typeface="Arial" panose="020B0604020202020204" pitchFamily="34" charset="0"/>
            </a:endParaRPr>
          </a:p>
        </p:txBody>
      </p:sp>
      <p:cxnSp>
        <p:nvCxnSpPr>
          <p:cNvPr id="4" name="Elbow Connector 3"/>
          <p:cNvCxnSpPr>
            <a:stCxn id="24" idx="1"/>
            <a:endCxn id="5" idx="2"/>
          </p:cNvCxnSpPr>
          <p:nvPr/>
        </p:nvCxnSpPr>
        <p:spPr>
          <a:xfrm rot="10800000">
            <a:off x="3765806" y="5883413"/>
            <a:ext cx="2641890" cy="330620"/>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7350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p:cNvSpPr/>
          <p:nvPr/>
        </p:nvSpPr>
        <p:spPr>
          <a:xfrm>
            <a:off x="7016297" y="3902646"/>
            <a:ext cx="1999990" cy="802593"/>
          </a:xfrm>
          <a:prstGeom prst="rect">
            <a:avLst/>
          </a:prstGeom>
          <a:solidFill>
            <a:schemeClr val="accent6">
              <a:lumMod val="60000"/>
              <a:lumOff val="40000"/>
            </a:schemeClr>
          </a:solidFill>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b"/>
          <a:lstStyle/>
          <a:p>
            <a:pPr algn="ctr"/>
            <a:r>
              <a:rPr lang="en-US" sz="1000" dirty="0" err="1" smtClean="0">
                <a:latin typeface="Arial" panose="020B0604020202020204" pitchFamily="34" charset="0"/>
                <a:cs typeface="Arial" panose="020B0604020202020204" pitchFamily="34" charset="0"/>
              </a:rPr>
              <a:t>Datalake</a:t>
            </a:r>
            <a:r>
              <a:rPr lang="en-US" sz="1000" dirty="0" smtClean="0">
                <a:latin typeface="Arial" panose="020B0604020202020204" pitchFamily="34" charset="0"/>
                <a:cs typeface="Arial" panose="020B0604020202020204" pitchFamily="34" charset="0"/>
              </a:rPr>
              <a:t> EBAN</a:t>
            </a:r>
            <a:endParaRPr lang="en-US" sz="1000" dirty="0">
              <a:latin typeface="Arial" panose="020B0604020202020204" pitchFamily="34" charset="0"/>
              <a:cs typeface="Arial" panose="020B0604020202020204" pitchFamily="34" charset="0"/>
            </a:endParaRPr>
          </a:p>
        </p:txBody>
      </p:sp>
      <p:sp>
        <p:nvSpPr>
          <p:cNvPr id="4" name="Pentagon 3"/>
          <p:cNvSpPr/>
          <p:nvPr/>
        </p:nvSpPr>
        <p:spPr>
          <a:xfrm>
            <a:off x="4039344" y="1798961"/>
            <a:ext cx="1828800" cy="324000"/>
          </a:xfrm>
          <a:prstGeom prst="homePlate">
            <a:avLst/>
          </a:prstGeom>
          <a:noFill/>
          <a:ln>
            <a:solidFill>
              <a:schemeClr val="tx1"/>
            </a:solidFill>
          </a:ln>
        </p:spPr>
        <p:txBody>
          <a:bodyPr wrap="square" rtlCol="0" anchor="ctr">
            <a:noAutofit/>
          </a:bodyPr>
          <a:lstStyle/>
          <a:p>
            <a:pPr algn="ctr" defTabSz="812810" fontAlgn="auto">
              <a:spcBef>
                <a:spcPts val="0"/>
              </a:spcBef>
              <a:spcAft>
                <a:spcPts val="0"/>
              </a:spcAft>
              <a:defRPr/>
            </a:pPr>
            <a:r>
              <a:rPr lang="en-US" sz="1200" b="1" kern="0" dirty="0">
                <a:latin typeface="Arial"/>
              </a:rPr>
              <a:t>Stage III: Scale Up &amp; BAAS</a:t>
            </a:r>
            <a:endParaRPr lang="th-TH" sz="1200" b="1" kern="0" dirty="0">
              <a:latin typeface="Arial"/>
              <a:cs typeface="Cordia New" panose="020B0304020202020204" pitchFamily="34" charset="-34"/>
            </a:endParaRPr>
          </a:p>
        </p:txBody>
      </p:sp>
      <p:sp>
        <p:nvSpPr>
          <p:cNvPr id="5" name="Pentagon 4"/>
          <p:cNvSpPr/>
          <p:nvPr/>
        </p:nvSpPr>
        <p:spPr>
          <a:xfrm>
            <a:off x="2257428" y="1798961"/>
            <a:ext cx="1828800" cy="324000"/>
          </a:xfrm>
          <a:prstGeom prst="homePlate">
            <a:avLst/>
          </a:prstGeom>
          <a:noFill/>
          <a:ln>
            <a:solidFill>
              <a:schemeClr val="tx1"/>
            </a:solidFill>
          </a:ln>
        </p:spPr>
        <p:txBody>
          <a:bodyPr wrap="square" rtlCol="0" anchor="ctr">
            <a:noAutofit/>
          </a:bodyPr>
          <a:lstStyle/>
          <a:p>
            <a:pPr lvl="0" algn="ctr" fontAlgn="auto">
              <a:spcBef>
                <a:spcPts val="0"/>
              </a:spcBef>
              <a:spcAft>
                <a:spcPts val="0"/>
              </a:spcAft>
              <a:defRPr/>
            </a:pPr>
            <a:r>
              <a:rPr lang="en-US" sz="1200" b="1" kern="0" dirty="0">
                <a:latin typeface="Arial"/>
              </a:rPr>
              <a:t>Stage II: Acquire &amp; Connect</a:t>
            </a:r>
            <a:endParaRPr lang="th-TH" sz="1200" b="1" kern="0" dirty="0">
              <a:latin typeface="Arial"/>
            </a:endParaRPr>
          </a:p>
        </p:txBody>
      </p:sp>
      <p:sp>
        <p:nvSpPr>
          <p:cNvPr id="6" name="Pentagon 5"/>
          <p:cNvSpPr/>
          <p:nvPr/>
        </p:nvSpPr>
        <p:spPr>
          <a:xfrm>
            <a:off x="362162" y="1798961"/>
            <a:ext cx="1920240" cy="324000"/>
          </a:xfrm>
          <a:prstGeom prst="homePlate">
            <a:avLst/>
          </a:prstGeom>
          <a:solidFill>
            <a:schemeClr val="accent6">
              <a:lumMod val="75000"/>
            </a:schemeClr>
          </a:solidFill>
          <a:ln>
            <a:solidFill>
              <a:schemeClr val="tx1"/>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a:latin typeface="Arial"/>
              </a:rPr>
              <a:t>Stage I: Build &amp; Learn</a:t>
            </a:r>
            <a:endParaRPr lang="th-TH" sz="1200" b="1" kern="0" dirty="0">
              <a:latin typeface="Arial"/>
            </a:endParaRPr>
          </a:p>
        </p:txBody>
      </p:sp>
      <p:sp>
        <p:nvSpPr>
          <p:cNvPr id="7" name="Chevron 6"/>
          <p:cNvSpPr/>
          <p:nvPr/>
        </p:nvSpPr>
        <p:spPr>
          <a:xfrm>
            <a:off x="2130385" y="1812170"/>
            <a:ext cx="297580" cy="297583"/>
          </a:xfrm>
          <a:prstGeom prst="chevron">
            <a:avLst/>
          </a:prstGeom>
          <a:solidFill>
            <a:srgbClr val="275116"/>
          </a:solidFill>
          <a:ln w="25400" cap="flat" cmpd="sng" algn="ctr">
            <a:solidFill>
              <a:srgbClr val="FFFFFF"/>
            </a:solidFill>
            <a:prstDash val="solid"/>
          </a:ln>
          <a:effectLst/>
        </p:spPr>
        <p:txBody>
          <a:bodyPr rtlCol="0" anchor="ctr"/>
          <a:lstStyle/>
          <a:p>
            <a:pPr algn="ctr" defTabSz="812810" fontAlgn="auto">
              <a:spcBef>
                <a:spcPts val="0"/>
              </a:spcBef>
              <a:spcAft>
                <a:spcPts val="0"/>
              </a:spcAft>
              <a:defRPr/>
            </a:pPr>
            <a:endParaRPr lang="th-TH" sz="1200" kern="0">
              <a:latin typeface="Arial"/>
              <a:cs typeface="Cordia New" panose="020B0304020202020204" pitchFamily="34" charset="-34"/>
            </a:endParaRPr>
          </a:p>
        </p:txBody>
      </p:sp>
      <p:sp>
        <p:nvSpPr>
          <p:cNvPr id="8" name="TextBox 7"/>
          <p:cNvSpPr txBox="1"/>
          <p:nvPr/>
        </p:nvSpPr>
        <p:spPr>
          <a:xfrm>
            <a:off x="634056" y="2095492"/>
            <a:ext cx="1376453" cy="283796"/>
          </a:xfrm>
          <a:prstGeom prst="rect">
            <a:avLst/>
          </a:prstGeom>
          <a:noFill/>
        </p:spPr>
        <p:txBody>
          <a:bodyPr wrap="square" rtlCol="0" anchor="ctr">
            <a:spAutoFit/>
          </a:bodyPr>
          <a:lstStyle>
            <a:defPPr>
              <a:defRPr lang="en-US"/>
            </a:defPPr>
            <a:lvl1pPr algn="ctr">
              <a:defRPr sz="1400" b="1">
                <a:solidFill>
                  <a:srgbClr val="006600"/>
                </a:solidFill>
              </a:defRPr>
            </a:lvl1pPr>
          </a:lstStyle>
          <a:p>
            <a:pPr defTabSz="812810" fontAlgn="auto">
              <a:spcBef>
                <a:spcPts val="0"/>
              </a:spcBef>
              <a:spcAft>
                <a:spcPts val="0"/>
              </a:spcAft>
              <a:defRPr/>
            </a:pPr>
            <a:r>
              <a:rPr lang="en-US" sz="1200" kern="0" dirty="0">
                <a:solidFill>
                  <a:schemeClr val="tx1"/>
                </a:solidFill>
                <a:latin typeface="Arial"/>
                <a:cs typeface="+mn-cs"/>
              </a:rPr>
              <a:t>2020-2021Y</a:t>
            </a:r>
            <a:endParaRPr lang="th-TH" sz="1200" kern="0" dirty="0">
              <a:solidFill>
                <a:schemeClr val="tx1"/>
              </a:solidFill>
              <a:latin typeface="Arial"/>
              <a:cs typeface="Cordia New" panose="020B0304020202020204" pitchFamily="34" charset="-34"/>
            </a:endParaRPr>
          </a:p>
        </p:txBody>
      </p:sp>
      <p:sp>
        <p:nvSpPr>
          <p:cNvPr id="9" name="TextBox 8"/>
          <p:cNvSpPr txBox="1"/>
          <p:nvPr/>
        </p:nvSpPr>
        <p:spPr>
          <a:xfrm>
            <a:off x="2442664" y="2095492"/>
            <a:ext cx="1458329" cy="283796"/>
          </a:xfrm>
          <a:prstGeom prst="rect">
            <a:avLst/>
          </a:prstGeom>
          <a:noFill/>
        </p:spPr>
        <p:txBody>
          <a:bodyPr wrap="square" rtlCol="0" anchor="ctr">
            <a:spAutoFit/>
          </a:bodyPr>
          <a:lstStyle>
            <a:defPPr>
              <a:defRPr lang="en-US"/>
            </a:defPPr>
            <a:lvl1pPr algn="ctr">
              <a:defRPr sz="1400" b="1">
                <a:solidFill>
                  <a:srgbClr val="006600"/>
                </a:solidFill>
              </a:defRPr>
            </a:lvl1pPr>
          </a:lstStyle>
          <a:p>
            <a:pPr defTabSz="812810" fontAlgn="auto">
              <a:spcBef>
                <a:spcPts val="0"/>
              </a:spcBef>
              <a:spcAft>
                <a:spcPts val="0"/>
              </a:spcAft>
              <a:defRPr/>
            </a:pPr>
            <a:r>
              <a:rPr lang="en-US" sz="1200" kern="0" dirty="0" smtClean="0">
                <a:solidFill>
                  <a:schemeClr val="tx1"/>
                </a:solidFill>
                <a:latin typeface="Arial"/>
                <a:cs typeface="+mn-cs"/>
              </a:rPr>
              <a:t>2022-2023Y</a:t>
            </a:r>
            <a:endParaRPr lang="th-TH" sz="1200" kern="0" dirty="0">
              <a:solidFill>
                <a:schemeClr val="tx1"/>
              </a:solidFill>
              <a:latin typeface="Arial"/>
              <a:cs typeface="Cordia New" panose="020B0304020202020204" pitchFamily="34" charset="-34"/>
            </a:endParaRPr>
          </a:p>
        </p:txBody>
      </p:sp>
      <p:sp>
        <p:nvSpPr>
          <p:cNvPr id="10" name="TextBox 9"/>
          <p:cNvSpPr txBox="1"/>
          <p:nvPr/>
        </p:nvSpPr>
        <p:spPr>
          <a:xfrm>
            <a:off x="4133434" y="2095492"/>
            <a:ext cx="1640620" cy="283796"/>
          </a:xfrm>
          <a:prstGeom prst="rect">
            <a:avLst/>
          </a:prstGeom>
          <a:noFill/>
        </p:spPr>
        <p:txBody>
          <a:bodyPr wrap="square" rtlCol="0" anchor="ctr">
            <a:spAutoFit/>
          </a:bodyPr>
          <a:lstStyle>
            <a:defPPr>
              <a:defRPr lang="zh-CN"/>
            </a:defPPr>
            <a:lvl1pPr algn="ctr" defTabSz="812810">
              <a:defRPr sz="1244" b="1" kern="0">
                <a:solidFill>
                  <a:schemeClr val="bg1"/>
                </a:solidFill>
              </a:defRPr>
            </a:lvl1pPr>
          </a:lstStyle>
          <a:p>
            <a:pPr fontAlgn="auto">
              <a:spcBef>
                <a:spcPts val="0"/>
              </a:spcBef>
              <a:spcAft>
                <a:spcPts val="0"/>
              </a:spcAft>
            </a:pPr>
            <a:r>
              <a:rPr lang="en-US" sz="1200" dirty="0" smtClean="0">
                <a:solidFill>
                  <a:schemeClr val="tx1"/>
                </a:solidFill>
                <a:latin typeface="Arial"/>
                <a:cs typeface="+mn-cs"/>
              </a:rPr>
              <a:t>2024Y </a:t>
            </a:r>
            <a:r>
              <a:rPr lang="en-US" sz="1200" dirty="0">
                <a:solidFill>
                  <a:schemeClr val="tx1"/>
                </a:solidFill>
                <a:latin typeface="Arial"/>
                <a:cs typeface="+mn-cs"/>
              </a:rPr>
              <a:t>Onwards</a:t>
            </a:r>
            <a:endParaRPr lang="th-TH" sz="1200" dirty="0">
              <a:solidFill>
                <a:schemeClr val="tx1"/>
              </a:solidFill>
              <a:latin typeface="Arial"/>
              <a:cs typeface="+mn-cs"/>
            </a:endParaRPr>
          </a:p>
        </p:txBody>
      </p:sp>
      <p:sp>
        <p:nvSpPr>
          <p:cNvPr id="11" name="Chevron 10"/>
          <p:cNvSpPr/>
          <p:nvPr/>
        </p:nvSpPr>
        <p:spPr>
          <a:xfrm>
            <a:off x="3890554" y="1812170"/>
            <a:ext cx="297580" cy="297583"/>
          </a:xfrm>
          <a:prstGeom prst="chevron">
            <a:avLst/>
          </a:prstGeom>
          <a:solidFill>
            <a:srgbClr val="275116"/>
          </a:solidFill>
          <a:ln w="25400" cap="flat" cmpd="sng" algn="ctr">
            <a:solidFill>
              <a:srgbClr val="FFFFFF"/>
            </a:solidFill>
            <a:prstDash val="solid"/>
          </a:ln>
          <a:effectLst/>
        </p:spPr>
        <p:txBody>
          <a:bodyPr rtlCol="0" anchor="ctr"/>
          <a:lstStyle/>
          <a:p>
            <a:pPr algn="ctr" defTabSz="812810" fontAlgn="auto">
              <a:spcBef>
                <a:spcPts val="0"/>
              </a:spcBef>
              <a:spcAft>
                <a:spcPts val="0"/>
              </a:spcAft>
              <a:defRPr/>
            </a:pPr>
            <a:endParaRPr lang="th-TH" sz="1200" kern="0">
              <a:latin typeface="Arial"/>
              <a:cs typeface="Cordia New" panose="020B0304020202020204" pitchFamily="34" charset="-34"/>
            </a:endParaRPr>
          </a:p>
        </p:txBody>
      </p:sp>
      <p:sp>
        <p:nvSpPr>
          <p:cNvPr id="13" name="5-Point Star 12"/>
          <p:cNvSpPr/>
          <p:nvPr/>
        </p:nvSpPr>
        <p:spPr>
          <a:xfrm>
            <a:off x="900575" y="1646204"/>
            <a:ext cx="274320" cy="274320"/>
          </a:xfrm>
          <a:prstGeom prst="star5">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p:cNvCxnSpPr>
            <a:stCxn id="6" idx="1"/>
            <a:endCxn id="23" idx="3"/>
          </p:cNvCxnSpPr>
          <p:nvPr/>
        </p:nvCxnSpPr>
        <p:spPr>
          <a:xfrm rot="10800000" flipV="1">
            <a:off x="219964" y="1960961"/>
            <a:ext cx="142199" cy="419842"/>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EF4471C8-23FE-4CB6-9695-9635D0A60363}"/>
              </a:ext>
            </a:extLst>
          </p:cNvPr>
          <p:cNvSpPr txBox="1">
            <a:spLocks/>
          </p:cNvSpPr>
          <p:nvPr/>
        </p:nvSpPr>
        <p:spPr>
          <a:xfrm>
            <a:off x="606004" y="841444"/>
            <a:ext cx="6561729"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defTabSz="812769" fontAlgn="auto">
              <a:spcAft>
                <a:spcPts val="0"/>
              </a:spcAft>
            </a:pPr>
            <a:r>
              <a:rPr lang="en-US" sz="2400" b="1" dirty="0" smtClean="0">
                <a:solidFill>
                  <a:srgbClr val="00B050"/>
                </a:solidFill>
                <a:latin typeface="Arial" panose="020B0604020202020204" pitchFamily="34" charset="0"/>
                <a:cs typeface="Arial" panose="020B0604020202020204" pitchFamily="34" charset="0"/>
              </a:rPr>
              <a:t>K</a:t>
            </a:r>
            <a:r>
              <a:rPr lang="en-US" sz="2400" b="1" dirty="0" smtClean="0">
                <a:solidFill>
                  <a:prstClr val="black"/>
                </a:solidFill>
                <a:latin typeface="Arial" panose="020B0604020202020204" pitchFamily="34" charset="0"/>
                <a:cs typeface="Arial" panose="020B0604020202020204" pitchFamily="34" charset="0"/>
              </a:rPr>
              <a:t>BANK China – ERM CN Risk Capabilities</a:t>
            </a:r>
            <a:endParaRPr lang="en-US" sz="2400" b="1" dirty="0">
              <a:solidFill>
                <a:srgbClr val="FFC000"/>
              </a:solidFill>
              <a:latin typeface="Arial" panose="020B0604020202020204" pitchFamily="34" charset="0"/>
              <a:cs typeface="Arial" panose="020B0604020202020204" pitchFamily="34" charset="0"/>
            </a:endParaRPr>
          </a:p>
        </p:txBody>
      </p:sp>
      <p:sp>
        <p:nvSpPr>
          <p:cNvPr id="16" name="Rectangle 15"/>
          <p:cNvSpPr/>
          <p:nvPr/>
        </p:nvSpPr>
        <p:spPr>
          <a:xfrm>
            <a:off x="5292080" y="3174759"/>
            <a:ext cx="1608467" cy="1088951"/>
          </a:xfrm>
          <a:prstGeom prst="rect">
            <a:avLst/>
          </a:prstGeom>
          <a:solidFill>
            <a:schemeClr val="accent6">
              <a:lumMod val="60000"/>
              <a:lumOff val="40000"/>
            </a:schemeClr>
          </a:solidFill>
          <a:ln w="3175"/>
        </p:spPr>
        <p:style>
          <a:lnRef idx="2">
            <a:schemeClr val="dk1"/>
          </a:lnRef>
          <a:fillRef idx="1">
            <a:schemeClr val="lt1"/>
          </a:fillRef>
          <a:effectRef idx="0">
            <a:schemeClr val="dk1"/>
          </a:effectRef>
          <a:fontRef idx="minor">
            <a:schemeClr val="dk1"/>
          </a:fontRef>
        </p:style>
        <p:txBody>
          <a:bodyPr lIns="0" rIns="0" rtlCol="0" anchor="t"/>
          <a:lstStyle/>
          <a:p>
            <a:pPr algn="ctr"/>
            <a:r>
              <a:rPr lang="en-US" sz="1000" dirty="0" smtClean="0">
                <a:latin typeface="Arial" panose="020B0604020202020204" pitchFamily="34" charset="0"/>
                <a:cs typeface="Arial" panose="020B0604020202020204" pitchFamily="34" charset="0"/>
              </a:rPr>
              <a:t>Data &amp; Credit </a:t>
            </a:r>
            <a:r>
              <a:rPr lang="en-US" sz="1000" dirty="0">
                <a:latin typeface="Arial" panose="020B0604020202020204" pitchFamily="34" charset="0"/>
                <a:cs typeface="Arial" panose="020B0604020202020204" pitchFamily="34" charset="0"/>
              </a:rPr>
              <a:t>Models</a:t>
            </a:r>
          </a:p>
        </p:txBody>
      </p:sp>
      <p:sp>
        <p:nvSpPr>
          <p:cNvPr id="17" name="Rectangle 16"/>
          <p:cNvSpPr/>
          <p:nvPr/>
        </p:nvSpPr>
        <p:spPr>
          <a:xfrm>
            <a:off x="362015" y="5918236"/>
            <a:ext cx="1005840" cy="365760"/>
          </a:xfrm>
          <a:prstGeom prst="rect">
            <a:avLst/>
          </a:prstGeom>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Model Risk Management</a:t>
            </a:r>
          </a:p>
        </p:txBody>
      </p:sp>
      <p:sp>
        <p:nvSpPr>
          <p:cNvPr id="18" name="Rectangle 17"/>
          <p:cNvSpPr/>
          <p:nvPr/>
        </p:nvSpPr>
        <p:spPr>
          <a:xfrm>
            <a:off x="362015" y="5585556"/>
            <a:ext cx="1005840" cy="274320"/>
          </a:xfrm>
          <a:prstGeom prst="rect">
            <a:avLst/>
          </a:prstGeom>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Asset Quality Management</a:t>
            </a:r>
          </a:p>
        </p:txBody>
      </p:sp>
      <p:sp>
        <p:nvSpPr>
          <p:cNvPr id="19" name="Rectangle 18"/>
          <p:cNvSpPr/>
          <p:nvPr/>
        </p:nvSpPr>
        <p:spPr>
          <a:xfrm>
            <a:off x="361658" y="4722030"/>
            <a:ext cx="1005840" cy="817094"/>
          </a:xfrm>
          <a:prstGeom prst="rect">
            <a:avLst/>
          </a:prstGeom>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Collection</a:t>
            </a:r>
          </a:p>
        </p:txBody>
      </p:sp>
      <p:sp>
        <p:nvSpPr>
          <p:cNvPr id="20" name="Rectangle 19"/>
          <p:cNvSpPr/>
          <p:nvPr/>
        </p:nvSpPr>
        <p:spPr>
          <a:xfrm>
            <a:off x="362015" y="3743471"/>
            <a:ext cx="1005840" cy="931768"/>
          </a:xfrm>
          <a:prstGeom prst="rect">
            <a:avLst/>
          </a:prstGeom>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Credit</a:t>
            </a:r>
          </a:p>
          <a:p>
            <a:pPr algn="ctr"/>
            <a:r>
              <a:rPr lang="en-US" sz="1000" dirty="0">
                <a:latin typeface="Arial" panose="020B0604020202020204" pitchFamily="34" charset="0"/>
                <a:cs typeface="Arial" panose="020B0604020202020204" pitchFamily="34" charset="0"/>
              </a:rPr>
              <a:t>Monitoring</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&amp;</a:t>
            </a:r>
          </a:p>
          <a:p>
            <a:pPr algn="ctr"/>
            <a:r>
              <a:rPr lang="en-US" sz="1000" dirty="0">
                <a:latin typeface="Arial" panose="020B0604020202020204" pitchFamily="34" charset="0"/>
                <a:cs typeface="Arial" panose="020B0604020202020204" pitchFamily="34" charset="0"/>
              </a:rPr>
              <a:t>Provisioning</a:t>
            </a:r>
          </a:p>
        </p:txBody>
      </p:sp>
      <p:sp>
        <p:nvSpPr>
          <p:cNvPr id="21" name="Rectangle 20"/>
          <p:cNvSpPr/>
          <p:nvPr/>
        </p:nvSpPr>
        <p:spPr>
          <a:xfrm>
            <a:off x="362015" y="2807492"/>
            <a:ext cx="1005840" cy="905116"/>
          </a:xfrm>
          <a:prstGeom prst="rect">
            <a:avLst/>
          </a:prstGeom>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Credit Approval</a:t>
            </a:r>
          </a:p>
        </p:txBody>
      </p:sp>
      <p:sp>
        <p:nvSpPr>
          <p:cNvPr id="22" name="Rectangle 21"/>
          <p:cNvSpPr/>
          <p:nvPr/>
        </p:nvSpPr>
        <p:spPr>
          <a:xfrm>
            <a:off x="3723187" y="4966149"/>
            <a:ext cx="1453416" cy="572975"/>
          </a:xfrm>
          <a:prstGeom prst="rect">
            <a:avLst/>
          </a:prstGeom>
          <a:noFill/>
          <a:ln w="3175">
            <a:prstDash val="solid"/>
          </a:ln>
        </p:spPr>
        <p:style>
          <a:lnRef idx="2">
            <a:schemeClr val="dk1"/>
          </a:lnRef>
          <a:fillRef idx="1">
            <a:schemeClr val="lt1"/>
          </a:fillRef>
          <a:effectRef idx="0">
            <a:schemeClr val="dk1"/>
          </a:effectRef>
          <a:fontRef idx="minor">
            <a:schemeClr val="dk1"/>
          </a:fontRef>
        </p:style>
        <p:txBody>
          <a:bodyPr lIns="45720" rIns="45720" rtlCol="0" anchor="b"/>
          <a:lstStyle/>
          <a:p>
            <a:pPr algn="ctr"/>
            <a:endParaRPr lang="en-US" sz="1000" dirty="0">
              <a:latin typeface="Arial" panose="020B0604020202020204" pitchFamily="34" charset="0"/>
              <a:cs typeface="Arial" panose="020B0604020202020204" pitchFamily="34" charset="0"/>
            </a:endParaRPr>
          </a:p>
        </p:txBody>
      </p:sp>
      <p:sp>
        <p:nvSpPr>
          <p:cNvPr id="23" name="Rectangle 22"/>
          <p:cNvSpPr/>
          <p:nvPr/>
        </p:nvSpPr>
        <p:spPr>
          <a:xfrm rot="16200000">
            <a:off x="-1730657" y="4235873"/>
            <a:ext cx="3901240" cy="191100"/>
          </a:xfrm>
          <a:prstGeom prst="rect">
            <a:avLst/>
          </a:prstGeom>
          <a:solidFill>
            <a:schemeClr val="accent6">
              <a:lumMod val="75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latin typeface="Arial" panose="020B0604020202020204" pitchFamily="34" charset="0"/>
                <a:cs typeface="Arial" panose="020B0604020202020204" pitchFamily="34" charset="0"/>
              </a:rPr>
              <a:t>Risk Capability</a:t>
            </a:r>
          </a:p>
        </p:txBody>
      </p:sp>
      <p:sp>
        <p:nvSpPr>
          <p:cNvPr id="24" name="Rectangle 23"/>
          <p:cNvSpPr/>
          <p:nvPr/>
        </p:nvSpPr>
        <p:spPr>
          <a:xfrm>
            <a:off x="1427563" y="3751918"/>
            <a:ext cx="868680" cy="457200"/>
          </a:xfrm>
          <a:prstGeom prst="rect">
            <a:avLst/>
          </a:prstGeom>
          <a:solidFill>
            <a:schemeClr val="accent6">
              <a:lumMod val="60000"/>
              <a:lumOff val="40000"/>
            </a:schemeClr>
          </a:solidFill>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Behavioral Score</a:t>
            </a:r>
          </a:p>
        </p:txBody>
      </p:sp>
      <p:sp>
        <p:nvSpPr>
          <p:cNvPr id="25" name="Rectangle 24"/>
          <p:cNvSpPr/>
          <p:nvPr/>
        </p:nvSpPr>
        <p:spPr>
          <a:xfrm>
            <a:off x="2333558" y="3751918"/>
            <a:ext cx="914400" cy="457200"/>
          </a:xfrm>
          <a:prstGeom prst="rect">
            <a:avLst/>
          </a:prstGeom>
          <a:solidFill>
            <a:schemeClr val="accent6">
              <a:lumMod val="60000"/>
              <a:lumOff val="40000"/>
            </a:schemeClr>
          </a:solidFill>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Early Warning</a:t>
            </a:r>
          </a:p>
        </p:txBody>
      </p:sp>
      <p:sp>
        <p:nvSpPr>
          <p:cNvPr id="26" name="Rectangle 25"/>
          <p:cNvSpPr/>
          <p:nvPr/>
        </p:nvSpPr>
        <p:spPr>
          <a:xfrm>
            <a:off x="1427563" y="4270879"/>
            <a:ext cx="1280160" cy="182880"/>
          </a:xfrm>
          <a:prstGeom prst="rect">
            <a:avLst/>
          </a:prstGeom>
          <a:solidFill>
            <a:schemeClr val="accent6">
              <a:lumMod val="60000"/>
              <a:lumOff val="40000"/>
            </a:schemeClr>
          </a:solidFill>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Internal Credit Grading</a:t>
            </a:r>
          </a:p>
        </p:txBody>
      </p:sp>
      <p:sp>
        <p:nvSpPr>
          <p:cNvPr id="27" name="Rectangle 26"/>
          <p:cNvSpPr/>
          <p:nvPr/>
        </p:nvSpPr>
        <p:spPr>
          <a:xfrm>
            <a:off x="1427563" y="4961482"/>
            <a:ext cx="1005840" cy="274320"/>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latin typeface="Arial" panose="020B0604020202020204" pitchFamily="34" charset="0"/>
                <a:cs typeface="Arial" panose="020B0604020202020204" pitchFamily="34" charset="0"/>
              </a:rPr>
              <a:t>Collection Score</a:t>
            </a:r>
          </a:p>
        </p:txBody>
      </p:sp>
      <p:sp>
        <p:nvSpPr>
          <p:cNvPr id="28" name="Rectangle 27"/>
          <p:cNvSpPr/>
          <p:nvPr/>
        </p:nvSpPr>
        <p:spPr>
          <a:xfrm>
            <a:off x="3283998" y="4270879"/>
            <a:ext cx="656379" cy="404359"/>
          </a:xfrm>
          <a:prstGeom prst="rect">
            <a:avLst/>
          </a:prstGeom>
          <a:noFill/>
          <a:ln w="3175">
            <a:prstDash val="solid"/>
          </a:ln>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RAROC</a:t>
            </a:r>
          </a:p>
        </p:txBody>
      </p:sp>
      <p:sp>
        <p:nvSpPr>
          <p:cNvPr id="29" name="Rectangle 28"/>
          <p:cNvSpPr/>
          <p:nvPr/>
        </p:nvSpPr>
        <p:spPr>
          <a:xfrm>
            <a:off x="1427563" y="4492358"/>
            <a:ext cx="1280160" cy="182880"/>
          </a:xfrm>
          <a:prstGeom prst="rect">
            <a:avLst/>
          </a:prstGeom>
          <a:noFill/>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Roll Rate &amp; Vintages</a:t>
            </a:r>
          </a:p>
        </p:txBody>
      </p:sp>
      <p:sp>
        <p:nvSpPr>
          <p:cNvPr id="30" name="Rectangle 29"/>
          <p:cNvSpPr/>
          <p:nvPr/>
        </p:nvSpPr>
        <p:spPr>
          <a:xfrm>
            <a:off x="4290831" y="3751918"/>
            <a:ext cx="914400" cy="457200"/>
          </a:xfrm>
          <a:prstGeom prst="rect">
            <a:avLst/>
          </a:prstGeom>
          <a:noFill/>
          <a:ln w="3175">
            <a:prstDash val="solid"/>
          </a:ln>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smtClean="0">
                <a:latin typeface="Arial" panose="020B0604020202020204" pitchFamily="34" charset="0"/>
                <a:cs typeface="Arial" panose="020B0604020202020204" pitchFamily="34" charset="0"/>
              </a:rPr>
              <a:t>Stress Testing// Risk </a:t>
            </a:r>
            <a:r>
              <a:rPr lang="en-US" sz="1000" dirty="0">
                <a:latin typeface="Arial" panose="020B0604020202020204" pitchFamily="34" charset="0"/>
                <a:cs typeface="Arial" panose="020B0604020202020204" pitchFamily="34" charset="0"/>
              </a:rPr>
              <a:t>Limits </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&amp; Appetite</a:t>
            </a:r>
          </a:p>
        </p:txBody>
      </p:sp>
      <p:sp>
        <p:nvSpPr>
          <p:cNvPr id="31" name="Rectangle 30"/>
          <p:cNvSpPr/>
          <p:nvPr/>
        </p:nvSpPr>
        <p:spPr>
          <a:xfrm>
            <a:off x="3295657" y="3751918"/>
            <a:ext cx="658368" cy="457200"/>
          </a:xfrm>
          <a:prstGeom prst="rect">
            <a:avLst/>
          </a:prstGeom>
          <a:noFill/>
          <a:ln w="3175">
            <a:prstDash val="solid"/>
          </a:ln>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Portfolio Conc.</a:t>
            </a:r>
          </a:p>
        </p:txBody>
      </p:sp>
      <p:sp>
        <p:nvSpPr>
          <p:cNvPr id="32" name="Rectangle 31"/>
          <p:cNvSpPr/>
          <p:nvPr/>
        </p:nvSpPr>
        <p:spPr>
          <a:xfrm>
            <a:off x="1427563" y="4724729"/>
            <a:ext cx="3749040" cy="181438"/>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latin typeface="Arial" panose="020B0604020202020204" pitchFamily="34" charset="0"/>
                <a:cs typeface="Arial" panose="020B0604020202020204" pitchFamily="34" charset="0"/>
              </a:rPr>
              <a:t>Collection Management</a:t>
            </a:r>
          </a:p>
        </p:txBody>
      </p:sp>
      <p:sp>
        <p:nvSpPr>
          <p:cNvPr id="33" name="Rectangle 32"/>
          <p:cNvSpPr/>
          <p:nvPr/>
        </p:nvSpPr>
        <p:spPr>
          <a:xfrm>
            <a:off x="1427563" y="5270031"/>
            <a:ext cx="1005840" cy="274320"/>
          </a:xfrm>
          <a:prstGeom prst="rect">
            <a:avLst/>
          </a:prstGeom>
          <a:noFill/>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Collection Monitoring</a:t>
            </a:r>
          </a:p>
        </p:txBody>
      </p:sp>
      <p:sp>
        <p:nvSpPr>
          <p:cNvPr id="34" name="Rectangle 33"/>
          <p:cNvSpPr/>
          <p:nvPr/>
        </p:nvSpPr>
        <p:spPr>
          <a:xfrm>
            <a:off x="1427563" y="5918236"/>
            <a:ext cx="3749040" cy="365760"/>
          </a:xfrm>
          <a:prstGeom prst="rect">
            <a:avLst/>
          </a:prstGeom>
          <a:solidFill>
            <a:schemeClr val="accent6">
              <a:lumMod val="60000"/>
              <a:lumOff val="40000"/>
            </a:schemeClr>
          </a:solidFill>
          <a:ln w="3175"/>
        </p:spPr>
        <p:style>
          <a:lnRef idx="2">
            <a:schemeClr val="dk1"/>
          </a:lnRef>
          <a:fillRef idx="1">
            <a:schemeClr val="lt1"/>
          </a:fillRef>
          <a:effectRef idx="0">
            <a:schemeClr val="dk1"/>
          </a:effectRef>
          <a:fontRef idx="minor">
            <a:schemeClr val="dk1"/>
          </a:fontRef>
        </p:style>
        <p:txBody>
          <a:bodyPr rtlCol="0" anchor="t"/>
          <a:lstStyle/>
          <a:p>
            <a:pPr algn="ctr"/>
            <a:r>
              <a:rPr lang="en-US" sz="1000" dirty="0">
                <a:latin typeface="Arial" panose="020B0604020202020204" pitchFamily="34" charset="0"/>
                <a:cs typeface="Arial" panose="020B0604020202020204" pitchFamily="34" charset="0"/>
              </a:rPr>
              <a:t>Model Risk &amp; Life Cycle Management</a:t>
            </a:r>
          </a:p>
        </p:txBody>
      </p:sp>
      <p:sp>
        <p:nvSpPr>
          <p:cNvPr id="35" name="Rectangle 34"/>
          <p:cNvSpPr/>
          <p:nvPr/>
        </p:nvSpPr>
        <p:spPr>
          <a:xfrm>
            <a:off x="3868757" y="5270031"/>
            <a:ext cx="1188720" cy="182880"/>
          </a:xfrm>
          <a:prstGeom prst="rect">
            <a:avLst/>
          </a:prstGeom>
          <a:noFill/>
          <a:ln w="3175">
            <a:prstDash val="solid"/>
          </a:ln>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Collection </a:t>
            </a:r>
            <a:r>
              <a:rPr lang="en-US" sz="1000" dirty="0" smtClean="0">
                <a:latin typeface="Arial" panose="020B0604020202020204" pitchFamily="34" charset="0"/>
                <a:cs typeface="Arial" panose="020B0604020202020204" pitchFamily="34" charset="0"/>
              </a:rPr>
              <a:t>Action</a:t>
            </a:r>
            <a:endParaRPr lang="en-US" sz="1000" dirty="0">
              <a:latin typeface="Arial" panose="020B0604020202020204" pitchFamily="34" charset="0"/>
              <a:cs typeface="Arial" panose="020B0604020202020204" pitchFamily="34" charset="0"/>
            </a:endParaRPr>
          </a:p>
        </p:txBody>
      </p:sp>
      <p:sp>
        <p:nvSpPr>
          <p:cNvPr id="36" name="Rectangle 35"/>
          <p:cNvSpPr/>
          <p:nvPr/>
        </p:nvSpPr>
        <p:spPr>
          <a:xfrm>
            <a:off x="3868757" y="5054007"/>
            <a:ext cx="1188720" cy="182880"/>
          </a:xfrm>
          <a:prstGeom prst="rect">
            <a:avLst/>
          </a:prstGeom>
          <a:noFill/>
          <a:ln w="3175">
            <a:prstDash val="solid"/>
          </a:ln>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Client </a:t>
            </a:r>
            <a:r>
              <a:rPr lang="en-US" sz="1000" dirty="0" smtClean="0">
                <a:latin typeface="Arial" panose="020B0604020202020204" pitchFamily="34" charset="0"/>
                <a:cs typeface="Arial" panose="020B0604020202020204" pitchFamily="34" charset="0"/>
              </a:rPr>
              <a:t>Comm.</a:t>
            </a:r>
            <a:endParaRPr lang="en-US" sz="1000" dirty="0">
              <a:latin typeface="Arial" panose="020B0604020202020204" pitchFamily="34" charset="0"/>
              <a:cs typeface="Arial" panose="020B0604020202020204" pitchFamily="34" charset="0"/>
            </a:endParaRPr>
          </a:p>
        </p:txBody>
      </p:sp>
      <p:sp>
        <p:nvSpPr>
          <p:cNvPr id="37" name="Rectangle 36"/>
          <p:cNvSpPr/>
          <p:nvPr/>
        </p:nvSpPr>
        <p:spPr>
          <a:xfrm>
            <a:off x="4290831" y="4270879"/>
            <a:ext cx="910437" cy="404359"/>
          </a:xfrm>
          <a:prstGeom prst="rect">
            <a:avLst/>
          </a:prstGeom>
          <a:solidFill>
            <a:schemeClr val="accent6">
              <a:lumMod val="60000"/>
              <a:lumOff val="40000"/>
            </a:schemeClr>
          </a:solidFill>
          <a:ln w="3175">
            <a:prstDash val="solid"/>
          </a:ln>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smtClean="0">
                <a:latin typeface="Arial" panose="020B0604020202020204" pitchFamily="34" charset="0"/>
                <a:cs typeface="Arial" panose="020B0604020202020204" pitchFamily="34" charset="0"/>
              </a:rPr>
              <a:t>Credit </a:t>
            </a:r>
            <a:r>
              <a:rPr lang="en-US" sz="1000" dirty="0">
                <a:latin typeface="Arial" panose="020B0604020202020204" pitchFamily="34" charset="0"/>
                <a:cs typeface="Arial" panose="020B0604020202020204" pitchFamily="34" charset="0"/>
              </a:rPr>
              <a:t>Review</a:t>
            </a:r>
          </a:p>
        </p:txBody>
      </p:sp>
      <p:sp>
        <p:nvSpPr>
          <p:cNvPr id="39" name="Rectangle 38"/>
          <p:cNvSpPr/>
          <p:nvPr/>
        </p:nvSpPr>
        <p:spPr>
          <a:xfrm>
            <a:off x="1432196" y="3036394"/>
            <a:ext cx="914400" cy="457200"/>
          </a:xfrm>
          <a:prstGeom prst="rect">
            <a:avLst/>
          </a:prstGeom>
          <a:solidFill>
            <a:schemeClr val="accent6">
              <a:lumMod val="60000"/>
              <a:lumOff val="40000"/>
            </a:schemeClr>
          </a:solidFill>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Application Score</a:t>
            </a:r>
          </a:p>
        </p:txBody>
      </p:sp>
      <p:sp>
        <p:nvSpPr>
          <p:cNvPr id="40" name="Rectangle 39"/>
          <p:cNvSpPr/>
          <p:nvPr/>
        </p:nvSpPr>
        <p:spPr>
          <a:xfrm>
            <a:off x="2382223" y="3033218"/>
            <a:ext cx="914400" cy="457200"/>
          </a:xfrm>
          <a:prstGeom prst="rect">
            <a:avLst/>
          </a:prstGeom>
          <a:solidFill>
            <a:schemeClr val="accent6">
              <a:lumMod val="60000"/>
              <a:lumOff val="40000"/>
            </a:schemeClr>
          </a:solidFill>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Pricing</a:t>
            </a:r>
          </a:p>
        </p:txBody>
      </p:sp>
      <p:sp>
        <p:nvSpPr>
          <p:cNvPr id="41" name="Rectangle 40"/>
          <p:cNvSpPr/>
          <p:nvPr/>
        </p:nvSpPr>
        <p:spPr>
          <a:xfrm>
            <a:off x="3332250" y="3033218"/>
            <a:ext cx="914400" cy="457200"/>
          </a:xfrm>
          <a:prstGeom prst="rect">
            <a:avLst/>
          </a:prstGeom>
          <a:solidFill>
            <a:schemeClr val="accent6">
              <a:lumMod val="60000"/>
              <a:lumOff val="40000"/>
            </a:schemeClr>
          </a:solidFill>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smtClean="0">
                <a:latin typeface="Arial" panose="020B0604020202020204" pitchFamily="34" charset="0"/>
                <a:cs typeface="Arial" panose="020B0604020202020204" pitchFamily="34" charset="0"/>
              </a:rPr>
              <a:t>Limit Assignment</a:t>
            </a:r>
            <a:endParaRPr lang="en-US" sz="1000" dirty="0">
              <a:latin typeface="Arial" panose="020B0604020202020204" pitchFamily="34" charset="0"/>
              <a:cs typeface="Arial" panose="020B0604020202020204" pitchFamily="34" charset="0"/>
            </a:endParaRPr>
          </a:p>
        </p:txBody>
      </p:sp>
      <p:sp>
        <p:nvSpPr>
          <p:cNvPr id="42" name="Rectangle 41"/>
          <p:cNvSpPr/>
          <p:nvPr/>
        </p:nvSpPr>
        <p:spPr>
          <a:xfrm>
            <a:off x="1427563" y="3529729"/>
            <a:ext cx="1874520" cy="182880"/>
          </a:xfrm>
          <a:prstGeom prst="rect">
            <a:avLst/>
          </a:prstGeom>
          <a:solidFill>
            <a:schemeClr val="accent6">
              <a:lumMod val="60000"/>
              <a:lumOff val="4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latin typeface="Arial" panose="020B0604020202020204" pitchFamily="34" charset="0"/>
                <a:cs typeface="Arial" panose="020B0604020202020204" pitchFamily="34" charset="0"/>
              </a:rPr>
              <a:t>Income Estimation</a:t>
            </a:r>
          </a:p>
        </p:txBody>
      </p:sp>
      <p:sp>
        <p:nvSpPr>
          <p:cNvPr id="43" name="Rectangle 42"/>
          <p:cNvSpPr/>
          <p:nvPr/>
        </p:nvSpPr>
        <p:spPr>
          <a:xfrm>
            <a:off x="3333798" y="3529728"/>
            <a:ext cx="1862879" cy="182880"/>
          </a:xfrm>
          <a:prstGeom prst="rect">
            <a:avLst/>
          </a:prstGeom>
          <a:solidFill>
            <a:schemeClr val="accent6">
              <a:lumMod val="60000"/>
              <a:lumOff val="4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latin typeface="Arial" panose="020B0604020202020204" pitchFamily="34" charset="0"/>
                <a:cs typeface="Arial" panose="020B0604020202020204" pitchFamily="34" charset="0"/>
              </a:rPr>
              <a:t>Debt Estimation</a:t>
            </a:r>
          </a:p>
        </p:txBody>
      </p:sp>
      <p:sp>
        <p:nvSpPr>
          <p:cNvPr id="44" name="Rectangle 43"/>
          <p:cNvSpPr/>
          <p:nvPr/>
        </p:nvSpPr>
        <p:spPr>
          <a:xfrm>
            <a:off x="1427563" y="2800426"/>
            <a:ext cx="1874520" cy="182880"/>
          </a:xfrm>
          <a:prstGeom prst="rect">
            <a:avLst/>
          </a:prstGeom>
          <a:solidFill>
            <a:schemeClr val="accent6">
              <a:lumMod val="60000"/>
              <a:lumOff val="4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latin typeface="Arial" panose="020B0604020202020204" pitchFamily="34" charset="0"/>
                <a:cs typeface="Arial" panose="020B0604020202020204" pitchFamily="34" charset="0"/>
              </a:rPr>
              <a:t>Risk </a:t>
            </a:r>
            <a:r>
              <a:rPr lang="en-US" sz="1000" dirty="0" smtClean="0">
                <a:latin typeface="Arial" panose="020B0604020202020204" pitchFamily="34" charset="0"/>
                <a:cs typeface="Arial" panose="020B0604020202020204" pitchFamily="34" charset="0"/>
              </a:rPr>
              <a:t>Rules (Credit Policy)</a:t>
            </a:r>
            <a:endParaRPr lang="en-US" sz="1000" dirty="0">
              <a:latin typeface="Arial" panose="020B0604020202020204" pitchFamily="34" charset="0"/>
              <a:cs typeface="Arial" panose="020B0604020202020204" pitchFamily="34" charset="0"/>
            </a:endParaRPr>
          </a:p>
        </p:txBody>
      </p:sp>
      <p:sp>
        <p:nvSpPr>
          <p:cNvPr id="45" name="Rectangle 44"/>
          <p:cNvSpPr/>
          <p:nvPr/>
        </p:nvSpPr>
        <p:spPr>
          <a:xfrm>
            <a:off x="4282277" y="3033218"/>
            <a:ext cx="914400" cy="457200"/>
          </a:xfrm>
          <a:prstGeom prst="rect">
            <a:avLst/>
          </a:prstGeom>
          <a:noFill/>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Collateral Valuation</a:t>
            </a:r>
          </a:p>
        </p:txBody>
      </p:sp>
      <p:sp>
        <p:nvSpPr>
          <p:cNvPr id="46" name="Rectangle 45"/>
          <p:cNvSpPr/>
          <p:nvPr/>
        </p:nvSpPr>
        <p:spPr>
          <a:xfrm>
            <a:off x="3333798" y="2800426"/>
            <a:ext cx="1862879" cy="182880"/>
          </a:xfrm>
          <a:prstGeom prst="rect">
            <a:avLst/>
          </a:prstGeom>
          <a:solidFill>
            <a:schemeClr val="accent6">
              <a:lumMod val="60000"/>
              <a:lumOff val="4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latin typeface="Arial" panose="020B0604020202020204" pitchFamily="34" charset="0"/>
                <a:cs typeface="Arial" panose="020B0604020202020204" pitchFamily="34" charset="0"/>
              </a:rPr>
              <a:t>External Data</a:t>
            </a:r>
          </a:p>
        </p:txBody>
      </p:sp>
      <p:sp>
        <p:nvSpPr>
          <p:cNvPr id="47" name="Rectangle 46"/>
          <p:cNvSpPr/>
          <p:nvPr/>
        </p:nvSpPr>
        <p:spPr>
          <a:xfrm>
            <a:off x="2376014" y="6104671"/>
            <a:ext cx="914400" cy="182880"/>
          </a:xfrm>
          <a:prstGeom prst="rect">
            <a:avLst/>
          </a:prstGeom>
          <a:solidFill>
            <a:schemeClr val="bg1"/>
          </a:solidFill>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Validation</a:t>
            </a:r>
          </a:p>
        </p:txBody>
      </p:sp>
      <p:sp>
        <p:nvSpPr>
          <p:cNvPr id="48" name="Rectangle 47"/>
          <p:cNvSpPr/>
          <p:nvPr/>
        </p:nvSpPr>
        <p:spPr>
          <a:xfrm>
            <a:off x="3311330" y="6104671"/>
            <a:ext cx="914400" cy="182880"/>
          </a:xfrm>
          <a:prstGeom prst="rect">
            <a:avLst/>
          </a:prstGeom>
          <a:solidFill>
            <a:schemeClr val="bg1"/>
          </a:solidFill>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Calibration</a:t>
            </a:r>
          </a:p>
        </p:txBody>
      </p:sp>
      <p:sp>
        <p:nvSpPr>
          <p:cNvPr id="49" name="Rectangle 48"/>
          <p:cNvSpPr/>
          <p:nvPr/>
        </p:nvSpPr>
        <p:spPr>
          <a:xfrm>
            <a:off x="1452924" y="6104671"/>
            <a:ext cx="914400" cy="182880"/>
          </a:xfrm>
          <a:prstGeom prst="rect">
            <a:avLst/>
          </a:prstGeom>
          <a:solidFill>
            <a:schemeClr val="bg1"/>
          </a:solidFill>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Monitoring</a:t>
            </a:r>
          </a:p>
        </p:txBody>
      </p:sp>
      <p:sp>
        <p:nvSpPr>
          <p:cNvPr id="50" name="Rectangle 49"/>
          <p:cNvSpPr/>
          <p:nvPr/>
        </p:nvSpPr>
        <p:spPr>
          <a:xfrm>
            <a:off x="4241528" y="6104671"/>
            <a:ext cx="914400" cy="182880"/>
          </a:xfrm>
          <a:prstGeom prst="rect">
            <a:avLst/>
          </a:prstGeom>
          <a:solidFill>
            <a:schemeClr val="bg1"/>
          </a:solidFill>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Reporting</a:t>
            </a:r>
          </a:p>
        </p:txBody>
      </p:sp>
      <p:sp>
        <p:nvSpPr>
          <p:cNvPr id="59" name="Rectangle 58"/>
          <p:cNvSpPr/>
          <p:nvPr/>
        </p:nvSpPr>
        <p:spPr>
          <a:xfrm>
            <a:off x="5335536" y="3430214"/>
            <a:ext cx="731520" cy="365760"/>
          </a:xfrm>
          <a:prstGeom prst="rect">
            <a:avLst/>
          </a:prstGeom>
          <a:solidFill>
            <a:schemeClr val="bg1"/>
          </a:solidFill>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PAOC</a:t>
            </a:r>
          </a:p>
        </p:txBody>
      </p:sp>
      <p:sp>
        <p:nvSpPr>
          <p:cNvPr id="60" name="Rectangle 59"/>
          <p:cNvSpPr/>
          <p:nvPr/>
        </p:nvSpPr>
        <p:spPr>
          <a:xfrm>
            <a:off x="6116048" y="3430214"/>
            <a:ext cx="731520" cy="365760"/>
          </a:xfrm>
          <a:prstGeom prst="rect">
            <a:avLst/>
          </a:prstGeom>
          <a:solidFill>
            <a:schemeClr val="bg1"/>
          </a:solidFill>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WISECO</a:t>
            </a:r>
          </a:p>
        </p:txBody>
      </p:sp>
      <p:sp>
        <p:nvSpPr>
          <p:cNvPr id="61" name="Rectangle 60"/>
          <p:cNvSpPr/>
          <p:nvPr/>
        </p:nvSpPr>
        <p:spPr>
          <a:xfrm>
            <a:off x="5335536" y="3832822"/>
            <a:ext cx="731520" cy="365760"/>
          </a:xfrm>
          <a:prstGeom prst="rect">
            <a:avLst/>
          </a:prstGeom>
          <a:solidFill>
            <a:schemeClr val="bg1"/>
          </a:solidFill>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CUPD</a:t>
            </a:r>
          </a:p>
        </p:txBody>
      </p:sp>
      <p:sp>
        <p:nvSpPr>
          <p:cNvPr id="62" name="Rectangle 61"/>
          <p:cNvSpPr/>
          <p:nvPr/>
        </p:nvSpPr>
        <p:spPr>
          <a:xfrm>
            <a:off x="6116048" y="3832822"/>
            <a:ext cx="731520" cy="365760"/>
          </a:xfrm>
          <a:prstGeom prst="rect">
            <a:avLst/>
          </a:prstGeom>
          <a:solidFill>
            <a:schemeClr val="bg1"/>
          </a:solidFill>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BAIRONG</a:t>
            </a:r>
          </a:p>
        </p:txBody>
      </p:sp>
      <p:cxnSp>
        <p:nvCxnSpPr>
          <p:cNvPr id="63" name="Elbow Connector 62"/>
          <p:cNvCxnSpPr>
            <a:cxnSpLocks/>
            <a:stCxn id="46" idx="3"/>
            <a:endCxn id="16" idx="0"/>
          </p:cNvCxnSpPr>
          <p:nvPr/>
        </p:nvCxnSpPr>
        <p:spPr>
          <a:xfrm>
            <a:off x="5196677" y="2891866"/>
            <a:ext cx="899637" cy="282893"/>
          </a:xfrm>
          <a:prstGeom prst="bentConnector2">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37" idx="3"/>
            <a:endCxn id="16" idx="2"/>
          </p:cNvCxnSpPr>
          <p:nvPr/>
        </p:nvCxnSpPr>
        <p:spPr>
          <a:xfrm flipV="1">
            <a:off x="5201268" y="4263710"/>
            <a:ext cx="895046" cy="209349"/>
          </a:xfrm>
          <a:prstGeom prst="bentConnector2">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5292080" y="5445878"/>
            <a:ext cx="1608467" cy="836163"/>
          </a:xfrm>
          <a:prstGeom prst="rect">
            <a:avLst/>
          </a:prstGeom>
          <a:noFill/>
          <a:ln w="3175"/>
        </p:spPr>
        <p:style>
          <a:lnRef idx="2">
            <a:schemeClr val="dk1"/>
          </a:lnRef>
          <a:fillRef idx="1">
            <a:schemeClr val="lt1"/>
          </a:fillRef>
          <a:effectRef idx="0">
            <a:schemeClr val="dk1"/>
          </a:effectRef>
          <a:fontRef idx="minor">
            <a:schemeClr val="dk1"/>
          </a:fontRef>
        </p:style>
        <p:txBody>
          <a:bodyPr lIns="0" rIns="0" rtlCol="0" anchor="t"/>
          <a:lstStyle/>
          <a:p>
            <a:pPr algn="ctr"/>
            <a:r>
              <a:rPr lang="en-US" sz="1000" dirty="0">
                <a:latin typeface="Arial" panose="020B0604020202020204" pitchFamily="34" charset="0"/>
                <a:cs typeface="Arial" panose="020B0604020202020204" pitchFamily="34" charset="0"/>
              </a:rPr>
              <a:t>Outsource</a:t>
            </a:r>
          </a:p>
        </p:txBody>
      </p:sp>
      <p:sp>
        <p:nvSpPr>
          <p:cNvPr id="66" name="Rectangle 65"/>
          <p:cNvSpPr/>
          <p:nvPr/>
        </p:nvSpPr>
        <p:spPr>
          <a:xfrm>
            <a:off x="5335536" y="5643661"/>
            <a:ext cx="731520" cy="365760"/>
          </a:xfrm>
          <a:prstGeom prst="rect">
            <a:avLst/>
          </a:prstGeom>
          <a:solidFill>
            <a:schemeClr val="bg1"/>
          </a:solidFill>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smtClean="0">
                <a:latin typeface="Arial" panose="020B0604020202020204" pitchFamily="34" charset="0"/>
                <a:cs typeface="Arial" panose="020B0604020202020204" pitchFamily="34" charset="0"/>
              </a:rPr>
              <a:t>Collectors</a:t>
            </a:r>
            <a:endParaRPr lang="en-US" sz="1000" dirty="0">
              <a:latin typeface="Arial" panose="020B0604020202020204" pitchFamily="34" charset="0"/>
              <a:cs typeface="Arial" panose="020B0604020202020204" pitchFamily="34" charset="0"/>
            </a:endParaRPr>
          </a:p>
        </p:txBody>
      </p:sp>
      <p:cxnSp>
        <p:nvCxnSpPr>
          <p:cNvPr id="67" name="Elbow Connector 66"/>
          <p:cNvCxnSpPr>
            <a:stCxn id="35" idx="3"/>
            <a:endCxn id="65" idx="1"/>
          </p:cNvCxnSpPr>
          <p:nvPr/>
        </p:nvCxnSpPr>
        <p:spPr>
          <a:xfrm>
            <a:off x="5057477" y="5361471"/>
            <a:ext cx="234603" cy="502489"/>
          </a:xfrm>
          <a:prstGeom prst="bentConnector3">
            <a:avLst>
              <a:gd name="adj1" fmla="val 50000"/>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5292080" y="4750431"/>
            <a:ext cx="1608467" cy="682666"/>
          </a:xfrm>
          <a:prstGeom prst="rect">
            <a:avLst/>
          </a:prstGeom>
          <a:noFill/>
          <a:ln w="3175"/>
        </p:spPr>
        <p:style>
          <a:lnRef idx="2">
            <a:schemeClr val="dk1"/>
          </a:lnRef>
          <a:fillRef idx="1">
            <a:schemeClr val="lt1"/>
          </a:fillRef>
          <a:effectRef idx="0">
            <a:schemeClr val="dk1"/>
          </a:effectRef>
          <a:fontRef idx="minor">
            <a:schemeClr val="dk1"/>
          </a:fontRef>
        </p:style>
        <p:txBody>
          <a:bodyPr lIns="0" rIns="0" rtlCol="0" anchor="t"/>
          <a:lstStyle/>
          <a:p>
            <a:pPr algn="ctr"/>
            <a:r>
              <a:rPr lang="en-US" sz="1000" dirty="0">
                <a:latin typeface="Arial" panose="020B0604020202020204" pitchFamily="34" charset="0"/>
                <a:cs typeface="Arial" panose="020B0604020202020204" pitchFamily="34" charset="0"/>
              </a:rPr>
              <a:t>Client Communication</a:t>
            </a:r>
          </a:p>
        </p:txBody>
      </p:sp>
      <p:sp>
        <p:nvSpPr>
          <p:cNvPr id="69" name="Rectangle 68"/>
          <p:cNvSpPr/>
          <p:nvPr/>
        </p:nvSpPr>
        <p:spPr>
          <a:xfrm>
            <a:off x="5337242" y="5001049"/>
            <a:ext cx="731520" cy="182880"/>
          </a:xfrm>
          <a:prstGeom prst="rect">
            <a:avLst/>
          </a:prstGeom>
          <a:solidFill>
            <a:schemeClr val="bg1"/>
          </a:solidFill>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smtClean="0">
                <a:latin typeface="Arial" panose="020B0604020202020204" pitchFamily="34" charset="0"/>
                <a:cs typeface="Arial" panose="020B0604020202020204" pitchFamily="34" charset="0"/>
              </a:rPr>
              <a:t>SMS</a:t>
            </a:r>
            <a:endParaRPr lang="en-US" sz="1000" dirty="0">
              <a:latin typeface="Arial" panose="020B0604020202020204" pitchFamily="34" charset="0"/>
              <a:cs typeface="Arial" panose="020B0604020202020204" pitchFamily="34" charset="0"/>
            </a:endParaRPr>
          </a:p>
        </p:txBody>
      </p:sp>
      <p:sp>
        <p:nvSpPr>
          <p:cNvPr id="70" name="Rectangle 69"/>
          <p:cNvSpPr/>
          <p:nvPr/>
        </p:nvSpPr>
        <p:spPr>
          <a:xfrm>
            <a:off x="6117754" y="5001049"/>
            <a:ext cx="731520" cy="182880"/>
          </a:xfrm>
          <a:prstGeom prst="rect">
            <a:avLst/>
          </a:prstGeom>
          <a:solidFill>
            <a:schemeClr val="bg1"/>
          </a:solidFill>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smtClean="0">
                <a:latin typeface="Arial" panose="020B0604020202020204" pitchFamily="34" charset="0"/>
                <a:cs typeface="Arial" panose="020B0604020202020204" pitchFamily="34" charset="0"/>
              </a:rPr>
              <a:t>WeChat</a:t>
            </a:r>
            <a:endParaRPr lang="en-US" sz="1000" dirty="0">
              <a:latin typeface="Arial" panose="020B0604020202020204" pitchFamily="34" charset="0"/>
              <a:cs typeface="Arial" panose="020B0604020202020204" pitchFamily="34" charset="0"/>
            </a:endParaRPr>
          </a:p>
        </p:txBody>
      </p:sp>
      <p:cxnSp>
        <p:nvCxnSpPr>
          <p:cNvPr id="71" name="Elbow Connector 70"/>
          <p:cNvCxnSpPr>
            <a:stCxn id="36" idx="3"/>
            <a:endCxn id="68" idx="1"/>
          </p:cNvCxnSpPr>
          <p:nvPr/>
        </p:nvCxnSpPr>
        <p:spPr>
          <a:xfrm flipV="1">
            <a:off x="5057477" y="5091764"/>
            <a:ext cx="234603" cy="53683"/>
          </a:xfrm>
          <a:prstGeom prst="bentConnector3">
            <a:avLst>
              <a:gd name="adj1" fmla="val 50000"/>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6116048" y="5643661"/>
            <a:ext cx="731520" cy="365760"/>
          </a:xfrm>
          <a:prstGeom prst="rect">
            <a:avLst/>
          </a:prstGeom>
          <a:solidFill>
            <a:schemeClr val="bg1"/>
          </a:solidFill>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Asset Tracking &amp; Seizure</a:t>
            </a:r>
          </a:p>
        </p:txBody>
      </p:sp>
      <p:sp>
        <p:nvSpPr>
          <p:cNvPr id="73" name="Rectangle 72"/>
          <p:cNvSpPr/>
          <p:nvPr/>
        </p:nvSpPr>
        <p:spPr>
          <a:xfrm>
            <a:off x="3347803" y="5585556"/>
            <a:ext cx="1828800" cy="274320"/>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latin typeface="Arial" panose="020B0604020202020204" pitchFamily="34" charset="0"/>
                <a:cs typeface="Arial" panose="020B0604020202020204" pitchFamily="34" charset="0"/>
              </a:rPr>
              <a:t>Liquidation</a:t>
            </a:r>
          </a:p>
        </p:txBody>
      </p:sp>
      <p:sp>
        <p:nvSpPr>
          <p:cNvPr id="74" name="Rectangle 73"/>
          <p:cNvSpPr/>
          <p:nvPr/>
        </p:nvSpPr>
        <p:spPr>
          <a:xfrm>
            <a:off x="1427563" y="5585556"/>
            <a:ext cx="1828800" cy="274320"/>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latin typeface="Arial" panose="020B0604020202020204" pitchFamily="34" charset="0"/>
                <a:cs typeface="Arial" panose="020B0604020202020204" pitchFamily="34" charset="0"/>
              </a:rPr>
              <a:t>Litigation</a:t>
            </a:r>
          </a:p>
        </p:txBody>
      </p:sp>
      <p:sp>
        <p:nvSpPr>
          <p:cNvPr id="76" name="Rectangle 75"/>
          <p:cNvSpPr/>
          <p:nvPr/>
        </p:nvSpPr>
        <p:spPr>
          <a:xfrm>
            <a:off x="5343509" y="6049158"/>
            <a:ext cx="731520" cy="182880"/>
          </a:xfrm>
          <a:prstGeom prst="rect">
            <a:avLst/>
          </a:prstGeom>
          <a:solidFill>
            <a:schemeClr val="bg1"/>
          </a:solidFill>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err="1">
                <a:latin typeface="Arial" panose="020B0604020202020204" pitchFamily="34" charset="0"/>
                <a:cs typeface="Arial" panose="020B0604020202020204" pitchFamily="34" charset="0"/>
              </a:rPr>
              <a:t>Lawfirm</a:t>
            </a:r>
            <a:endParaRPr lang="en-US" sz="1000" dirty="0">
              <a:latin typeface="Arial" panose="020B0604020202020204" pitchFamily="34" charset="0"/>
              <a:cs typeface="Arial" panose="020B0604020202020204" pitchFamily="34" charset="0"/>
            </a:endParaRPr>
          </a:p>
        </p:txBody>
      </p:sp>
      <p:sp>
        <p:nvSpPr>
          <p:cNvPr id="77" name="Rectangle 76"/>
          <p:cNvSpPr/>
          <p:nvPr/>
        </p:nvSpPr>
        <p:spPr>
          <a:xfrm>
            <a:off x="6124021" y="6049158"/>
            <a:ext cx="731520" cy="182880"/>
          </a:xfrm>
          <a:prstGeom prst="rect">
            <a:avLst/>
          </a:prstGeom>
          <a:solidFill>
            <a:schemeClr val="bg1"/>
          </a:solidFill>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AMC</a:t>
            </a:r>
          </a:p>
        </p:txBody>
      </p:sp>
      <p:sp>
        <p:nvSpPr>
          <p:cNvPr id="79" name="Rectangle 78"/>
          <p:cNvSpPr/>
          <p:nvPr/>
        </p:nvSpPr>
        <p:spPr>
          <a:xfrm>
            <a:off x="5278483" y="6245897"/>
            <a:ext cx="1737360" cy="274320"/>
          </a:xfrm>
          <a:prstGeom prst="rect">
            <a:avLst/>
          </a:prstGeom>
        </p:spPr>
        <p:txBody>
          <a:bodyPr wrap="square" anchor="ctr">
            <a:spAutoFit/>
          </a:bodyPr>
          <a:lstStyle/>
          <a:p>
            <a:pPr algn="ctr"/>
            <a:r>
              <a:rPr lang="en-US" sz="1200" b="1" dirty="0" smtClean="0">
                <a:latin typeface="Arial" panose="020B0604020202020204" pitchFamily="34" charset="0"/>
                <a:cs typeface="Arial" panose="020B0604020202020204" pitchFamily="34" charset="0"/>
              </a:rPr>
              <a:t>External Capabilities</a:t>
            </a:r>
            <a:endParaRPr lang="en-US" sz="1200" b="1" dirty="0">
              <a:latin typeface="Arial" panose="020B0604020202020204" pitchFamily="34" charset="0"/>
              <a:cs typeface="Arial" panose="020B0604020202020204" pitchFamily="34" charset="0"/>
            </a:endParaRPr>
          </a:p>
        </p:txBody>
      </p:sp>
      <p:sp>
        <p:nvSpPr>
          <p:cNvPr id="84" name="Rectangle 83"/>
          <p:cNvSpPr/>
          <p:nvPr/>
        </p:nvSpPr>
        <p:spPr>
          <a:xfrm>
            <a:off x="362015" y="2385576"/>
            <a:ext cx="1005840" cy="375483"/>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latin typeface="Arial" panose="020B0604020202020204" pitchFamily="34" charset="0"/>
                <a:cs typeface="Arial" panose="020B0604020202020204" pitchFamily="34" charset="0"/>
              </a:rPr>
              <a:t>Pre-Lending</a:t>
            </a:r>
          </a:p>
        </p:txBody>
      </p:sp>
      <p:sp>
        <p:nvSpPr>
          <p:cNvPr id="85" name="Rectangle 84"/>
          <p:cNvSpPr/>
          <p:nvPr/>
        </p:nvSpPr>
        <p:spPr>
          <a:xfrm>
            <a:off x="1427563" y="2385401"/>
            <a:ext cx="3756831" cy="349848"/>
          </a:xfrm>
          <a:prstGeom prst="rect">
            <a:avLst/>
          </a:prstGeom>
          <a:solidFill>
            <a:schemeClr val="accent6">
              <a:lumMod val="60000"/>
              <a:lumOff val="40000"/>
            </a:schemeClr>
          </a:solidFill>
          <a:ln w="3175"/>
        </p:spPr>
        <p:style>
          <a:lnRef idx="2">
            <a:schemeClr val="dk1"/>
          </a:lnRef>
          <a:fillRef idx="1">
            <a:schemeClr val="lt1"/>
          </a:fillRef>
          <a:effectRef idx="0">
            <a:schemeClr val="dk1"/>
          </a:effectRef>
          <a:fontRef idx="minor">
            <a:schemeClr val="dk1"/>
          </a:fontRef>
        </p:style>
        <p:txBody>
          <a:bodyPr rtlCol="0" anchor="t"/>
          <a:lstStyle/>
          <a:p>
            <a:pPr algn="ctr"/>
            <a:r>
              <a:rPr lang="en-US" sz="1000" dirty="0">
                <a:latin typeface="Arial" panose="020B0604020202020204" pitchFamily="34" charset="0"/>
                <a:cs typeface="Arial" panose="020B0604020202020204" pitchFamily="34" charset="0"/>
              </a:rPr>
              <a:t>Partnership Evaluation</a:t>
            </a:r>
          </a:p>
        </p:txBody>
      </p:sp>
      <p:sp>
        <p:nvSpPr>
          <p:cNvPr id="86" name="Rectangle 85"/>
          <p:cNvSpPr/>
          <p:nvPr/>
        </p:nvSpPr>
        <p:spPr>
          <a:xfrm>
            <a:off x="2771645" y="2567515"/>
            <a:ext cx="1097280" cy="137160"/>
          </a:xfrm>
          <a:prstGeom prst="rect">
            <a:avLst/>
          </a:prstGeom>
          <a:solidFill>
            <a:schemeClr val="bg1"/>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latin typeface="Arial" panose="020B0604020202020204" pitchFamily="34" charset="0"/>
                <a:cs typeface="Arial" panose="020B0604020202020204" pitchFamily="34" charset="0"/>
              </a:rPr>
              <a:t>Quantitative</a:t>
            </a:r>
          </a:p>
        </p:txBody>
      </p:sp>
      <p:sp>
        <p:nvSpPr>
          <p:cNvPr id="87" name="Rectangle 86"/>
          <p:cNvSpPr/>
          <p:nvPr/>
        </p:nvSpPr>
        <p:spPr>
          <a:xfrm>
            <a:off x="1543123" y="2567515"/>
            <a:ext cx="1097280" cy="137160"/>
          </a:xfrm>
          <a:prstGeom prst="rect">
            <a:avLst/>
          </a:prstGeom>
          <a:solidFill>
            <a:schemeClr val="bg1"/>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latin typeface="Arial" panose="020B0604020202020204" pitchFamily="34" charset="0"/>
                <a:cs typeface="Arial" panose="020B0604020202020204" pitchFamily="34" charset="0"/>
              </a:rPr>
              <a:t>Qualitative</a:t>
            </a:r>
          </a:p>
        </p:txBody>
      </p:sp>
      <p:sp>
        <p:nvSpPr>
          <p:cNvPr id="90" name="Rectangle 89"/>
          <p:cNvSpPr/>
          <p:nvPr/>
        </p:nvSpPr>
        <p:spPr>
          <a:xfrm rot="16200000">
            <a:off x="3653338" y="4085104"/>
            <a:ext cx="923320" cy="256947"/>
          </a:xfrm>
          <a:prstGeom prst="rect">
            <a:avLst/>
          </a:prstGeom>
          <a:noFill/>
          <a:ln w="3175">
            <a:prstDash val="solid"/>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000" dirty="0">
                <a:latin typeface="Arial" panose="020B0604020202020204" pitchFamily="34" charset="0"/>
                <a:cs typeface="Arial" panose="020B0604020202020204" pitchFamily="34" charset="0"/>
              </a:rPr>
              <a:t>Provisioning</a:t>
            </a:r>
          </a:p>
        </p:txBody>
      </p:sp>
      <p:sp>
        <p:nvSpPr>
          <p:cNvPr id="105" name="Rectangle 104"/>
          <p:cNvSpPr/>
          <p:nvPr/>
        </p:nvSpPr>
        <p:spPr>
          <a:xfrm>
            <a:off x="1429535" y="6243218"/>
            <a:ext cx="3754859" cy="276999"/>
          </a:xfrm>
          <a:prstGeom prst="rect">
            <a:avLst/>
          </a:prstGeom>
        </p:spPr>
        <p:txBody>
          <a:bodyPr wrap="square" anchor="ctr">
            <a:spAutoFit/>
          </a:bodyPr>
          <a:lstStyle/>
          <a:p>
            <a:pPr algn="ctr"/>
            <a:r>
              <a:rPr lang="en-US" sz="1200" b="1" dirty="0" smtClean="0">
                <a:latin typeface="Arial" panose="020B0604020202020204" pitchFamily="34" charset="0"/>
                <a:cs typeface="Arial" panose="020B0604020202020204" pitchFamily="34" charset="0"/>
              </a:rPr>
              <a:t>Internal Capabilities</a:t>
            </a:r>
            <a:endParaRPr lang="en-US" sz="1200" b="1" dirty="0">
              <a:latin typeface="Arial" panose="020B0604020202020204" pitchFamily="34" charset="0"/>
              <a:cs typeface="Arial" panose="020B0604020202020204" pitchFamily="34" charset="0"/>
            </a:endParaRPr>
          </a:p>
        </p:txBody>
      </p:sp>
      <p:sp>
        <p:nvSpPr>
          <p:cNvPr id="88" name="Rectangle 87"/>
          <p:cNvSpPr/>
          <p:nvPr/>
        </p:nvSpPr>
        <p:spPr>
          <a:xfrm>
            <a:off x="5341688" y="5229932"/>
            <a:ext cx="1505879" cy="163748"/>
          </a:xfrm>
          <a:prstGeom prst="rect">
            <a:avLst/>
          </a:prstGeom>
          <a:solidFill>
            <a:schemeClr val="bg1"/>
          </a:solidFill>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smtClean="0">
                <a:latin typeface="Arial" panose="020B0604020202020204" pitchFamily="34" charset="0"/>
                <a:cs typeface="Arial" panose="020B0604020202020204" pitchFamily="34" charset="0"/>
              </a:rPr>
              <a:t>Automated Caller</a:t>
            </a:r>
            <a:endParaRPr lang="en-US" sz="1000" dirty="0">
              <a:latin typeface="Arial" panose="020B0604020202020204" pitchFamily="34" charset="0"/>
              <a:cs typeface="Arial" panose="020B0604020202020204" pitchFamily="34" charset="0"/>
            </a:endParaRPr>
          </a:p>
        </p:txBody>
      </p:sp>
      <p:sp>
        <p:nvSpPr>
          <p:cNvPr id="100" name="Rectangle 99"/>
          <p:cNvSpPr/>
          <p:nvPr/>
        </p:nvSpPr>
        <p:spPr>
          <a:xfrm>
            <a:off x="7016296" y="2644064"/>
            <a:ext cx="640080" cy="1188758"/>
          </a:xfrm>
          <a:prstGeom prst="rect">
            <a:avLst/>
          </a:prstGeom>
          <a:solidFill>
            <a:schemeClr val="accent6">
              <a:lumMod val="60000"/>
              <a:lumOff val="40000"/>
            </a:schemeClr>
          </a:solidFill>
          <a:ln w="3175">
            <a:prstDash val="solid"/>
          </a:ln>
        </p:spPr>
        <p:style>
          <a:lnRef idx="2">
            <a:schemeClr val="dk1"/>
          </a:lnRef>
          <a:fillRef idx="1">
            <a:schemeClr val="lt1"/>
          </a:fillRef>
          <a:effectRef idx="0">
            <a:schemeClr val="dk1"/>
          </a:effectRef>
          <a:fontRef idx="minor">
            <a:schemeClr val="dk1"/>
          </a:fontRef>
        </p:style>
        <p:txBody>
          <a:bodyPr lIns="0" rIns="0" rtlCol="0" anchor="t"/>
          <a:lstStyle/>
          <a:p>
            <a:pPr algn="ctr"/>
            <a:r>
              <a:rPr lang="en-US" sz="1000" dirty="0">
                <a:latin typeface="Arial" panose="020B0604020202020204" pitchFamily="34" charset="0"/>
                <a:cs typeface="Arial" panose="020B0604020202020204" pitchFamily="34" charset="0"/>
              </a:rPr>
              <a:t>Online Risk Engine</a:t>
            </a:r>
          </a:p>
        </p:txBody>
      </p:sp>
      <p:sp>
        <p:nvSpPr>
          <p:cNvPr id="101" name="Rectangle 100"/>
          <p:cNvSpPr/>
          <p:nvPr/>
        </p:nvSpPr>
        <p:spPr>
          <a:xfrm>
            <a:off x="7696106" y="2644064"/>
            <a:ext cx="640080" cy="1188758"/>
          </a:xfrm>
          <a:prstGeom prst="rect">
            <a:avLst/>
          </a:prstGeom>
          <a:solidFill>
            <a:schemeClr val="accent6">
              <a:lumMod val="60000"/>
              <a:lumOff val="40000"/>
            </a:schemeClr>
          </a:solidFill>
          <a:ln w="3175">
            <a:prstDash val="solid"/>
          </a:ln>
        </p:spPr>
        <p:style>
          <a:lnRef idx="2">
            <a:schemeClr val="dk1"/>
          </a:lnRef>
          <a:fillRef idx="1">
            <a:schemeClr val="lt1"/>
          </a:fillRef>
          <a:effectRef idx="0">
            <a:schemeClr val="dk1"/>
          </a:effectRef>
          <a:fontRef idx="minor">
            <a:schemeClr val="dk1"/>
          </a:fontRef>
        </p:style>
        <p:txBody>
          <a:bodyPr lIns="0" rIns="0" rtlCol="0" anchor="t"/>
          <a:lstStyle/>
          <a:p>
            <a:pPr algn="ctr"/>
            <a:r>
              <a:rPr lang="en-US" sz="1000" dirty="0">
                <a:latin typeface="Arial" panose="020B0604020202020204" pitchFamily="34" charset="0"/>
                <a:cs typeface="Arial" panose="020B0604020202020204" pitchFamily="34" charset="0"/>
              </a:rPr>
              <a:t>Monthly Analytics Engine</a:t>
            </a:r>
          </a:p>
        </p:txBody>
      </p:sp>
      <p:sp>
        <p:nvSpPr>
          <p:cNvPr id="102" name="Rectangle 101"/>
          <p:cNvSpPr/>
          <p:nvPr/>
        </p:nvSpPr>
        <p:spPr>
          <a:xfrm>
            <a:off x="8377848" y="2648431"/>
            <a:ext cx="640080" cy="1188758"/>
          </a:xfrm>
          <a:prstGeom prst="rect">
            <a:avLst/>
          </a:prstGeom>
          <a:solidFill>
            <a:schemeClr val="accent6">
              <a:lumMod val="60000"/>
              <a:lumOff val="40000"/>
            </a:schemeClr>
          </a:solidFill>
          <a:ln w="3175">
            <a:prstDash val="solid"/>
          </a:ln>
        </p:spPr>
        <p:style>
          <a:lnRef idx="2">
            <a:schemeClr val="dk1"/>
          </a:lnRef>
          <a:fillRef idx="1">
            <a:schemeClr val="lt1"/>
          </a:fillRef>
          <a:effectRef idx="0">
            <a:schemeClr val="dk1"/>
          </a:effectRef>
          <a:fontRef idx="minor">
            <a:schemeClr val="dk1"/>
          </a:fontRef>
        </p:style>
        <p:txBody>
          <a:bodyPr lIns="0" rIns="0" rtlCol="0" anchor="t"/>
          <a:lstStyle/>
          <a:p>
            <a:pPr algn="ctr"/>
            <a:r>
              <a:rPr lang="en-US" sz="1000" dirty="0">
                <a:latin typeface="Arial" panose="020B0604020202020204" pitchFamily="34" charset="0"/>
                <a:cs typeface="Arial" panose="020B0604020202020204" pitchFamily="34" charset="0"/>
              </a:rPr>
              <a:t>Daily Analytics Engine</a:t>
            </a:r>
          </a:p>
        </p:txBody>
      </p:sp>
      <p:sp>
        <p:nvSpPr>
          <p:cNvPr id="107" name="Flowchart: Magnetic Disk 106"/>
          <p:cNvSpPr/>
          <p:nvPr/>
        </p:nvSpPr>
        <p:spPr>
          <a:xfrm>
            <a:off x="7079672" y="3948665"/>
            <a:ext cx="548640" cy="548640"/>
          </a:xfrm>
          <a:prstGeom prst="flowChartMagneticDisk">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108" name="Flowchart: Magnetic Disk 107"/>
          <p:cNvSpPr/>
          <p:nvPr/>
        </p:nvSpPr>
        <p:spPr>
          <a:xfrm>
            <a:off x="7747760" y="3948665"/>
            <a:ext cx="548640" cy="548640"/>
          </a:xfrm>
          <a:prstGeom prst="flowChartMagneticDisk">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112" name="Rectangle 111"/>
          <p:cNvSpPr/>
          <p:nvPr/>
        </p:nvSpPr>
        <p:spPr>
          <a:xfrm>
            <a:off x="7020677" y="5839724"/>
            <a:ext cx="640080" cy="442317"/>
          </a:xfrm>
          <a:prstGeom prst="rect">
            <a:avLst/>
          </a:prstGeom>
          <a:solidFill>
            <a:schemeClr val="bg1"/>
          </a:solidFill>
          <a:ln w="3175">
            <a:solidFill>
              <a:schemeClr val="tx1"/>
            </a:solidFill>
          </a:ln>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algn="ctr"/>
            <a:r>
              <a:rPr lang="en-US" sz="1000" dirty="0">
                <a:solidFill>
                  <a:schemeClr val="tx1"/>
                </a:solidFill>
                <a:latin typeface="Arial" panose="020B0604020202020204" pitchFamily="34" charset="0"/>
                <a:cs typeface="Arial" panose="020B0604020202020204" pitchFamily="34" charset="0"/>
              </a:rPr>
              <a:t>Visual </a:t>
            </a:r>
          </a:p>
          <a:p>
            <a:pPr algn="ctr"/>
            <a:r>
              <a:rPr lang="en-US" sz="1000" dirty="0">
                <a:solidFill>
                  <a:schemeClr val="tx1"/>
                </a:solidFill>
                <a:latin typeface="Arial" panose="020B0604020202020204" pitchFamily="34" charset="0"/>
                <a:cs typeface="Arial" panose="020B0604020202020204" pitchFamily="34" charset="0"/>
              </a:rPr>
              <a:t>Analytics</a:t>
            </a:r>
          </a:p>
        </p:txBody>
      </p:sp>
      <p:sp>
        <p:nvSpPr>
          <p:cNvPr id="113" name="Rectangle 112"/>
          <p:cNvSpPr/>
          <p:nvPr/>
        </p:nvSpPr>
        <p:spPr>
          <a:xfrm>
            <a:off x="7020677" y="4766741"/>
            <a:ext cx="640080" cy="1005840"/>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lIns="36000" rIns="36000" rtlCol="0" anchor="b"/>
          <a:lstStyle/>
          <a:p>
            <a:pPr algn="ctr"/>
            <a:r>
              <a:rPr lang="en-US" sz="1000" dirty="0">
                <a:latin typeface="Arial" panose="020B0604020202020204" pitchFamily="34" charset="0"/>
                <a:cs typeface="Arial" panose="020B0604020202020204" pitchFamily="34" charset="0"/>
              </a:rPr>
              <a:t>Reporting</a:t>
            </a:r>
          </a:p>
        </p:txBody>
      </p:sp>
      <p:sp>
        <p:nvSpPr>
          <p:cNvPr id="114" name="Flowchart: Multidocument 113"/>
          <p:cNvSpPr/>
          <p:nvPr/>
        </p:nvSpPr>
        <p:spPr>
          <a:xfrm>
            <a:off x="7070717" y="4943134"/>
            <a:ext cx="540000" cy="504000"/>
          </a:xfrm>
          <a:prstGeom prst="flowChartMultidocumen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1000">
              <a:latin typeface="Arial" panose="020B0604020202020204" pitchFamily="34" charset="0"/>
            </a:endParaRPr>
          </a:p>
        </p:txBody>
      </p:sp>
      <p:sp>
        <p:nvSpPr>
          <p:cNvPr id="116" name="Rectangle 115"/>
          <p:cNvSpPr/>
          <p:nvPr/>
        </p:nvSpPr>
        <p:spPr>
          <a:xfrm>
            <a:off x="6955447" y="6243218"/>
            <a:ext cx="2116860" cy="276999"/>
          </a:xfrm>
          <a:prstGeom prst="rect">
            <a:avLst/>
          </a:prstGeom>
          <a:ln>
            <a:noFill/>
          </a:ln>
        </p:spPr>
        <p:txBody>
          <a:bodyPr wrap="square" anchor="ctr">
            <a:spAutoFit/>
          </a:bodyPr>
          <a:lstStyle/>
          <a:p>
            <a:pPr algn="ctr"/>
            <a:r>
              <a:rPr lang="en-US" sz="1200" b="1" dirty="0" smtClean="0">
                <a:latin typeface="Arial" panose="020B0604020202020204" pitchFamily="34" charset="0"/>
                <a:cs typeface="Arial" panose="020B0604020202020204" pitchFamily="34" charset="0"/>
              </a:rPr>
              <a:t>Risk Infrastructure</a:t>
            </a:r>
            <a:endParaRPr lang="en-US" sz="1200" b="1" dirty="0">
              <a:latin typeface="Arial" panose="020B0604020202020204" pitchFamily="34" charset="0"/>
              <a:cs typeface="Arial" panose="020B0604020202020204" pitchFamily="34" charset="0"/>
            </a:endParaRPr>
          </a:p>
        </p:txBody>
      </p:sp>
      <p:sp>
        <p:nvSpPr>
          <p:cNvPr id="117" name="Rectangle 116"/>
          <p:cNvSpPr/>
          <p:nvPr/>
        </p:nvSpPr>
        <p:spPr>
          <a:xfrm>
            <a:off x="6955447" y="2376176"/>
            <a:ext cx="2116860" cy="1527474"/>
          </a:xfrm>
          <a:prstGeom prst="rect">
            <a:avLst/>
          </a:prstGeom>
          <a:noFill/>
          <a:ln w="3175">
            <a:noFill/>
            <a:prstDash val="solid"/>
          </a:ln>
        </p:spPr>
        <p:style>
          <a:lnRef idx="2">
            <a:schemeClr val="dk1"/>
          </a:lnRef>
          <a:fillRef idx="1">
            <a:schemeClr val="lt1"/>
          </a:fillRef>
          <a:effectRef idx="0">
            <a:schemeClr val="dk1"/>
          </a:effectRef>
          <a:fontRef idx="minor">
            <a:schemeClr val="dk1"/>
          </a:fontRef>
        </p:style>
        <p:txBody>
          <a:bodyPr lIns="0" rIns="0" rtlCol="0" anchor="t"/>
          <a:lstStyle/>
          <a:p>
            <a:pPr algn="ctr"/>
            <a:r>
              <a:rPr lang="en-US" sz="1000" dirty="0" smtClean="0">
                <a:latin typeface="Arial" panose="020B0604020202020204" pitchFamily="34" charset="0"/>
                <a:cs typeface="Arial" panose="020B0604020202020204" pitchFamily="34" charset="0"/>
              </a:rPr>
              <a:t>Analytics </a:t>
            </a:r>
            <a:r>
              <a:rPr lang="en-US" sz="1000" dirty="0">
                <a:latin typeface="Arial" panose="020B0604020202020204" pitchFamily="34" charset="0"/>
                <a:cs typeface="Arial" panose="020B0604020202020204" pitchFamily="34" charset="0"/>
              </a:rPr>
              <a:t>Engine</a:t>
            </a:r>
          </a:p>
        </p:txBody>
      </p:sp>
      <p:sp>
        <p:nvSpPr>
          <p:cNvPr id="118" name="Rectangle 117"/>
          <p:cNvSpPr/>
          <p:nvPr/>
        </p:nvSpPr>
        <p:spPr>
          <a:xfrm>
            <a:off x="7069988" y="3149829"/>
            <a:ext cx="548640" cy="182880"/>
          </a:xfrm>
          <a:prstGeom prst="rect">
            <a:avLst/>
          </a:prstGeom>
          <a:ln w="3175">
            <a:prstDash val="solid"/>
          </a:ln>
        </p:spPr>
        <p:style>
          <a:lnRef idx="2">
            <a:schemeClr val="dk1"/>
          </a:lnRef>
          <a:fillRef idx="1">
            <a:schemeClr val="lt1"/>
          </a:fillRef>
          <a:effectRef idx="0">
            <a:schemeClr val="dk1"/>
          </a:effectRef>
          <a:fontRef idx="minor">
            <a:schemeClr val="dk1"/>
          </a:fontRef>
        </p:style>
        <p:txBody>
          <a:bodyPr lIns="0" rIns="0" rtlCol="0" anchor="t"/>
          <a:lstStyle/>
          <a:p>
            <a:pPr algn="ctr"/>
            <a:r>
              <a:rPr lang="en-US" sz="1000" dirty="0" smtClean="0">
                <a:latin typeface="Arial" panose="020B0604020202020204" pitchFamily="34" charset="0"/>
                <a:cs typeface="Arial" panose="020B0604020202020204" pitchFamily="34" charset="0"/>
              </a:rPr>
              <a:t>A-Score</a:t>
            </a:r>
            <a:endParaRPr lang="en-US" sz="1000" dirty="0">
              <a:latin typeface="Arial" panose="020B0604020202020204" pitchFamily="34" charset="0"/>
              <a:cs typeface="Arial" panose="020B0604020202020204" pitchFamily="34" charset="0"/>
            </a:endParaRPr>
          </a:p>
        </p:txBody>
      </p:sp>
      <p:sp>
        <p:nvSpPr>
          <p:cNvPr id="119" name="Rectangle 118"/>
          <p:cNvSpPr/>
          <p:nvPr/>
        </p:nvSpPr>
        <p:spPr>
          <a:xfrm>
            <a:off x="7069988" y="3373899"/>
            <a:ext cx="548640" cy="182880"/>
          </a:xfrm>
          <a:prstGeom prst="rect">
            <a:avLst/>
          </a:prstGeom>
          <a:ln w="3175">
            <a:prstDash val="solid"/>
          </a:ln>
        </p:spPr>
        <p:style>
          <a:lnRef idx="2">
            <a:schemeClr val="dk1"/>
          </a:lnRef>
          <a:fillRef idx="1">
            <a:schemeClr val="lt1"/>
          </a:fillRef>
          <a:effectRef idx="0">
            <a:schemeClr val="dk1"/>
          </a:effectRef>
          <a:fontRef idx="minor">
            <a:schemeClr val="dk1"/>
          </a:fontRef>
        </p:style>
        <p:txBody>
          <a:bodyPr lIns="0" rIns="0" rtlCol="0" anchor="t"/>
          <a:lstStyle/>
          <a:p>
            <a:pPr algn="ctr"/>
            <a:r>
              <a:rPr lang="en-US" sz="1000" dirty="0" smtClean="0">
                <a:latin typeface="Arial" panose="020B0604020202020204" pitchFamily="34" charset="0"/>
                <a:cs typeface="Arial" panose="020B0604020202020204" pitchFamily="34" charset="0"/>
              </a:rPr>
              <a:t>Income</a:t>
            </a:r>
            <a:endParaRPr lang="en-US" sz="1000" dirty="0">
              <a:latin typeface="Arial" panose="020B0604020202020204" pitchFamily="34" charset="0"/>
              <a:cs typeface="Arial" panose="020B0604020202020204" pitchFamily="34" charset="0"/>
            </a:endParaRPr>
          </a:p>
        </p:txBody>
      </p:sp>
      <p:sp>
        <p:nvSpPr>
          <p:cNvPr id="120" name="Rectangle 119"/>
          <p:cNvSpPr/>
          <p:nvPr/>
        </p:nvSpPr>
        <p:spPr>
          <a:xfrm>
            <a:off x="7069988" y="3597969"/>
            <a:ext cx="548640" cy="182880"/>
          </a:xfrm>
          <a:prstGeom prst="rect">
            <a:avLst/>
          </a:prstGeom>
          <a:ln w="3175">
            <a:prstDash val="solid"/>
          </a:ln>
        </p:spPr>
        <p:style>
          <a:lnRef idx="2">
            <a:schemeClr val="dk1"/>
          </a:lnRef>
          <a:fillRef idx="1">
            <a:schemeClr val="lt1"/>
          </a:fillRef>
          <a:effectRef idx="0">
            <a:schemeClr val="dk1"/>
          </a:effectRef>
          <a:fontRef idx="minor">
            <a:schemeClr val="dk1"/>
          </a:fontRef>
        </p:style>
        <p:txBody>
          <a:bodyPr lIns="0" rIns="0" rtlCol="0" anchor="t"/>
          <a:lstStyle/>
          <a:p>
            <a:pPr algn="ctr"/>
            <a:r>
              <a:rPr lang="en-US" sz="1000" dirty="0" smtClean="0">
                <a:latin typeface="Arial" panose="020B0604020202020204" pitchFamily="34" charset="0"/>
                <a:cs typeface="Arial" panose="020B0604020202020204" pitchFamily="34" charset="0"/>
              </a:rPr>
              <a:t>Debt</a:t>
            </a:r>
            <a:endParaRPr lang="en-US" sz="1000" dirty="0">
              <a:latin typeface="Arial" panose="020B0604020202020204" pitchFamily="34" charset="0"/>
              <a:cs typeface="Arial" panose="020B0604020202020204" pitchFamily="34" charset="0"/>
            </a:endParaRPr>
          </a:p>
        </p:txBody>
      </p:sp>
      <p:sp>
        <p:nvSpPr>
          <p:cNvPr id="122" name="Rectangle 121"/>
          <p:cNvSpPr/>
          <p:nvPr/>
        </p:nvSpPr>
        <p:spPr>
          <a:xfrm>
            <a:off x="7754128" y="3163841"/>
            <a:ext cx="548640" cy="182880"/>
          </a:xfrm>
          <a:prstGeom prst="rect">
            <a:avLst/>
          </a:prstGeom>
          <a:ln w="3175">
            <a:prstDash val="solid"/>
          </a:ln>
        </p:spPr>
        <p:style>
          <a:lnRef idx="2">
            <a:schemeClr val="dk1"/>
          </a:lnRef>
          <a:fillRef idx="1">
            <a:schemeClr val="lt1"/>
          </a:fillRef>
          <a:effectRef idx="0">
            <a:schemeClr val="dk1"/>
          </a:effectRef>
          <a:fontRef idx="minor">
            <a:schemeClr val="dk1"/>
          </a:fontRef>
        </p:style>
        <p:txBody>
          <a:bodyPr lIns="0" rIns="0" rtlCol="0" anchor="t"/>
          <a:lstStyle/>
          <a:p>
            <a:pPr algn="ctr"/>
            <a:r>
              <a:rPr lang="en-US" sz="1000" dirty="0">
                <a:latin typeface="Arial" panose="020B0604020202020204" pitchFamily="34" charset="0"/>
                <a:cs typeface="Arial" panose="020B0604020202020204" pitchFamily="34" charset="0"/>
              </a:rPr>
              <a:t>B</a:t>
            </a:r>
            <a:r>
              <a:rPr lang="en-US" sz="1000" dirty="0" smtClean="0">
                <a:latin typeface="Arial" panose="020B0604020202020204" pitchFamily="34" charset="0"/>
                <a:cs typeface="Arial" panose="020B0604020202020204" pitchFamily="34" charset="0"/>
              </a:rPr>
              <a:t>-Score</a:t>
            </a:r>
            <a:endParaRPr lang="en-US" sz="1000" dirty="0">
              <a:latin typeface="Arial" panose="020B0604020202020204" pitchFamily="34" charset="0"/>
              <a:cs typeface="Arial" panose="020B0604020202020204" pitchFamily="34" charset="0"/>
            </a:endParaRPr>
          </a:p>
        </p:txBody>
      </p:sp>
      <p:sp>
        <p:nvSpPr>
          <p:cNvPr id="123" name="Rectangle 122"/>
          <p:cNvSpPr/>
          <p:nvPr/>
        </p:nvSpPr>
        <p:spPr>
          <a:xfrm>
            <a:off x="7754128" y="3387911"/>
            <a:ext cx="548640" cy="182880"/>
          </a:xfrm>
          <a:prstGeom prst="rect">
            <a:avLst/>
          </a:prstGeom>
          <a:ln w="3175">
            <a:prstDash val="solid"/>
          </a:ln>
        </p:spPr>
        <p:style>
          <a:lnRef idx="2">
            <a:schemeClr val="dk1"/>
          </a:lnRef>
          <a:fillRef idx="1">
            <a:schemeClr val="lt1"/>
          </a:fillRef>
          <a:effectRef idx="0">
            <a:schemeClr val="dk1"/>
          </a:effectRef>
          <a:fontRef idx="minor">
            <a:schemeClr val="dk1"/>
          </a:fontRef>
        </p:style>
        <p:txBody>
          <a:bodyPr lIns="0" rIns="0" rtlCol="0" anchor="t"/>
          <a:lstStyle/>
          <a:p>
            <a:pPr algn="ctr"/>
            <a:r>
              <a:rPr lang="en-US" sz="1000" dirty="0" err="1" smtClean="0">
                <a:latin typeface="Arial" panose="020B0604020202020204" pitchFamily="34" charset="0"/>
                <a:cs typeface="Arial" panose="020B0604020202020204" pitchFamily="34" charset="0"/>
              </a:rPr>
              <a:t>Classifi</a:t>
            </a:r>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sp>
        <p:nvSpPr>
          <p:cNvPr id="124" name="Rectangle 123"/>
          <p:cNvSpPr/>
          <p:nvPr/>
        </p:nvSpPr>
        <p:spPr>
          <a:xfrm>
            <a:off x="7754128" y="3611981"/>
            <a:ext cx="548640" cy="182880"/>
          </a:xfrm>
          <a:prstGeom prst="rect">
            <a:avLst/>
          </a:prstGeom>
          <a:ln w="3175">
            <a:prstDash val="solid"/>
          </a:ln>
        </p:spPr>
        <p:style>
          <a:lnRef idx="2">
            <a:schemeClr val="dk1"/>
          </a:lnRef>
          <a:fillRef idx="1">
            <a:schemeClr val="lt1"/>
          </a:fillRef>
          <a:effectRef idx="0">
            <a:schemeClr val="dk1"/>
          </a:effectRef>
          <a:fontRef idx="minor">
            <a:schemeClr val="dk1"/>
          </a:fontRef>
        </p:style>
        <p:txBody>
          <a:bodyPr lIns="0" rIns="0" rtlCol="0" anchor="t"/>
          <a:lstStyle/>
          <a:p>
            <a:pPr algn="ctr"/>
            <a:r>
              <a:rPr lang="en-US" sz="1000" dirty="0" smtClean="0">
                <a:latin typeface="Arial" panose="020B0604020202020204" pitchFamily="34" charset="0"/>
                <a:cs typeface="Arial" panose="020B0604020202020204" pitchFamily="34" charset="0"/>
              </a:rPr>
              <a:t>EW</a:t>
            </a:r>
            <a:endParaRPr lang="en-US" sz="1000" dirty="0">
              <a:latin typeface="Arial" panose="020B0604020202020204" pitchFamily="34" charset="0"/>
              <a:cs typeface="Arial" panose="020B0604020202020204" pitchFamily="34" charset="0"/>
            </a:endParaRPr>
          </a:p>
        </p:txBody>
      </p:sp>
      <p:sp>
        <p:nvSpPr>
          <p:cNvPr id="125" name="Rectangle 124"/>
          <p:cNvSpPr/>
          <p:nvPr/>
        </p:nvSpPr>
        <p:spPr>
          <a:xfrm>
            <a:off x="8421926" y="3152689"/>
            <a:ext cx="548640" cy="182880"/>
          </a:xfrm>
          <a:prstGeom prst="rect">
            <a:avLst/>
          </a:prstGeom>
          <a:ln w="3175">
            <a:prstDash val="solid"/>
          </a:ln>
        </p:spPr>
        <p:style>
          <a:lnRef idx="2">
            <a:schemeClr val="dk1"/>
          </a:lnRef>
          <a:fillRef idx="1">
            <a:schemeClr val="lt1"/>
          </a:fillRef>
          <a:effectRef idx="0">
            <a:schemeClr val="dk1"/>
          </a:effectRef>
          <a:fontRef idx="minor">
            <a:schemeClr val="dk1"/>
          </a:fontRef>
        </p:style>
        <p:txBody>
          <a:bodyPr lIns="0" rIns="0" rtlCol="0" anchor="t"/>
          <a:lstStyle/>
          <a:p>
            <a:pPr algn="ctr"/>
            <a:r>
              <a:rPr lang="en-US" sz="1000" dirty="0" smtClean="0">
                <a:latin typeface="Arial" panose="020B0604020202020204" pitchFamily="34" charset="0"/>
                <a:cs typeface="Arial" panose="020B0604020202020204" pitchFamily="34" charset="0"/>
              </a:rPr>
              <a:t>C-Score</a:t>
            </a:r>
            <a:endParaRPr lang="en-US" sz="1000" dirty="0">
              <a:latin typeface="Arial" panose="020B0604020202020204" pitchFamily="34" charset="0"/>
              <a:cs typeface="Arial" panose="020B0604020202020204" pitchFamily="34" charset="0"/>
            </a:endParaRPr>
          </a:p>
        </p:txBody>
      </p:sp>
      <p:sp>
        <p:nvSpPr>
          <p:cNvPr id="126" name="Rectangle 125"/>
          <p:cNvSpPr/>
          <p:nvPr/>
        </p:nvSpPr>
        <p:spPr>
          <a:xfrm>
            <a:off x="8421926" y="3376759"/>
            <a:ext cx="548640" cy="404090"/>
          </a:xfrm>
          <a:prstGeom prst="rect">
            <a:avLst/>
          </a:prstGeom>
          <a:ln w="3175">
            <a:prstDash val="solid"/>
          </a:ln>
        </p:spPr>
        <p:style>
          <a:lnRef idx="2">
            <a:schemeClr val="dk1"/>
          </a:lnRef>
          <a:fillRef idx="1">
            <a:schemeClr val="lt1"/>
          </a:fillRef>
          <a:effectRef idx="0">
            <a:schemeClr val="dk1"/>
          </a:effectRef>
          <a:fontRef idx="minor">
            <a:schemeClr val="dk1"/>
          </a:fontRef>
        </p:style>
        <p:txBody>
          <a:bodyPr lIns="0" rIns="0" rtlCol="0" anchor="t"/>
          <a:lstStyle/>
          <a:p>
            <a:pPr algn="ctr"/>
            <a:r>
              <a:rPr lang="en-US" sz="900" dirty="0" smtClean="0">
                <a:latin typeface="Arial" panose="020B0604020202020204" pitchFamily="34" charset="0"/>
                <a:cs typeface="Arial" panose="020B0604020202020204" pitchFamily="34" charset="0"/>
              </a:rPr>
              <a:t>Collection Strategy.</a:t>
            </a:r>
            <a:endParaRPr lang="en-US" sz="900" dirty="0">
              <a:latin typeface="Arial" panose="020B0604020202020204" pitchFamily="34" charset="0"/>
              <a:cs typeface="Arial" panose="020B0604020202020204" pitchFamily="34" charset="0"/>
            </a:endParaRPr>
          </a:p>
        </p:txBody>
      </p:sp>
      <p:sp>
        <p:nvSpPr>
          <p:cNvPr id="38" name="Pentagon 37"/>
          <p:cNvSpPr/>
          <p:nvPr/>
        </p:nvSpPr>
        <p:spPr>
          <a:xfrm>
            <a:off x="2478695" y="4961482"/>
            <a:ext cx="1324166" cy="577642"/>
          </a:xfrm>
          <a:prstGeom prst="homePlate">
            <a:avLst>
              <a:gd name="adj" fmla="val 23686"/>
            </a:avLst>
          </a:prstGeom>
          <a:solidFill>
            <a:schemeClr val="bg1"/>
          </a:solidFill>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a:latin typeface="Arial" panose="020B0604020202020204" pitchFamily="34" charset="0"/>
                <a:cs typeface="Arial" panose="020B0604020202020204" pitchFamily="34" charset="0"/>
              </a:rPr>
              <a:t>Collection Strategy</a:t>
            </a:r>
          </a:p>
        </p:txBody>
      </p:sp>
      <p:sp>
        <p:nvSpPr>
          <p:cNvPr id="128" name="Rectangle 127"/>
          <p:cNvSpPr/>
          <p:nvPr/>
        </p:nvSpPr>
        <p:spPr>
          <a:xfrm>
            <a:off x="8376206" y="4766742"/>
            <a:ext cx="640080" cy="1515299"/>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lIns="36000" rIns="36000" rtlCol="0" anchor="ctr"/>
          <a:lstStyle/>
          <a:p>
            <a:pPr algn="ctr"/>
            <a:r>
              <a:rPr lang="en-US" sz="1000" dirty="0" smtClean="0">
                <a:latin typeface="Arial" panose="020B0604020202020204" pitchFamily="34" charset="0"/>
                <a:cs typeface="Arial" panose="020B0604020202020204" pitchFamily="34" charset="0"/>
              </a:rPr>
              <a:t>Collection Workflow </a:t>
            </a:r>
            <a:r>
              <a:rPr lang="en-US" sz="1000" dirty="0" err="1" smtClean="0">
                <a:latin typeface="Arial" panose="020B0604020202020204" pitchFamily="34" charset="0"/>
                <a:cs typeface="Arial" panose="020B0604020202020204" pitchFamily="34" charset="0"/>
              </a:rPr>
              <a:t>Mngmt</a:t>
            </a:r>
            <a:endParaRPr lang="en-US" sz="1000" dirty="0">
              <a:latin typeface="Arial" panose="020B0604020202020204" pitchFamily="34" charset="0"/>
              <a:cs typeface="Arial" panose="020B0604020202020204" pitchFamily="34" charset="0"/>
            </a:endParaRPr>
          </a:p>
        </p:txBody>
      </p:sp>
      <p:sp>
        <p:nvSpPr>
          <p:cNvPr id="129" name="Rectangle 128"/>
          <p:cNvSpPr/>
          <p:nvPr/>
        </p:nvSpPr>
        <p:spPr>
          <a:xfrm>
            <a:off x="7701954" y="4766742"/>
            <a:ext cx="640080" cy="1515299"/>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lIns="36000" rIns="36000" rtlCol="0" anchor="ctr"/>
          <a:lstStyle/>
          <a:p>
            <a:pPr algn="ctr"/>
            <a:r>
              <a:rPr lang="en-US" sz="1000" dirty="0" smtClean="0">
                <a:latin typeface="Arial" panose="020B0604020202020204" pitchFamily="34" charset="0"/>
                <a:cs typeface="Arial" panose="020B0604020202020204" pitchFamily="34" charset="0"/>
              </a:rPr>
              <a:t>Model Lifecycle </a:t>
            </a:r>
            <a:r>
              <a:rPr lang="en-US" sz="1000" dirty="0" err="1" smtClean="0">
                <a:latin typeface="Arial" panose="020B0604020202020204" pitchFamily="34" charset="0"/>
                <a:cs typeface="Arial" panose="020B0604020202020204" pitchFamily="34" charset="0"/>
              </a:rPr>
              <a:t>Mngmt</a:t>
            </a:r>
            <a:endParaRPr lang="en-US" sz="1000" dirty="0" smtClean="0">
              <a:latin typeface="Arial" panose="020B0604020202020204" pitchFamily="34" charset="0"/>
              <a:cs typeface="Arial" panose="020B0604020202020204" pitchFamily="34" charset="0"/>
            </a:endParaRPr>
          </a:p>
          <a:p>
            <a:pPr algn="ctr"/>
            <a:r>
              <a:rPr lang="en-US" sz="1000" dirty="0" smtClean="0">
                <a:latin typeface="Arial" panose="020B0604020202020204" pitchFamily="34" charset="0"/>
                <a:cs typeface="Arial" panose="020B0604020202020204" pitchFamily="34" charset="0"/>
              </a:rPr>
              <a:t>&amp;</a:t>
            </a:r>
          </a:p>
          <a:p>
            <a:pPr algn="ctr"/>
            <a:r>
              <a:rPr lang="en-US" sz="1000" dirty="0" smtClean="0">
                <a:latin typeface="Arial" panose="020B0604020202020204" pitchFamily="34" charset="0"/>
                <a:cs typeface="Arial" panose="020B0604020202020204" pitchFamily="34" charset="0"/>
              </a:rPr>
              <a:t>Validation</a:t>
            </a:r>
          </a:p>
        </p:txBody>
      </p:sp>
      <p:sp>
        <p:nvSpPr>
          <p:cNvPr id="132" name="Flowchart: Magnetic Disk 131"/>
          <p:cNvSpPr/>
          <p:nvPr/>
        </p:nvSpPr>
        <p:spPr>
          <a:xfrm>
            <a:off x="8415848" y="3948665"/>
            <a:ext cx="548640" cy="548640"/>
          </a:xfrm>
          <a:prstGeom prst="flowChartMagneticDisk">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133" name="Rectangle 132"/>
          <p:cNvSpPr/>
          <p:nvPr/>
        </p:nvSpPr>
        <p:spPr>
          <a:xfrm>
            <a:off x="107504" y="6243218"/>
            <a:ext cx="1529328" cy="276999"/>
          </a:xfrm>
          <a:prstGeom prst="rect">
            <a:avLst/>
          </a:prstGeom>
        </p:spPr>
        <p:txBody>
          <a:bodyPr wrap="square" anchor="ctr">
            <a:spAutoFit/>
          </a:bodyPr>
          <a:lstStyle/>
          <a:p>
            <a:pPr algn="ctr"/>
            <a:r>
              <a:rPr lang="en-US" sz="1200" b="1" dirty="0" smtClean="0">
                <a:latin typeface="Arial" panose="020B0604020202020204" pitchFamily="34" charset="0"/>
                <a:cs typeface="Arial" panose="020B0604020202020204" pitchFamily="34" charset="0"/>
              </a:rPr>
              <a:t>Credit Process</a:t>
            </a:r>
            <a:endParaRPr lang="en-US" sz="1200" b="1" dirty="0">
              <a:latin typeface="Arial" panose="020B0604020202020204" pitchFamily="34" charset="0"/>
              <a:cs typeface="Arial" panose="020B0604020202020204" pitchFamily="34" charset="0"/>
            </a:endParaRPr>
          </a:p>
        </p:txBody>
      </p:sp>
      <p:sp>
        <p:nvSpPr>
          <p:cNvPr id="3" name="Rectangle 2"/>
          <p:cNvSpPr/>
          <p:nvPr/>
        </p:nvSpPr>
        <p:spPr>
          <a:xfrm>
            <a:off x="400233" y="1340768"/>
            <a:ext cx="3024275" cy="274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Arial" panose="020B0604020202020204" pitchFamily="34" charset="0"/>
                <a:cs typeface="Arial" panose="020B0604020202020204" pitchFamily="34" charset="0"/>
              </a:rPr>
              <a:t>CO/SOLO-Lending with Fallback</a:t>
            </a:r>
            <a:endParaRPr lang="en-US" sz="1400" dirty="0">
              <a:latin typeface="Arial" panose="020B0604020202020204" pitchFamily="34" charset="0"/>
              <a:cs typeface="Arial" panose="020B0604020202020204" pitchFamily="34" charset="0"/>
            </a:endParaRPr>
          </a:p>
        </p:txBody>
      </p:sp>
      <p:cxnSp>
        <p:nvCxnSpPr>
          <p:cNvPr id="52" name="Straight Connector 51"/>
          <p:cNvCxnSpPr>
            <a:stCxn id="13" idx="1"/>
            <a:endCxn id="3" idx="1"/>
          </p:cNvCxnSpPr>
          <p:nvPr/>
        </p:nvCxnSpPr>
        <p:spPr>
          <a:xfrm flipH="1" flipV="1">
            <a:off x="400233" y="1477868"/>
            <a:ext cx="500342" cy="2731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752150" y="1340768"/>
            <a:ext cx="2764066"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Arial" panose="020B0604020202020204" pitchFamily="34" charset="0"/>
                <a:cs typeface="Arial" panose="020B0604020202020204" pitchFamily="34" charset="0"/>
              </a:rPr>
              <a:t>SOLO-Lending without Fallback</a:t>
            </a:r>
            <a:endParaRPr lang="en-US" sz="1400" dirty="0">
              <a:latin typeface="Arial" panose="020B0604020202020204" pitchFamily="34" charset="0"/>
              <a:cs typeface="Arial" panose="020B0604020202020204" pitchFamily="34" charset="0"/>
            </a:endParaRPr>
          </a:p>
        </p:txBody>
      </p:sp>
      <p:cxnSp>
        <p:nvCxnSpPr>
          <p:cNvPr id="115" name="Straight Connector 114"/>
          <p:cNvCxnSpPr>
            <a:stCxn id="5" idx="0"/>
            <a:endCxn id="110" idx="2"/>
          </p:cNvCxnSpPr>
          <p:nvPr/>
        </p:nvCxnSpPr>
        <p:spPr>
          <a:xfrm flipV="1">
            <a:off x="3090828" y="1615088"/>
            <a:ext cx="2043355" cy="1838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2743237" y="4270878"/>
            <a:ext cx="504721" cy="404360"/>
          </a:xfrm>
          <a:prstGeom prst="rect">
            <a:avLst/>
          </a:prstGeom>
          <a:noFill/>
          <a:ln w="3175"/>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000" dirty="0" err="1" smtClean="0">
                <a:latin typeface="Arial" panose="020B0604020202020204" pitchFamily="34" charset="0"/>
                <a:cs typeface="Arial" panose="020B0604020202020204" pitchFamily="34" charset="0"/>
              </a:rPr>
              <a:t>Securiti-ation</a:t>
            </a:r>
            <a:endParaRPr lang="en-US" sz="1000" dirty="0">
              <a:latin typeface="Arial" panose="020B0604020202020204" pitchFamily="34" charset="0"/>
              <a:cs typeface="Arial" panose="020B0604020202020204" pitchFamily="34" charset="0"/>
            </a:endParaRPr>
          </a:p>
        </p:txBody>
      </p:sp>
      <p:sp>
        <p:nvSpPr>
          <p:cNvPr id="111" name="Rectangle 110"/>
          <p:cNvSpPr/>
          <p:nvPr/>
        </p:nvSpPr>
        <p:spPr>
          <a:xfrm>
            <a:off x="6876256" y="6558488"/>
            <a:ext cx="1371600" cy="182880"/>
          </a:xfrm>
          <a:prstGeom prst="rect">
            <a:avLst/>
          </a:prstGeom>
          <a:solidFill>
            <a:schemeClr val="accent6">
              <a:lumMod val="60000"/>
              <a:lumOff val="40000"/>
            </a:schemeClr>
          </a:solidFill>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dirty="0" smtClean="0">
                <a:latin typeface="Arial" panose="020B0604020202020204" pitchFamily="34" charset="0"/>
                <a:cs typeface="Arial" panose="020B0604020202020204" pitchFamily="34" charset="0"/>
              </a:rPr>
              <a:t>Currently in Development</a:t>
            </a:r>
            <a:endParaRPr lang="en-US" sz="800" dirty="0">
              <a:latin typeface="Arial" panose="020B0604020202020204" pitchFamily="34" charset="0"/>
              <a:cs typeface="Arial" panose="020B0604020202020204" pitchFamily="34" charset="0"/>
            </a:endParaRPr>
          </a:p>
        </p:txBody>
      </p:sp>
      <p:sp>
        <p:nvSpPr>
          <p:cNvPr id="121" name="Rectangle 120"/>
          <p:cNvSpPr/>
          <p:nvPr/>
        </p:nvSpPr>
        <p:spPr>
          <a:xfrm>
            <a:off x="8287741" y="6558488"/>
            <a:ext cx="721459" cy="182880"/>
          </a:xfrm>
          <a:prstGeom prst="rect">
            <a:avLst/>
          </a:prstGeom>
          <a:noFill/>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dirty="0" smtClean="0">
                <a:latin typeface="Arial" panose="020B0604020202020204" pitchFamily="34" charset="0"/>
                <a:cs typeface="Arial" panose="020B0604020202020204" pitchFamily="34" charset="0"/>
              </a:rPr>
              <a:t>Not Started</a:t>
            </a:r>
            <a:endParaRPr lang="en-US" sz="800" dirty="0">
              <a:latin typeface="Arial" panose="020B0604020202020204" pitchFamily="34" charset="0"/>
              <a:cs typeface="Arial" panose="020B0604020202020204" pitchFamily="34" charset="0"/>
            </a:endParaRPr>
          </a:p>
        </p:txBody>
      </p:sp>
      <p:sp>
        <p:nvSpPr>
          <p:cNvPr id="127" name="Rectangle 126"/>
          <p:cNvSpPr/>
          <p:nvPr/>
        </p:nvSpPr>
        <p:spPr>
          <a:xfrm>
            <a:off x="3978019" y="2567515"/>
            <a:ext cx="1097280" cy="137160"/>
          </a:xfrm>
          <a:prstGeom prst="rect">
            <a:avLst/>
          </a:prstGeom>
          <a:solidFill>
            <a:schemeClr val="bg1"/>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smtClean="0">
                <a:latin typeface="Arial" panose="020B0604020202020204" pitchFamily="34" charset="0"/>
                <a:cs typeface="Arial" panose="020B0604020202020204" pitchFamily="34" charset="0"/>
              </a:rPr>
              <a:t>Credit Forum</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723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3"/>
                                        </p:tgtEl>
                                        <p:attrNameLst>
                                          <p:attrName>style.visibility</p:attrName>
                                        </p:attrNameLst>
                                      </p:cBhvr>
                                      <p:to>
                                        <p:strVal val="visible"/>
                                      </p:to>
                                    </p:set>
                                    <p:animEffect transition="in" filter="fade">
                                      <p:cBhvr>
                                        <p:cTn id="31" dur="500"/>
                                        <p:tgtEl>
                                          <p:spTgt spid="13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9"/>
                                        </p:tgtEl>
                                        <p:attrNameLst>
                                          <p:attrName>style.visibility</p:attrName>
                                        </p:attrNameLst>
                                      </p:cBhvr>
                                      <p:to>
                                        <p:strVal val="visible"/>
                                      </p:to>
                                    </p:set>
                                    <p:animEffect transition="in" filter="fade">
                                      <p:cBhvr>
                                        <p:cTn id="78" dur="500"/>
                                        <p:tgtEl>
                                          <p:spTgt spid="10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500"/>
                                        <p:tgtEl>
                                          <p:spTgt spid="3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fade">
                                      <p:cBhvr>
                                        <p:cTn id="84" dur="500"/>
                                        <p:tgtEl>
                                          <p:spTgt spid="3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500"/>
                                        <p:tgtEl>
                                          <p:spTgt spid="3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fade">
                                      <p:cBhvr>
                                        <p:cTn id="90" dur="500"/>
                                        <p:tgtEl>
                                          <p:spTgt spid="4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fade">
                                      <p:cBhvr>
                                        <p:cTn id="93" dur="500"/>
                                        <p:tgtEl>
                                          <p:spTgt spid="4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2"/>
                                        </p:tgtEl>
                                        <p:attrNameLst>
                                          <p:attrName>style.visibility</p:attrName>
                                        </p:attrNameLst>
                                      </p:cBhvr>
                                      <p:to>
                                        <p:strVal val="visible"/>
                                      </p:to>
                                    </p:set>
                                    <p:animEffect transition="in" filter="fade">
                                      <p:cBhvr>
                                        <p:cTn id="96" dur="500"/>
                                        <p:tgtEl>
                                          <p:spTgt spid="4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3"/>
                                        </p:tgtEl>
                                        <p:attrNameLst>
                                          <p:attrName>style.visibility</p:attrName>
                                        </p:attrNameLst>
                                      </p:cBhvr>
                                      <p:to>
                                        <p:strVal val="visible"/>
                                      </p:to>
                                    </p:set>
                                    <p:animEffect transition="in" filter="fade">
                                      <p:cBhvr>
                                        <p:cTn id="99" dur="500"/>
                                        <p:tgtEl>
                                          <p:spTgt spid="4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4"/>
                                        </p:tgtEl>
                                        <p:attrNameLst>
                                          <p:attrName>style.visibility</p:attrName>
                                        </p:attrNameLst>
                                      </p:cBhvr>
                                      <p:to>
                                        <p:strVal val="visible"/>
                                      </p:to>
                                    </p:set>
                                    <p:animEffect transition="in" filter="fade">
                                      <p:cBhvr>
                                        <p:cTn id="102" dur="500"/>
                                        <p:tgtEl>
                                          <p:spTgt spid="44"/>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fade">
                                      <p:cBhvr>
                                        <p:cTn id="105" dur="500"/>
                                        <p:tgtEl>
                                          <p:spTgt spid="4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6"/>
                                        </p:tgtEl>
                                        <p:attrNameLst>
                                          <p:attrName>style.visibility</p:attrName>
                                        </p:attrNameLst>
                                      </p:cBhvr>
                                      <p:to>
                                        <p:strVal val="visible"/>
                                      </p:to>
                                    </p:set>
                                    <p:animEffect transition="in" filter="fade">
                                      <p:cBhvr>
                                        <p:cTn id="108" dur="500"/>
                                        <p:tgtEl>
                                          <p:spTgt spid="46"/>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7"/>
                                        </p:tgtEl>
                                        <p:attrNameLst>
                                          <p:attrName>style.visibility</p:attrName>
                                        </p:attrNameLst>
                                      </p:cBhvr>
                                      <p:to>
                                        <p:strVal val="visible"/>
                                      </p:to>
                                    </p:set>
                                    <p:animEffect transition="in" filter="fade">
                                      <p:cBhvr>
                                        <p:cTn id="111" dur="500"/>
                                        <p:tgtEl>
                                          <p:spTgt spid="47"/>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8"/>
                                        </p:tgtEl>
                                        <p:attrNameLst>
                                          <p:attrName>style.visibility</p:attrName>
                                        </p:attrNameLst>
                                      </p:cBhvr>
                                      <p:to>
                                        <p:strVal val="visible"/>
                                      </p:to>
                                    </p:set>
                                    <p:animEffect transition="in" filter="fade">
                                      <p:cBhvr>
                                        <p:cTn id="114" dur="500"/>
                                        <p:tgtEl>
                                          <p:spTgt spid="4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9"/>
                                        </p:tgtEl>
                                        <p:attrNameLst>
                                          <p:attrName>style.visibility</p:attrName>
                                        </p:attrNameLst>
                                      </p:cBhvr>
                                      <p:to>
                                        <p:strVal val="visible"/>
                                      </p:to>
                                    </p:set>
                                    <p:animEffect transition="in" filter="fade">
                                      <p:cBhvr>
                                        <p:cTn id="117" dur="500"/>
                                        <p:tgtEl>
                                          <p:spTgt spid="49"/>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50"/>
                                        </p:tgtEl>
                                        <p:attrNameLst>
                                          <p:attrName>style.visibility</p:attrName>
                                        </p:attrNameLst>
                                      </p:cBhvr>
                                      <p:to>
                                        <p:strVal val="visible"/>
                                      </p:to>
                                    </p:set>
                                    <p:animEffect transition="in" filter="fade">
                                      <p:cBhvr>
                                        <p:cTn id="120" dur="500"/>
                                        <p:tgtEl>
                                          <p:spTgt spid="50"/>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3"/>
                                        </p:tgtEl>
                                        <p:attrNameLst>
                                          <p:attrName>style.visibility</p:attrName>
                                        </p:attrNameLst>
                                      </p:cBhvr>
                                      <p:to>
                                        <p:strVal val="visible"/>
                                      </p:to>
                                    </p:set>
                                    <p:animEffect transition="in" filter="fade">
                                      <p:cBhvr>
                                        <p:cTn id="123" dur="500"/>
                                        <p:tgtEl>
                                          <p:spTgt spid="73"/>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4"/>
                                        </p:tgtEl>
                                        <p:attrNameLst>
                                          <p:attrName>style.visibility</p:attrName>
                                        </p:attrNameLst>
                                      </p:cBhvr>
                                      <p:to>
                                        <p:strVal val="visible"/>
                                      </p:to>
                                    </p:set>
                                    <p:animEffect transition="in" filter="fade">
                                      <p:cBhvr>
                                        <p:cTn id="126" dur="500"/>
                                        <p:tgtEl>
                                          <p:spTgt spid="7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85"/>
                                        </p:tgtEl>
                                        <p:attrNameLst>
                                          <p:attrName>style.visibility</p:attrName>
                                        </p:attrNameLst>
                                      </p:cBhvr>
                                      <p:to>
                                        <p:strVal val="visible"/>
                                      </p:to>
                                    </p:set>
                                    <p:animEffect transition="in" filter="fade">
                                      <p:cBhvr>
                                        <p:cTn id="129" dur="500"/>
                                        <p:tgtEl>
                                          <p:spTgt spid="85"/>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86"/>
                                        </p:tgtEl>
                                        <p:attrNameLst>
                                          <p:attrName>style.visibility</p:attrName>
                                        </p:attrNameLst>
                                      </p:cBhvr>
                                      <p:to>
                                        <p:strVal val="visible"/>
                                      </p:to>
                                    </p:set>
                                    <p:animEffect transition="in" filter="fade">
                                      <p:cBhvr>
                                        <p:cTn id="132" dur="500"/>
                                        <p:tgtEl>
                                          <p:spTgt spid="86"/>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87"/>
                                        </p:tgtEl>
                                        <p:attrNameLst>
                                          <p:attrName>style.visibility</p:attrName>
                                        </p:attrNameLst>
                                      </p:cBhvr>
                                      <p:to>
                                        <p:strVal val="visible"/>
                                      </p:to>
                                    </p:set>
                                    <p:animEffect transition="in" filter="fade">
                                      <p:cBhvr>
                                        <p:cTn id="135" dur="500"/>
                                        <p:tgtEl>
                                          <p:spTgt spid="87"/>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90"/>
                                        </p:tgtEl>
                                        <p:attrNameLst>
                                          <p:attrName>style.visibility</p:attrName>
                                        </p:attrNameLst>
                                      </p:cBhvr>
                                      <p:to>
                                        <p:strVal val="visible"/>
                                      </p:to>
                                    </p:set>
                                    <p:animEffect transition="in" filter="fade">
                                      <p:cBhvr>
                                        <p:cTn id="138" dur="500"/>
                                        <p:tgtEl>
                                          <p:spTgt spid="90"/>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05"/>
                                        </p:tgtEl>
                                        <p:attrNameLst>
                                          <p:attrName>style.visibility</p:attrName>
                                        </p:attrNameLst>
                                      </p:cBhvr>
                                      <p:to>
                                        <p:strVal val="visible"/>
                                      </p:to>
                                    </p:set>
                                    <p:animEffect transition="in" filter="fade">
                                      <p:cBhvr>
                                        <p:cTn id="141" dur="500"/>
                                        <p:tgtEl>
                                          <p:spTgt spid="105"/>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127"/>
                                        </p:tgtEl>
                                        <p:attrNameLst>
                                          <p:attrName>style.visibility</p:attrName>
                                        </p:attrNameLst>
                                      </p:cBhvr>
                                      <p:to>
                                        <p:strVal val="visible"/>
                                      </p:to>
                                    </p:set>
                                    <p:animEffect transition="in" filter="fade">
                                      <p:cBhvr>
                                        <p:cTn id="144" dur="500"/>
                                        <p:tgtEl>
                                          <p:spTgt spid="127"/>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16"/>
                                        </p:tgtEl>
                                        <p:attrNameLst>
                                          <p:attrName>style.visibility</p:attrName>
                                        </p:attrNameLst>
                                      </p:cBhvr>
                                      <p:to>
                                        <p:strVal val="visible"/>
                                      </p:to>
                                    </p:set>
                                    <p:animEffect transition="in" filter="fade">
                                      <p:cBhvr>
                                        <p:cTn id="149" dur="500"/>
                                        <p:tgtEl>
                                          <p:spTgt spid="16"/>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59"/>
                                        </p:tgtEl>
                                        <p:attrNameLst>
                                          <p:attrName>style.visibility</p:attrName>
                                        </p:attrNameLst>
                                      </p:cBhvr>
                                      <p:to>
                                        <p:strVal val="visible"/>
                                      </p:to>
                                    </p:set>
                                    <p:animEffect transition="in" filter="fade">
                                      <p:cBhvr>
                                        <p:cTn id="152" dur="500"/>
                                        <p:tgtEl>
                                          <p:spTgt spid="59"/>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60"/>
                                        </p:tgtEl>
                                        <p:attrNameLst>
                                          <p:attrName>style.visibility</p:attrName>
                                        </p:attrNameLst>
                                      </p:cBhvr>
                                      <p:to>
                                        <p:strVal val="visible"/>
                                      </p:to>
                                    </p:set>
                                    <p:animEffect transition="in" filter="fade">
                                      <p:cBhvr>
                                        <p:cTn id="155" dur="500"/>
                                        <p:tgtEl>
                                          <p:spTgt spid="60"/>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61"/>
                                        </p:tgtEl>
                                        <p:attrNameLst>
                                          <p:attrName>style.visibility</p:attrName>
                                        </p:attrNameLst>
                                      </p:cBhvr>
                                      <p:to>
                                        <p:strVal val="visible"/>
                                      </p:to>
                                    </p:set>
                                    <p:animEffect transition="in" filter="fade">
                                      <p:cBhvr>
                                        <p:cTn id="158" dur="500"/>
                                        <p:tgtEl>
                                          <p:spTgt spid="61"/>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62"/>
                                        </p:tgtEl>
                                        <p:attrNameLst>
                                          <p:attrName>style.visibility</p:attrName>
                                        </p:attrNameLst>
                                      </p:cBhvr>
                                      <p:to>
                                        <p:strVal val="visible"/>
                                      </p:to>
                                    </p:set>
                                    <p:animEffect transition="in" filter="fade">
                                      <p:cBhvr>
                                        <p:cTn id="161" dur="500"/>
                                        <p:tgtEl>
                                          <p:spTgt spid="62"/>
                                        </p:tgtEl>
                                      </p:cBhvr>
                                    </p:animEffect>
                                  </p:childTnLst>
                                </p:cTn>
                              </p:par>
                              <p:par>
                                <p:cTn id="162" presetID="10" presetClass="entr" presetSubtype="0" fill="hold" nodeType="withEffect">
                                  <p:stCondLst>
                                    <p:cond delay="0"/>
                                  </p:stCondLst>
                                  <p:childTnLst>
                                    <p:set>
                                      <p:cBhvr>
                                        <p:cTn id="163" dur="1" fill="hold">
                                          <p:stCondLst>
                                            <p:cond delay="0"/>
                                          </p:stCondLst>
                                        </p:cTn>
                                        <p:tgtEl>
                                          <p:spTgt spid="63"/>
                                        </p:tgtEl>
                                        <p:attrNameLst>
                                          <p:attrName>style.visibility</p:attrName>
                                        </p:attrNameLst>
                                      </p:cBhvr>
                                      <p:to>
                                        <p:strVal val="visible"/>
                                      </p:to>
                                    </p:set>
                                    <p:animEffect transition="in" filter="fade">
                                      <p:cBhvr>
                                        <p:cTn id="164" dur="500"/>
                                        <p:tgtEl>
                                          <p:spTgt spid="63"/>
                                        </p:tgtEl>
                                      </p:cBhvr>
                                    </p:animEffect>
                                  </p:childTnLst>
                                </p:cTn>
                              </p:par>
                              <p:par>
                                <p:cTn id="165" presetID="10" presetClass="entr" presetSubtype="0" fill="hold" nodeType="withEffect">
                                  <p:stCondLst>
                                    <p:cond delay="0"/>
                                  </p:stCondLst>
                                  <p:childTnLst>
                                    <p:set>
                                      <p:cBhvr>
                                        <p:cTn id="166" dur="1" fill="hold">
                                          <p:stCondLst>
                                            <p:cond delay="0"/>
                                          </p:stCondLst>
                                        </p:cTn>
                                        <p:tgtEl>
                                          <p:spTgt spid="64"/>
                                        </p:tgtEl>
                                        <p:attrNameLst>
                                          <p:attrName>style.visibility</p:attrName>
                                        </p:attrNameLst>
                                      </p:cBhvr>
                                      <p:to>
                                        <p:strVal val="visible"/>
                                      </p:to>
                                    </p:set>
                                    <p:animEffect transition="in" filter="fade">
                                      <p:cBhvr>
                                        <p:cTn id="167" dur="500"/>
                                        <p:tgtEl>
                                          <p:spTgt spid="64"/>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65"/>
                                        </p:tgtEl>
                                        <p:attrNameLst>
                                          <p:attrName>style.visibility</p:attrName>
                                        </p:attrNameLst>
                                      </p:cBhvr>
                                      <p:to>
                                        <p:strVal val="visible"/>
                                      </p:to>
                                    </p:set>
                                    <p:animEffect transition="in" filter="fade">
                                      <p:cBhvr>
                                        <p:cTn id="170" dur="500"/>
                                        <p:tgtEl>
                                          <p:spTgt spid="65"/>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66"/>
                                        </p:tgtEl>
                                        <p:attrNameLst>
                                          <p:attrName>style.visibility</p:attrName>
                                        </p:attrNameLst>
                                      </p:cBhvr>
                                      <p:to>
                                        <p:strVal val="visible"/>
                                      </p:to>
                                    </p:set>
                                    <p:animEffect transition="in" filter="fade">
                                      <p:cBhvr>
                                        <p:cTn id="173" dur="500"/>
                                        <p:tgtEl>
                                          <p:spTgt spid="66"/>
                                        </p:tgtEl>
                                      </p:cBhvr>
                                    </p:animEffect>
                                  </p:childTnLst>
                                </p:cTn>
                              </p:par>
                              <p:par>
                                <p:cTn id="174" presetID="10" presetClass="entr" presetSubtype="0" fill="hold" nodeType="withEffect">
                                  <p:stCondLst>
                                    <p:cond delay="0"/>
                                  </p:stCondLst>
                                  <p:childTnLst>
                                    <p:set>
                                      <p:cBhvr>
                                        <p:cTn id="175" dur="1" fill="hold">
                                          <p:stCondLst>
                                            <p:cond delay="0"/>
                                          </p:stCondLst>
                                        </p:cTn>
                                        <p:tgtEl>
                                          <p:spTgt spid="67"/>
                                        </p:tgtEl>
                                        <p:attrNameLst>
                                          <p:attrName>style.visibility</p:attrName>
                                        </p:attrNameLst>
                                      </p:cBhvr>
                                      <p:to>
                                        <p:strVal val="visible"/>
                                      </p:to>
                                    </p:set>
                                    <p:animEffect transition="in" filter="fade">
                                      <p:cBhvr>
                                        <p:cTn id="176" dur="500"/>
                                        <p:tgtEl>
                                          <p:spTgt spid="67"/>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68"/>
                                        </p:tgtEl>
                                        <p:attrNameLst>
                                          <p:attrName>style.visibility</p:attrName>
                                        </p:attrNameLst>
                                      </p:cBhvr>
                                      <p:to>
                                        <p:strVal val="visible"/>
                                      </p:to>
                                    </p:set>
                                    <p:animEffect transition="in" filter="fade">
                                      <p:cBhvr>
                                        <p:cTn id="179" dur="500"/>
                                        <p:tgtEl>
                                          <p:spTgt spid="68"/>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69"/>
                                        </p:tgtEl>
                                        <p:attrNameLst>
                                          <p:attrName>style.visibility</p:attrName>
                                        </p:attrNameLst>
                                      </p:cBhvr>
                                      <p:to>
                                        <p:strVal val="visible"/>
                                      </p:to>
                                    </p:set>
                                    <p:animEffect transition="in" filter="fade">
                                      <p:cBhvr>
                                        <p:cTn id="182" dur="500"/>
                                        <p:tgtEl>
                                          <p:spTgt spid="69"/>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70"/>
                                        </p:tgtEl>
                                        <p:attrNameLst>
                                          <p:attrName>style.visibility</p:attrName>
                                        </p:attrNameLst>
                                      </p:cBhvr>
                                      <p:to>
                                        <p:strVal val="visible"/>
                                      </p:to>
                                    </p:set>
                                    <p:animEffect transition="in" filter="fade">
                                      <p:cBhvr>
                                        <p:cTn id="185" dur="500"/>
                                        <p:tgtEl>
                                          <p:spTgt spid="70"/>
                                        </p:tgtEl>
                                      </p:cBhvr>
                                    </p:animEffect>
                                  </p:childTnLst>
                                </p:cTn>
                              </p:par>
                              <p:par>
                                <p:cTn id="186" presetID="10" presetClass="entr" presetSubtype="0" fill="hold" nodeType="withEffect">
                                  <p:stCondLst>
                                    <p:cond delay="0"/>
                                  </p:stCondLst>
                                  <p:childTnLst>
                                    <p:set>
                                      <p:cBhvr>
                                        <p:cTn id="187" dur="1" fill="hold">
                                          <p:stCondLst>
                                            <p:cond delay="0"/>
                                          </p:stCondLst>
                                        </p:cTn>
                                        <p:tgtEl>
                                          <p:spTgt spid="71"/>
                                        </p:tgtEl>
                                        <p:attrNameLst>
                                          <p:attrName>style.visibility</p:attrName>
                                        </p:attrNameLst>
                                      </p:cBhvr>
                                      <p:to>
                                        <p:strVal val="visible"/>
                                      </p:to>
                                    </p:set>
                                    <p:animEffect transition="in" filter="fade">
                                      <p:cBhvr>
                                        <p:cTn id="188" dur="500"/>
                                        <p:tgtEl>
                                          <p:spTgt spid="71"/>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72"/>
                                        </p:tgtEl>
                                        <p:attrNameLst>
                                          <p:attrName>style.visibility</p:attrName>
                                        </p:attrNameLst>
                                      </p:cBhvr>
                                      <p:to>
                                        <p:strVal val="visible"/>
                                      </p:to>
                                    </p:set>
                                    <p:animEffect transition="in" filter="fade">
                                      <p:cBhvr>
                                        <p:cTn id="191" dur="500"/>
                                        <p:tgtEl>
                                          <p:spTgt spid="72"/>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76"/>
                                        </p:tgtEl>
                                        <p:attrNameLst>
                                          <p:attrName>style.visibility</p:attrName>
                                        </p:attrNameLst>
                                      </p:cBhvr>
                                      <p:to>
                                        <p:strVal val="visible"/>
                                      </p:to>
                                    </p:set>
                                    <p:animEffect transition="in" filter="fade">
                                      <p:cBhvr>
                                        <p:cTn id="194" dur="500"/>
                                        <p:tgtEl>
                                          <p:spTgt spid="76"/>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77"/>
                                        </p:tgtEl>
                                        <p:attrNameLst>
                                          <p:attrName>style.visibility</p:attrName>
                                        </p:attrNameLst>
                                      </p:cBhvr>
                                      <p:to>
                                        <p:strVal val="visible"/>
                                      </p:to>
                                    </p:set>
                                    <p:animEffect transition="in" filter="fade">
                                      <p:cBhvr>
                                        <p:cTn id="197" dur="500"/>
                                        <p:tgtEl>
                                          <p:spTgt spid="77"/>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88"/>
                                        </p:tgtEl>
                                        <p:attrNameLst>
                                          <p:attrName>style.visibility</p:attrName>
                                        </p:attrNameLst>
                                      </p:cBhvr>
                                      <p:to>
                                        <p:strVal val="visible"/>
                                      </p:to>
                                    </p:set>
                                    <p:animEffect transition="in" filter="fade">
                                      <p:cBhvr>
                                        <p:cTn id="200" dur="500"/>
                                        <p:tgtEl>
                                          <p:spTgt spid="88"/>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79"/>
                                        </p:tgtEl>
                                        <p:attrNameLst>
                                          <p:attrName>style.visibility</p:attrName>
                                        </p:attrNameLst>
                                      </p:cBhvr>
                                      <p:to>
                                        <p:strVal val="visible"/>
                                      </p:to>
                                    </p:set>
                                    <p:animEffect transition="in" filter="fade">
                                      <p:cBhvr>
                                        <p:cTn id="203" dur="500"/>
                                        <p:tgtEl>
                                          <p:spTgt spid="79"/>
                                        </p:tgtEl>
                                      </p:cBhvr>
                                    </p:animEffect>
                                  </p:childTnLst>
                                </p:cTn>
                              </p:par>
                            </p:childTnLst>
                          </p:cTn>
                        </p:par>
                      </p:childTnLst>
                    </p:cTn>
                  </p:par>
                  <p:par>
                    <p:cTn id="204" fill="hold">
                      <p:stCondLst>
                        <p:cond delay="indefinite"/>
                      </p:stCondLst>
                      <p:childTnLst>
                        <p:par>
                          <p:cTn id="205" fill="hold">
                            <p:stCondLst>
                              <p:cond delay="0"/>
                            </p:stCondLst>
                            <p:childTnLst>
                              <p:par>
                                <p:cTn id="206" presetID="10" presetClass="entr" presetSubtype="0" fill="hold" grpId="0" nodeType="clickEffect">
                                  <p:stCondLst>
                                    <p:cond delay="0"/>
                                  </p:stCondLst>
                                  <p:childTnLst>
                                    <p:set>
                                      <p:cBhvr>
                                        <p:cTn id="207" dur="1" fill="hold">
                                          <p:stCondLst>
                                            <p:cond delay="0"/>
                                          </p:stCondLst>
                                        </p:cTn>
                                        <p:tgtEl>
                                          <p:spTgt spid="100"/>
                                        </p:tgtEl>
                                        <p:attrNameLst>
                                          <p:attrName>style.visibility</p:attrName>
                                        </p:attrNameLst>
                                      </p:cBhvr>
                                      <p:to>
                                        <p:strVal val="visible"/>
                                      </p:to>
                                    </p:set>
                                    <p:animEffect transition="in" filter="fade">
                                      <p:cBhvr>
                                        <p:cTn id="208" dur="500"/>
                                        <p:tgtEl>
                                          <p:spTgt spid="100"/>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101"/>
                                        </p:tgtEl>
                                        <p:attrNameLst>
                                          <p:attrName>style.visibility</p:attrName>
                                        </p:attrNameLst>
                                      </p:cBhvr>
                                      <p:to>
                                        <p:strVal val="visible"/>
                                      </p:to>
                                    </p:set>
                                    <p:animEffect transition="in" filter="fade">
                                      <p:cBhvr>
                                        <p:cTn id="211" dur="500"/>
                                        <p:tgtEl>
                                          <p:spTgt spid="101"/>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102"/>
                                        </p:tgtEl>
                                        <p:attrNameLst>
                                          <p:attrName>style.visibility</p:attrName>
                                        </p:attrNameLst>
                                      </p:cBhvr>
                                      <p:to>
                                        <p:strVal val="visible"/>
                                      </p:to>
                                    </p:set>
                                    <p:animEffect transition="in" filter="fade">
                                      <p:cBhvr>
                                        <p:cTn id="214" dur="500"/>
                                        <p:tgtEl>
                                          <p:spTgt spid="102"/>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106"/>
                                        </p:tgtEl>
                                        <p:attrNameLst>
                                          <p:attrName>style.visibility</p:attrName>
                                        </p:attrNameLst>
                                      </p:cBhvr>
                                      <p:to>
                                        <p:strVal val="visible"/>
                                      </p:to>
                                    </p:set>
                                    <p:animEffect transition="in" filter="fade">
                                      <p:cBhvr>
                                        <p:cTn id="217" dur="500"/>
                                        <p:tgtEl>
                                          <p:spTgt spid="106"/>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107"/>
                                        </p:tgtEl>
                                        <p:attrNameLst>
                                          <p:attrName>style.visibility</p:attrName>
                                        </p:attrNameLst>
                                      </p:cBhvr>
                                      <p:to>
                                        <p:strVal val="visible"/>
                                      </p:to>
                                    </p:set>
                                    <p:animEffect transition="in" filter="fade">
                                      <p:cBhvr>
                                        <p:cTn id="220" dur="500"/>
                                        <p:tgtEl>
                                          <p:spTgt spid="107"/>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108"/>
                                        </p:tgtEl>
                                        <p:attrNameLst>
                                          <p:attrName>style.visibility</p:attrName>
                                        </p:attrNameLst>
                                      </p:cBhvr>
                                      <p:to>
                                        <p:strVal val="visible"/>
                                      </p:to>
                                    </p:set>
                                    <p:animEffect transition="in" filter="fade">
                                      <p:cBhvr>
                                        <p:cTn id="223" dur="500"/>
                                        <p:tgtEl>
                                          <p:spTgt spid="108"/>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112"/>
                                        </p:tgtEl>
                                        <p:attrNameLst>
                                          <p:attrName>style.visibility</p:attrName>
                                        </p:attrNameLst>
                                      </p:cBhvr>
                                      <p:to>
                                        <p:strVal val="visible"/>
                                      </p:to>
                                    </p:set>
                                    <p:animEffect transition="in" filter="fade">
                                      <p:cBhvr>
                                        <p:cTn id="226" dur="500"/>
                                        <p:tgtEl>
                                          <p:spTgt spid="112"/>
                                        </p:tgtEl>
                                      </p:cBhvr>
                                    </p:animEffect>
                                  </p:childTnLst>
                                </p:cTn>
                              </p:par>
                              <p:par>
                                <p:cTn id="227" presetID="10" presetClass="entr" presetSubtype="0" fill="hold" grpId="0" nodeType="withEffect">
                                  <p:stCondLst>
                                    <p:cond delay="0"/>
                                  </p:stCondLst>
                                  <p:childTnLst>
                                    <p:set>
                                      <p:cBhvr>
                                        <p:cTn id="228" dur="1" fill="hold">
                                          <p:stCondLst>
                                            <p:cond delay="0"/>
                                          </p:stCondLst>
                                        </p:cTn>
                                        <p:tgtEl>
                                          <p:spTgt spid="113"/>
                                        </p:tgtEl>
                                        <p:attrNameLst>
                                          <p:attrName>style.visibility</p:attrName>
                                        </p:attrNameLst>
                                      </p:cBhvr>
                                      <p:to>
                                        <p:strVal val="visible"/>
                                      </p:to>
                                    </p:set>
                                    <p:animEffect transition="in" filter="fade">
                                      <p:cBhvr>
                                        <p:cTn id="229" dur="500"/>
                                        <p:tgtEl>
                                          <p:spTgt spid="113"/>
                                        </p:tgtEl>
                                      </p:cBhvr>
                                    </p:animEffect>
                                  </p:childTnLst>
                                </p:cTn>
                              </p:par>
                              <p:par>
                                <p:cTn id="230" presetID="10" presetClass="entr" presetSubtype="0" fill="hold" grpId="0" nodeType="withEffect">
                                  <p:stCondLst>
                                    <p:cond delay="0"/>
                                  </p:stCondLst>
                                  <p:childTnLst>
                                    <p:set>
                                      <p:cBhvr>
                                        <p:cTn id="231" dur="1" fill="hold">
                                          <p:stCondLst>
                                            <p:cond delay="0"/>
                                          </p:stCondLst>
                                        </p:cTn>
                                        <p:tgtEl>
                                          <p:spTgt spid="114"/>
                                        </p:tgtEl>
                                        <p:attrNameLst>
                                          <p:attrName>style.visibility</p:attrName>
                                        </p:attrNameLst>
                                      </p:cBhvr>
                                      <p:to>
                                        <p:strVal val="visible"/>
                                      </p:to>
                                    </p:set>
                                    <p:animEffect transition="in" filter="fade">
                                      <p:cBhvr>
                                        <p:cTn id="232" dur="500"/>
                                        <p:tgtEl>
                                          <p:spTgt spid="114"/>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116"/>
                                        </p:tgtEl>
                                        <p:attrNameLst>
                                          <p:attrName>style.visibility</p:attrName>
                                        </p:attrNameLst>
                                      </p:cBhvr>
                                      <p:to>
                                        <p:strVal val="visible"/>
                                      </p:to>
                                    </p:set>
                                    <p:animEffect transition="in" filter="fade">
                                      <p:cBhvr>
                                        <p:cTn id="235" dur="500"/>
                                        <p:tgtEl>
                                          <p:spTgt spid="116"/>
                                        </p:tgtEl>
                                      </p:cBhvr>
                                    </p:animEffect>
                                  </p:childTnLst>
                                </p:cTn>
                              </p:par>
                              <p:par>
                                <p:cTn id="236" presetID="10" presetClass="entr" presetSubtype="0" fill="hold" grpId="0" nodeType="withEffect">
                                  <p:stCondLst>
                                    <p:cond delay="0"/>
                                  </p:stCondLst>
                                  <p:childTnLst>
                                    <p:set>
                                      <p:cBhvr>
                                        <p:cTn id="237" dur="1" fill="hold">
                                          <p:stCondLst>
                                            <p:cond delay="0"/>
                                          </p:stCondLst>
                                        </p:cTn>
                                        <p:tgtEl>
                                          <p:spTgt spid="117"/>
                                        </p:tgtEl>
                                        <p:attrNameLst>
                                          <p:attrName>style.visibility</p:attrName>
                                        </p:attrNameLst>
                                      </p:cBhvr>
                                      <p:to>
                                        <p:strVal val="visible"/>
                                      </p:to>
                                    </p:set>
                                    <p:animEffect transition="in" filter="fade">
                                      <p:cBhvr>
                                        <p:cTn id="238" dur="500"/>
                                        <p:tgtEl>
                                          <p:spTgt spid="117"/>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118"/>
                                        </p:tgtEl>
                                        <p:attrNameLst>
                                          <p:attrName>style.visibility</p:attrName>
                                        </p:attrNameLst>
                                      </p:cBhvr>
                                      <p:to>
                                        <p:strVal val="visible"/>
                                      </p:to>
                                    </p:set>
                                    <p:animEffect transition="in" filter="fade">
                                      <p:cBhvr>
                                        <p:cTn id="241" dur="500"/>
                                        <p:tgtEl>
                                          <p:spTgt spid="118"/>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119"/>
                                        </p:tgtEl>
                                        <p:attrNameLst>
                                          <p:attrName>style.visibility</p:attrName>
                                        </p:attrNameLst>
                                      </p:cBhvr>
                                      <p:to>
                                        <p:strVal val="visible"/>
                                      </p:to>
                                    </p:set>
                                    <p:animEffect transition="in" filter="fade">
                                      <p:cBhvr>
                                        <p:cTn id="244" dur="500"/>
                                        <p:tgtEl>
                                          <p:spTgt spid="119"/>
                                        </p:tgtEl>
                                      </p:cBhvr>
                                    </p:animEffect>
                                  </p:childTnLst>
                                </p:cTn>
                              </p:par>
                              <p:par>
                                <p:cTn id="245" presetID="10" presetClass="entr" presetSubtype="0" fill="hold" grpId="0" nodeType="withEffect">
                                  <p:stCondLst>
                                    <p:cond delay="0"/>
                                  </p:stCondLst>
                                  <p:childTnLst>
                                    <p:set>
                                      <p:cBhvr>
                                        <p:cTn id="246" dur="1" fill="hold">
                                          <p:stCondLst>
                                            <p:cond delay="0"/>
                                          </p:stCondLst>
                                        </p:cTn>
                                        <p:tgtEl>
                                          <p:spTgt spid="120"/>
                                        </p:tgtEl>
                                        <p:attrNameLst>
                                          <p:attrName>style.visibility</p:attrName>
                                        </p:attrNameLst>
                                      </p:cBhvr>
                                      <p:to>
                                        <p:strVal val="visible"/>
                                      </p:to>
                                    </p:set>
                                    <p:animEffect transition="in" filter="fade">
                                      <p:cBhvr>
                                        <p:cTn id="247" dur="500"/>
                                        <p:tgtEl>
                                          <p:spTgt spid="120"/>
                                        </p:tgtEl>
                                      </p:cBhvr>
                                    </p:animEffect>
                                  </p:childTnLst>
                                </p:cTn>
                              </p:par>
                              <p:par>
                                <p:cTn id="248" presetID="10" presetClass="entr" presetSubtype="0" fill="hold" grpId="0" nodeType="withEffect">
                                  <p:stCondLst>
                                    <p:cond delay="0"/>
                                  </p:stCondLst>
                                  <p:childTnLst>
                                    <p:set>
                                      <p:cBhvr>
                                        <p:cTn id="249" dur="1" fill="hold">
                                          <p:stCondLst>
                                            <p:cond delay="0"/>
                                          </p:stCondLst>
                                        </p:cTn>
                                        <p:tgtEl>
                                          <p:spTgt spid="122"/>
                                        </p:tgtEl>
                                        <p:attrNameLst>
                                          <p:attrName>style.visibility</p:attrName>
                                        </p:attrNameLst>
                                      </p:cBhvr>
                                      <p:to>
                                        <p:strVal val="visible"/>
                                      </p:to>
                                    </p:set>
                                    <p:animEffect transition="in" filter="fade">
                                      <p:cBhvr>
                                        <p:cTn id="250" dur="500"/>
                                        <p:tgtEl>
                                          <p:spTgt spid="122"/>
                                        </p:tgtEl>
                                      </p:cBhvr>
                                    </p:animEffect>
                                  </p:childTnLst>
                                </p:cTn>
                              </p:par>
                              <p:par>
                                <p:cTn id="251" presetID="10" presetClass="entr" presetSubtype="0" fill="hold" grpId="0" nodeType="withEffect">
                                  <p:stCondLst>
                                    <p:cond delay="0"/>
                                  </p:stCondLst>
                                  <p:childTnLst>
                                    <p:set>
                                      <p:cBhvr>
                                        <p:cTn id="252" dur="1" fill="hold">
                                          <p:stCondLst>
                                            <p:cond delay="0"/>
                                          </p:stCondLst>
                                        </p:cTn>
                                        <p:tgtEl>
                                          <p:spTgt spid="123"/>
                                        </p:tgtEl>
                                        <p:attrNameLst>
                                          <p:attrName>style.visibility</p:attrName>
                                        </p:attrNameLst>
                                      </p:cBhvr>
                                      <p:to>
                                        <p:strVal val="visible"/>
                                      </p:to>
                                    </p:set>
                                    <p:animEffect transition="in" filter="fade">
                                      <p:cBhvr>
                                        <p:cTn id="253" dur="500"/>
                                        <p:tgtEl>
                                          <p:spTgt spid="123"/>
                                        </p:tgtEl>
                                      </p:cBhvr>
                                    </p:animEffect>
                                  </p:childTnLst>
                                </p:cTn>
                              </p:par>
                              <p:par>
                                <p:cTn id="254" presetID="10" presetClass="entr" presetSubtype="0" fill="hold" grpId="0" nodeType="withEffect">
                                  <p:stCondLst>
                                    <p:cond delay="0"/>
                                  </p:stCondLst>
                                  <p:childTnLst>
                                    <p:set>
                                      <p:cBhvr>
                                        <p:cTn id="255" dur="1" fill="hold">
                                          <p:stCondLst>
                                            <p:cond delay="0"/>
                                          </p:stCondLst>
                                        </p:cTn>
                                        <p:tgtEl>
                                          <p:spTgt spid="124"/>
                                        </p:tgtEl>
                                        <p:attrNameLst>
                                          <p:attrName>style.visibility</p:attrName>
                                        </p:attrNameLst>
                                      </p:cBhvr>
                                      <p:to>
                                        <p:strVal val="visible"/>
                                      </p:to>
                                    </p:set>
                                    <p:animEffect transition="in" filter="fade">
                                      <p:cBhvr>
                                        <p:cTn id="256" dur="500"/>
                                        <p:tgtEl>
                                          <p:spTgt spid="124"/>
                                        </p:tgtEl>
                                      </p:cBhvr>
                                    </p:animEffect>
                                  </p:childTnLst>
                                </p:cTn>
                              </p:par>
                              <p:par>
                                <p:cTn id="257" presetID="10" presetClass="entr" presetSubtype="0" fill="hold" grpId="0" nodeType="withEffect">
                                  <p:stCondLst>
                                    <p:cond delay="0"/>
                                  </p:stCondLst>
                                  <p:childTnLst>
                                    <p:set>
                                      <p:cBhvr>
                                        <p:cTn id="258" dur="1" fill="hold">
                                          <p:stCondLst>
                                            <p:cond delay="0"/>
                                          </p:stCondLst>
                                        </p:cTn>
                                        <p:tgtEl>
                                          <p:spTgt spid="125"/>
                                        </p:tgtEl>
                                        <p:attrNameLst>
                                          <p:attrName>style.visibility</p:attrName>
                                        </p:attrNameLst>
                                      </p:cBhvr>
                                      <p:to>
                                        <p:strVal val="visible"/>
                                      </p:to>
                                    </p:set>
                                    <p:animEffect transition="in" filter="fade">
                                      <p:cBhvr>
                                        <p:cTn id="259" dur="500"/>
                                        <p:tgtEl>
                                          <p:spTgt spid="125"/>
                                        </p:tgtEl>
                                      </p:cBhvr>
                                    </p:animEffect>
                                  </p:childTnLst>
                                </p:cTn>
                              </p:par>
                              <p:par>
                                <p:cTn id="260" presetID="10" presetClass="entr" presetSubtype="0" fill="hold" grpId="0" nodeType="withEffect">
                                  <p:stCondLst>
                                    <p:cond delay="0"/>
                                  </p:stCondLst>
                                  <p:childTnLst>
                                    <p:set>
                                      <p:cBhvr>
                                        <p:cTn id="261" dur="1" fill="hold">
                                          <p:stCondLst>
                                            <p:cond delay="0"/>
                                          </p:stCondLst>
                                        </p:cTn>
                                        <p:tgtEl>
                                          <p:spTgt spid="126"/>
                                        </p:tgtEl>
                                        <p:attrNameLst>
                                          <p:attrName>style.visibility</p:attrName>
                                        </p:attrNameLst>
                                      </p:cBhvr>
                                      <p:to>
                                        <p:strVal val="visible"/>
                                      </p:to>
                                    </p:set>
                                    <p:animEffect transition="in" filter="fade">
                                      <p:cBhvr>
                                        <p:cTn id="262" dur="500"/>
                                        <p:tgtEl>
                                          <p:spTgt spid="126"/>
                                        </p:tgtEl>
                                      </p:cBhvr>
                                    </p:animEffect>
                                  </p:childTnLst>
                                </p:cTn>
                              </p:par>
                              <p:par>
                                <p:cTn id="263" presetID="10" presetClass="entr" presetSubtype="0" fill="hold" grpId="0" nodeType="withEffect">
                                  <p:stCondLst>
                                    <p:cond delay="0"/>
                                  </p:stCondLst>
                                  <p:childTnLst>
                                    <p:set>
                                      <p:cBhvr>
                                        <p:cTn id="264" dur="1" fill="hold">
                                          <p:stCondLst>
                                            <p:cond delay="0"/>
                                          </p:stCondLst>
                                        </p:cTn>
                                        <p:tgtEl>
                                          <p:spTgt spid="128"/>
                                        </p:tgtEl>
                                        <p:attrNameLst>
                                          <p:attrName>style.visibility</p:attrName>
                                        </p:attrNameLst>
                                      </p:cBhvr>
                                      <p:to>
                                        <p:strVal val="visible"/>
                                      </p:to>
                                    </p:set>
                                    <p:animEffect transition="in" filter="fade">
                                      <p:cBhvr>
                                        <p:cTn id="265" dur="500"/>
                                        <p:tgtEl>
                                          <p:spTgt spid="128"/>
                                        </p:tgtEl>
                                      </p:cBhvr>
                                    </p:animEffect>
                                  </p:childTnLst>
                                </p:cTn>
                              </p:par>
                              <p:par>
                                <p:cTn id="266" presetID="10" presetClass="entr" presetSubtype="0" fill="hold" grpId="0" nodeType="withEffect">
                                  <p:stCondLst>
                                    <p:cond delay="0"/>
                                  </p:stCondLst>
                                  <p:childTnLst>
                                    <p:set>
                                      <p:cBhvr>
                                        <p:cTn id="267" dur="1" fill="hold">
                                          <p:stCondLst>
                                            <p:cond delay="0"/>
                                          </p:stCondLst>
                                        </p:cTn>
                                        <p:tgtEl>
                                          <p:spTgt spid="129"/>
                                        </p:tgtEl>
                                        <p:attrNameLst>
                                          <p:attrName>style.visibility</p:attrName>
                                        </p:attrNameLst>
                                      </p:cBhvr>
                                      <p:to>
                                        <p:strVal val="visible"/>
                                      </p:to>
                                    </p:set>
                                    <p:animEffect transition="in" filter="fade">
                                      <p:cBhvr>
                                        <p:cTn id="268" dur="500"/>
                                        <p:tgtEl>
                                          <p:spTgt spid="129"/>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132"/>
                                        </p:tgtEl>
                                        <p:attrNameLst>
                                          <p:attrName>style.visibility</p:attrName>
                                        </p:attrNameLst>
                                      </p:cBhvr>
                                      <p:to>
                                        <p:strVal val="visible"/>
                                      </p:to>
                                    </p:set>
                                    <p:animEffect transition="in" filter="fade">
                                      <p:cBhvr>
                                        <p:cTn id="271"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9" grpId="0" animBg="1"/>
      <p:bldP spid="60" grpId="0" animBg="1"/>
      <p:bldP spid="61" grpId="0" animBg="1"/>
      <p:bldP spid="62" grpId="0" animBg="1"/>
      <p:bldP spid="65" grpId="0" animBg="1"/>
      <p:bldP spid="66" grpId="0" animBg="1"/>
      <p:bldP spid="68" grpId="0" animBg="1"/>
      <p:bldP spid="69" grpId="0" animBg="1"/>
      <p:bldP spid="70" grpId="0" animBg="1"/>
      <p:bldP spid="72" grpId="0" animBg="1"/>
      <p:bldP spid="73" grpId="0" animBg="1"/>
      <p:bldP spid="74" grpId="0" animBg="1"/>
      <p:bldP spid="76" grpId="0" animBg="1"/>
      <p:bldP spid="77" grpId="0" animBg="1"/>
      <p:bldP spid="79" grpId="0"/>
      <p:bldP spid="84" grpId="0" animBg="1"/>
      <p:bldP spid="85" grpId="0" animBg="1"/>
      <p:bldP spid="86" grpId="0" animBg="1"/>
      <p:bldP spid="87" grpId="0" animBg="1"/>
      <p:bldP spid="90" grpId="0" animBg="1"/>
      <p:bldP spid="105" grpId="0"/>
      <p:bldP spid="88" grpId="0" animBg="1"/>
      <p:bldP spid="100" grpId="0" animBg="1"/>
      <p:bldP spid="101" grpId="0" animBg="1"/>
      <p:bldP spid="102" grpId="0" animBg="1"/>
      <p:bldP spid="107" grpId="0" animBg="1"/>
      <p:bldP spid="108" grpId="0" animBg="1"/>
      <p:bldP spid="112" grpId="0" animBg="1"/>
      <p:bldP spid="113" grpId="0" animBg="1"/>
      <p:bldP spid="114" grpId="0" animBg="1"/>
      <p:bldP spid="116" grpId="0"/>
      <p:bldP spid="117" grpId="0"/>
      <p:bldP spid="118" grpId="0" animBg="1"/>
      <p:bldP spid="119" grpId="0" animBg="1"/>
      <p:bldP spid="120" grpId="0" animBg="1"/>
      <p:bldP spid="122" grpId="0" animBg="1"/>
      <p:bldP spid="123" grpId="0" animBg="1"/>
      <p:bldP spid="124" grpId="0" animBg="1"/>
      <p:bldP spid="125" grpId="0" animBg="1"/>
      <p:bldP spid="126" grpId="0" animBg="1"/>
      <p:bldP spid="38" grpId="0" animBg="1"/>
      <p:bldP spid="128" grpId="0" animBg="1"/>
      <p:bldP spid="129" grpId="0" animBg="1"/>
      <p:bldP spid="132" grpId="0" animBg="1"/>
      <p:bldP spid="133" grpId="0"/>
      <p:bldP spid="109" grpId="0" animBg="1"/>
      <p:bldP spid="12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419871" y="1621170"/>
            <a:ext cx="5596893" cy="239713"/>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smtClean="0">
                <a:latin typeface="Arial" panose="020B0604020202020204" pitchFamily="34" charset="0"/>
                <a:cs typeface="Arial" panose="020B0604020202020204" pitchFamily="34" charset="0"/>
              </a:rPr>
              <a:t>Auto-Loan Credit Approval Model</a:t>
            </a:r>
            <a:endParaRPr lang="en-US" sz="1400" dirty="0">
              <a:latin typeface="Arial" panose="020B0604020202020204" pitchFamily="34" charset="0"/>
              <a:cs typeface="Arial" panose="020B0604020202020204" pitchFamily="34" charset="0"/>
            </a:endParaRPr>
          </a:p>
        </p:txBody>
      </p:sp>
      <p:sp>
        <p:nvSpPr>
          <p:cNvPr id="13" name="Rectangle 12"/>
          <p:cNvSpPr/>
          <p:nvPr/>
        </p:nvSpPr>
        <p:spPr>
          <a:xfrm>
            <a:off x="516216" y="6005198"/>
            <a:ext cx="3096343" cy="360039"/>
          </a:xfrm>
          <a:prstGeom prst="rect">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smtClean="0">
                <a:latin typeface="Arial" panose="020B0604020202020204" pitchFamily="34" charset="0"/>
                <a:cs typeface="Arial" panose="020B0604020202020204" pitchFamily="34" charset="0"/>
              </a:rPr>
              <a:t>Maintenance</a:t>
            </a:r>
            <a:br>
              <a:rPr lang="en-US" sz="1400" dirty="0" smtClean="0">
                <a:latin typeface="Arial" panose="020B0604020202020204" pitchFamily="34" charset="0"/>
                <a:cs typeface="Arial" panose="020B0604020202020204" pitchFamily="34" charset="0"/>
              </a:rPr>
            </a:br>
            <a:r>
              <a:rPr lang="en-US" sz="1400" dirty="0" smtClean="0">
                <a:latin typeface="Arial" panose="020B0604020202020204" pitchFamily="34" charset="0"/>
                <a:cs typeface="Arial" panose="020B0604020202020204" pitchFamily="34" charset="0"/>
              </a:rPr>
              <a:t>(Yearly Validation &amp; Calibration)</a:t>
            </a:r>
            <a:endParaRPr lang="en-US" sz="1400" dirty="0">
              <a:latin typeface="Arial" panose="020B0604020202020204" pitchFamily="34" charset="0"/>
              <a:cs typeface="Arial" panose="020B0604020202020204" pitchFamily="34" charset="0"/>
            </a:endParaRPr>
          </a:p>
        </p:txBody>
      </p:sp>
      <p:cxnSp>
        <p:nvCxnSpPr>
          <p:cNvPr id="15" name="Elbow Connector 14"/>
          <p:cNvCxnSpPr>
            <a:endCxn id="13" idx="3"/>
          </p:cNvCxnSpPr>
          <p:nvPr/>
        </p:nvCxnSpPr>
        <p:spPr>
          <a:xfrm rot="10800000" flipV="1">
            <a:off x="3612560" y="5877268"/>
            <a:ext cx="455385" cy="307950"/>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EF4471C8-23FE-4CB6-9695-9635D0A60363}"/>
              </a:ext>
            </a:extLst>
          </p:cNvPr>
          <p:cNvSpPr txBox="1">
            <a:spLocks/>
          </p:cNvSpPr>
          <p:nvPr/>
        </p:nvSpPr>
        <p:spPr>
          <a:xfrm>
            <a:off x="606004" y="841444"/>
            <a:ext cx="8214468"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fontAlgn="auto">
              <a:spcAft>
                <a:spcPts val="0"/>
              </a:spcAft>
            </a:pPr>
            <a:r>
              <a:rPr lang="en-US" sz="2400" b="1" dirty="0">
                <a:latin typeface="Arial" panose="020B0604020202020204" pitchFamily="34" charset="0"/>
                <a:cs typeface="Arial" panose="020B0604020202020204" pitchFamily="34" charset="0"/>
              </a:rPr>
              <a:t>Retail Customer Credit </a:t>
            </a:r>
            <a:r>
              <a:rPr lang="en-US" sz="2400" b="1" dirty="0" smtClean="0">
                <a:latin typeface="Arial" panose="020B0604020202020204" pitchFamily="34" charset="0"/>
                <a:cs typeface="Arial" panose="020B0604020202020204" pitchFamily="34" charset="0"/>
              </a:rPr>
              <a:t>Rating</a:t>
            </a:r>
          </a:p>
          <a:p>
            <a:pPr fontAlgn="auto">
              <a:spcAft>
                <a:spcPts val="0"/>
              </a:spcAft>
            </a:pPr>
            <a:r>
              <a:rPr lang="en-US" sz="1800" dirty="0" smtClean="0">
                <a:latin typeface="Arial" panose="020B0604020202020204" pitchFamily="34" charset="0"/>
                <a:cs typeface="Arial" panose="020B0604020202020204" pitchFamily="34" charset="0"/>
              </a:rPr>
              <a:t>A Unified Credit Rating for Retail Lending in China</a:t>
            </a:r>
            <a:endParaRPr lang="en-US" sz="1800" dirty="0">
              <a:latin typeface="Arial" panose="020B0604020202020204" pitchFamily="34" charset="0"/>
              <a:cs typeface="Arial" panose="020B0604020202020204" pitchFamily="34" charset="0"/>
            </a:endParaRPr>
          </a:p>
        </p:txBody>
      </p:sp>
      <p:graphicFrame>
        <p:nvGraphicFramePr>
          <p:cNvPr id="17" name="Table 16"/>
          <p:cNvGraphicFramePr>
            <a:graphicFrameLocks noGrp="1"/>
          </p:cNvGraphicFramePr>
          <p:nvPr>
            <p:extLst/>
          </p:nvPr>
        </p:nvGraphicFramePr>
        <p:xfrm>
          <a:off x="2195736" y="1922976"/>
          <a:ext cx="3140140" cy="3960437"/>
        </p:xfrm>
        <a:graphic>
          <a:graphicData uri="http://schemas.openxmlformats.org/drawingml/2006/table">
            <a:tbl>
              <a:tblPr/>
              <a:tblGrid>
                <a:gridCol w="715148">
                  <a:extLst>
                    <a:ext uri="{9D8B030D-6E8A-4147-A177-3AD203B41FA5}">
                      <a16:colId xmlns:a16="http://schemas.microsoft.com/office/drawing/2014/main" val="1417309408"/>
                    </a:ext>
                  </a:extLst>
                </a:gridCol>
                <a:gridCol w="811816">
                  <a:extLst>
                    <a:ext uri="{9D8B030D-6E8A-4147-A177-3AD203B41FA5}">
                      <a16:colId xmlns:a16="http://schemas.microsoft.com/office/drawing/2014/main" val="1458282815"/>
                    </a:ext>
                  </a:extLst>
                </a:gridCol>
                <a:gridCol w="182880">
                  <a:extLst>
                    <a:ext uri="{9D8B030D-6E8A-4147-A177-3AD203B41FA5}">
                      <a16:colId xmlns:a16="http://schemas.microsoft.com/office/drawing/2014/main" val="1237574533"/>
                    </a:ext>
                  </a:extLst>
                </a:gridCol>
                <a:gridCol w="715148">
                  <a:extLst>
                    <a:ext uri="{9D8B030D-6E8A-4147-A177-3AD203B41FA5}">
                      <a16:colId xmlns:a16="http://schemas.microsoft.com/office/drawing/2014/main" val="3869451639"/>
                    </a:ext>
                  </a:extLst>
                </a:gridCol>
                <a:gridCol w="715148">
                  <a:extLst>
                    <a:ext uri="{9D8B030D-6E8A-4147-A177-3AD203B41FA5}">
                      <a16:colId xmlns:a16="http://schemas.microsoft.com/office/drawing/2014/main" val="1432376714"/>
                    </a:ext>
                  </a:extLst>
                </a:gridCol>
              </a:tblGrid>
              <a:tr h="304649">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RCCR</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PD</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13">
                  <a:txBody>
                    <a:bodyPr/>
                    <a:lstStyle/>
                    <a:p>
                      <a:pPr algn="ctr"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Good</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Bad</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5008387"/>
                  </a:ext>
                </a:extLst>
              </a:tr>
              <a:tr h="304649">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0.20%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algn="ctr"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500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1</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509680"/>
                  </a:ext>
                </a:extLst>
              </a:tr>
              <a:tr h="304649">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2</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0.40%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algn="ctr"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250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1</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040885"/>
                  </a:ext>
                </a:extLst>
              </a:tr>
              <a:tr h="304649">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3</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0.79%</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algn="ctr"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125</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1</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084917"/>
                  </a:ext>
                </a:extLst>
              </a:tr>
              <a:tr h="304649">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4</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1.57%</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algn="ctr"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62.5</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1</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3359860"/>
                  </a:ext>
                </a:extLst>
              </a:tr>
              <a:tr h="304649">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5</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3.10%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algn="ctr"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31.25</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1</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548268"/>
                  </a:ext>
                </a:extLst>
              </a:tr>
              <a:tr h="304649">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6</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6.02%</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algn="ctr"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15.63</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1</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8127265"/>
                  </a:ext>
                </a:extLst>
              </a:tr>
              <a:tr h="304649">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7</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11.35%</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algn="ctr"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7.81</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1</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1431211"/>
                  </a:ext>
                </a:extLst>
              </a:tr>
              <a:tr h="304649">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8</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20.38%</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algn="ctr"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3.91</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1</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6075011"/>
                  </a:ext>
                </a:extLst>
              </a:tr>
              <a:tr h="304649">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9</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33.86%</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algn="ctr"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1.95</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1</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381948"/>
                  </a:ext>
                </a:extLst>
              </a:tr>
              <a:tr h="304649">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50.59%</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algn="ctr"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0.98</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1</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823780"/>
                  </a:ext>
                </a:extLst>
              </a:tr>
              <a:tr h="304649">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11</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67.19%</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algn="ctr"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0.49</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1</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3474436"/>
                  </a:ext>
                </a:extLst>
              </a:tr>
              <a:tr h="304649">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12</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80.38%</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algn="ctr"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0.24</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1</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1677951"/>
                  </a:ext>
                </a:extLst>
              </a:tr>
            </a:tbl>
          </a:graphicData>
        </a:graphic>
      </p:graphicFrame>
      <p:cxnSp>
        <p:nvCxnSpPr>
          <p:cNvPr id="18" name="Straight Arrow Connector 17"/>
          <p:cNvCxnSpPr/>
          <p:nvPr/>
        </p:nvCxnSpPr>
        <p:spPr>
          <a:xfrm flipV="1">
            <a:off x="5467224" y="2080012"/>
            <a:ext cx="0" cy="3797256"/>
          </a:xfrm>
          <a:prstGeom prst="straightConnector1">
            <a:avLst/>
          </a:prstGeom>
          <a:ln w="28575">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5400000">
            <a:off x="4399180" y="3809363"/>
            <a:ext cx="2476960" cy="338554"/>
          </a:xfrm>
          <a:prstGeom prst="rect">
            <a:avLst/>
          </a:prstGeom>
          <a:noFill/>
        </p:spPr>
        <p:txBody>
          <a:bodyPr wrap="none" rtlCol="0">
            <a:spAutoFit/>
          </a:bodyPr>
          <a:lstStyle/>
          <a:p>
            <a:r>
              <a:rPr lang="en-US" sz="1600" dirty="0" smtClean="0">
                <a:solidFill>
                  <a:srgbClr val="C00000"/>
                </a:solidFill>
                <a:latin typeface="Arial" panose="020B0604020202020204" pitchFamily="34" charset="0"/>
                <a:cs typeface="Arial" panose="020B0604020202020204" pitchFamily="34" charset="0"/>
              </a:rPr>
              <a:t>Double [</a:t>
            </a:r>
            <a:r>
              <a:rPr lang="en-US" sz="1600" dirty="0" err="1" smtClean="0">
                <a:solidFill>
                  <a:srgbClr val="C00000"/>
                </a:solidFill>
                <a:latin typeface="Arial" panose="020B0604020202020204" pitchFamily="34" charset="0"/>
                <a:cs typeface="Arial" panose="020B0604020202020204" pitchFamily="34" charset="0"/>
              </a:rPr>
              <a:t>Good:Bad</a:t>
            </a:r>
            <a:r>
              <a:rPr lang="en-US" sz="1600" dirty="0" smtClean="0">
                <a:solidFill>
                  <a:srgbClr val="C00000"/>
                </a:solidFill>
                <a:latin typeface="Arial" panose="020B0604020202020204" pitchFamily="34" charset="0"/>
                <a:cs typeface="Arial" panose="020B0604020202020204" pitchFamily="34" charset="0"/>
              </a:rPr>
              <a:t>] Odds</a:t>
            </a:r>
            <a:endParaRPr lang="en-US" sz="1600" dirty="0">
              <a:solidFill>
                <a:srgbClr val="C00000"/>
              </a:solidFill>
              <a:latin typeface="Arial" panose="020B0604020202020204" pitchFamily="34" charset="0"/>
              <a:cs typeface="Arial" panose="020B0604020202020204" pitchFamily="34" charset="0"/>
            </a:endParaRPr>
          </a:p>
        </p:txBody>
      </p:sp>
      <p:graphicFrame>
        <p:nvGraphicFramePr>
          <p:cNvPr id="11" name="Table 10"/>
          <p:cNvGraphicFramePr>
            <a:graphicFrameLocks noGrp="1"/>
          </p:cNvGraphicFramePr>
          <p:nvPr>
            <p:extLst/>
          </p:nvPr>
        </p:nvGraphicFramePr>
        <p:xfrm>
          <a:off x="3419872" y="1922976"/>
          <a:ext cx="5596893" cy="3960437"/>
        </p:xfrm>
        <a:graphic>
          <a:graphicData uri="http://schemas.openxmlformats.org/drawingml/2006/table">
            <a:tbl>
              <a:tblPr/>
              <a:tblGrid>
                <a:gridCol w="930276">
                  <a:extLst>
                    <a:ext uri="{9D8B030D-6E8A-4147-A177-3AD203B41FA5}">
                      <a16:colId xmlns:a16="http://schemas.microsoft.com/office/drawing/2014/main" val="1140602377"/>
                    </a:ext>
                  </a:extLst>
                </a:gridCol>
                <a:gridCol w="1412876">
                  <a:extLst>
                    <a:ext uri="{9D8B030D-6E8A-4147-A177-3AD203B41FA5}">
                      <a16:colId xmlns:a16="http://schemas.microsoft.com/office/drawing/2014/main" val="1585940044"/>
                    </a:ext>
                  </a:extLst>
                </a:gridCol>
                <a:gridCol w="1030288">
                  <a:extLst>
                    <a:ext uri="{9D8B030D-6E8A-4147-A177-3AD203B41FA5}">
                      <a16:colId xmlns:a16="http://schemas.microsoft.com/office/drawing/2014/main" val="2258740609"/>
                    </a:ext>
                  </a:extLst>
                </a:gridCol>
                <a:gridCol w="760413">
                  <a:extLst>
                    <a:ext uri="{9D8B030D-6E8A-4147-A177-3AD203B41FA5}">
                      <a16:colId xmlns:a16="http://schemas.microsoft.com/office/drawing/2014/main" val="3123775199"/>
                    </a:ext>
                  </a:extLst>
                </a:gridCol>
                <a:gridCol w="1463040">
                  <a:extLst>
                    <a:ext uri="{9D8B030D-6E8A-4147-A177-3AD203B41FA5}">
                      <a16:colId xmlns:a16="http://schemas.microsoft.com/office/drawing/2014/main" val="4153563564"/>
                    </a:ext>
                  </a:extLst>
                </a:gridCol>
              </a:tblGrid>
              <a:tr h="304649">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A-Score</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Decision</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Frequency</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 pop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Actual DPD90+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76444252"/>
                  </a:ext>
                </a:extLst>
              </a:tr>
              <a:tr h="304649">
                <a:tc>
                  <a:txBody>
                    <a:bodyPr/>
                    <a:lstStyle/>
                    <a:p>
                      <a:pPr algn="ctr" fontAlgn="b"/>
                      <a:r>
                        <a:rPr lang="en-US" sz="1600" b="1" i="0" u="none" strike="noStrike" dirty="0">
                          <a:solidFill>
                            <a:srgbClr val="FF0000"/>
                          </a:solidFill>
                          <a:effectLst/>
                          <a:latin typeface="Arial" panose="020B0604020202020204" pitchFamily="34" charset="0"/>
                          <a:cs typeface="Arial" panose="020B0604020202020204" pitchFamily="34" charset="0"/>
                        </a:rPr>
                        <a:t>&gt;= 671</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Accept</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513</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11.20%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0.23%</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999640247"/>
                  </a:ext>
                </a:extLst>
              </a:tr>
              <a:tr h="304649">
                <a:tc>
                  <a:txBody>
                    <a:bodyPr/>
                    <a:lstStyle/>
                    <a:p>
                      <a:pPr algn="ctr" fontAlgn="b"/>
                      <a:r>
                        <a:rPr lang="en-US" sz="1600" b="1" i="0" u="none" strike="noStrike" dirty="0">
                          <a:solidFill>
                            <a:srgbClr val="FF0000"/>
                          </a:solidFill>
                          <a:effectLst/>
                          <a:latin typeface="Arial" panose="020B0604020202020204" pitchFamily="34" charset="0"/>
                          <a:cs typeface="Arial" panose="020B0604020202020204" pitchFamily="34" charset="0"/>
                        </a:rPr>
                        <a:t>636 - 670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Accept</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1363</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29.75%</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0.42%</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882429393"/>
                  </a:ext>
                </a:extLst>
              </a:tr>
              <a:tr h="304649">
                <a:tc>
                  <a:txBody>
                    <a:bodyPr/>
                    <a:lstStyle/>
                    <a:p>
                      <a:pPr algn="ctr" fontAlgn="b"/>
                      <a:r>
                        <a:rPr lang="en-US" sz="1600" b="1" i="0" u="none" strike="noStrike" dirty="0">
                          <a:solidFill>
                            <a:srgbClr val="FF0000"/>
                          </a:solidFill>
                          <a:effectLst/>
                          <a:latin typeface="Arial" panose="020B0604020202020204" pitchFamily="34" charset="0"/>
                          <a:cs typeface="Arial" panose="020B0604020202020204" pitchFamily="34" charset="0"/>
                        </a:rPr>
                        <a:t>606 - 635</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Accept</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1652</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36.05%</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0.77%</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762341551"/>
                  </a:ext>
                </a:extLst>
              </a:tr>
              <a:tr h="304649">
                <a:tc>
                  <a:txBody>
                    <a:bodyPr/>
                    <a:lstStyle/>
                    <a:p>
                      <a:pPr algn="ctr" fontAlgn="b"/>
                      <a:r>
                        <a:rPr lang="en-US" sz="1600" b="1" i="0" u="none" strike="noStrike" dirty="0">
                          <a:solidFill>
                            <a:srgbClr val="FF0000"/>
                          </a:solidFill>
                          <a:effectLst/>
                          <a:latin typeface="Arial" panose="020B0604020202020204" pitchFamily="34" charset="0"/>
                          <a:cs typeface="Arial" panose="020B0604020202020204" pitchFamily="34" charset="0"/>
                        </a:rPr>
                        <a:t>586 - 605</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Accept</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652</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14.23%</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1.77%</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934488256"/>
                  </a:ext>
                </a:extLst>
              </a:tr>
              <a:tr h="304649">
                <a:tc>
                  <a:txBody>
                    <a:bodyPr/>
                    <a:lstStyle/>
                    <a:p>
                      <a:pPr algn="ctr" fontAlgn="b"/>
                      <a:r>
                        <a:rPr lang="en-US" sz="1600" b="1" i="0" u="none" strike="noStrike" dirty="0">
                          <a:solidFill>
                            <a:srgbClr val="FF0000"/>
                          </a:solidFill>
                          <a:effectLst/>
                          <a:latin typeface="Arial" panose="020B0604020202020204" pitchFamily="34" charset="0"/>
                          <a:cs typeface="Arial" panose="020B0604020202020204" pitchFamily="34" charset="0"/>
                        </a:rPr>
                        <a:t>576 - 585</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dirty="0" smtClean="0">
                          <a:solidFill>
                            <a:srgbClr val="000000"/>
                          </a:solidFill>
                          <a:effectLst/>
                          <a:latin typeface="Arial" panose="020B0604020202020204" pitchFamily="34" charset="0"/>
                          <a:cs typeface="Arial" panose="020B0604020202020204" pitchFamily="34" charset="0"/>
                        </a:rPr>
                        <a:t>Refer</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183</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3.99%</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2.21%</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40189135"/>
                  </a:ext>
                </a:extLst>
              </a:tr>
              <a:tr h="304649">
                <a:tc>
                  <a:txBody>
                    <a:bodyPr/>
                    <a:lstStyle/>
                    <a:p>
                      <a:pPr algn="ctr" fontAlgn="b"/>
                      <a:r>
                        <a:rPr lang="en-US" sz="1600" b="1" i="0" u="none" strike="noStrike" dirty="0">
                          <a:solidFill>
                            <a:srgbClr val="FF0000"/>
                          </a:solidFill>
                          <a:effectLst/>
                          <a:latin typeface="Arial" panose="020B0604020202020204" pitchFamily="34" charset="0"/>
                          <a:cs typeface="Arial" panose="020B0604020202020204" pitchFamily="34" charset="0"/>
                        </a:rPr>
                        <a:t>561 - 575</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812769"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Reject</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156</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3.40%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5.18%</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20225422"/>
                  </a:ext>
                </a:extLst>
              </a:tr>
              <a:tr h="304649">
                <a:tc>
                  <a:txBody>
                    <a:bodyPr/>
                    <a:lstStyle/>
                    <a:p>
                      <a:pPr algn="ctr" fontAlgn="b"/>
                      <a:r>
                        <a:rPr lang="en-US" sz="1600" b="1" i="0" u="none" strike="noStrike" dirty="0">
                          <a:solidFill>
                            <a:srgbClr val="FF0000"/>
                          </a:solidFill>
                          <a:effectLst/>
                          <a:latin typeface="Arial" panose="020B0604020202020204" pitchFamily="34" charset="0"/>
                          <a:cs typeface="Arial" panose="020B0604020202020204" pitchFamily="34" charset="0"/>
                        </a:rPr>
                        <a:t>546 - 560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812769"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Reject</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39</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0.85%</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11.84%</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23639085"/>
                  </a:ext>
                </a:extLst>
              </a:tr>
              <a:tr h="304649">
                <a:tc>
                  <a:txBody>
                    <a:bodyPr/>
                    <a:lstStyle/>
                    <a:p>
                      <a:pPr algn="ctr" fontAlgn="b"/>
                      <a:r>
                        <a:rPr lang="en-US" sz="1600" b="1" i="0" u="none" strike="noStrike" dirty="0">
                          <a:solidFill>
                            <a:srgbClr val="FF0000"/>
                          </a:solidFill>
                          <a:effectLst/>
                          <a:latin typeface="Arial" panose="020B0604020202020204" pitchFamily="34" charset="0"/>
                          <a:cs typeface="Arial" panose="020B0604020202020204" pitchFamily="34" charset="0"/>
                        </a:rPr>
                        <a:t>521 - 545</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812769"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Reject</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22</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0.48%</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18.37%</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30332305"/>
                  </a:ext>
                </a:extLst>
              </a:tr>
              <a:tr h="304649">
                <a:tc>
                  <a:txBody>
                    <a:bodyPr/>
                    <a:lstStyle/>
                    <a:p>
                      <a:pPr algn="ctr" fontAlgn="b"/>
                      <a:r>
                        <a:rPr lang="en-US" sz="1600" b="1" i="0" u="none" strike="noStrike" dirty="0">
                          <a:solidFill>
                            <a:srgbClr val="FF0000"/>
                          </a:solidFill>
                          <a:effectLst/>
                          <a:latin typeface="Arial" panose="020B0604020202020204" pitchFamily="34" charset="0"/>
                          <a:cs typeface="Arial" panose="020B0604020202020204" pitchFamily="34" charset="0"/>
                        </a:rPr>
                        <a:t>501 - 520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812769"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Reject</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2</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0.04%</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28.86%</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44097485"/>
                  </a:ext>
                </a:extLst>
              </a:tr>
              <a:tr h="304649">
                <a:tc>
                  <a:txBody>
                    <a:bodyPr/>
                    <a:lstStyle/>
                    <a:p>
                      <a:pPr algn="ctr" fontAlgn="b"/>
                      <a:r>
                        <a:rPr lang="en-US" sz="1600" b="1" i="0" u="none" strike="noStrike" dirty="0">
                          <a:solidFill>
                            <a:srgbClr val="FF0000"/>
                          </a:solidFill>
                          <a:effectLst/>
                          <a:latin typeface="Arial" panose="020B0604020202020204" pitchFamily="34" charset="0"/>
                          <a:cs typeface="Arial" panose="020B0604020202020204" pitchFamily="34" charset="0"/>
                        </a:rPr>
                        <a:t>481 - 500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812769"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Reject</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0.00%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#DIV/0!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264581197"/>
                  </a:ext>
                </a:extLst>
              </a:tr>
              <a:tr h="304649">
                <a:tc>
                  <a:txBody>
                    <a:bodyPr/>
                    <a:lstStyle/>
                    <a:p>
                      <a:pPr algn="ctr" fontAlgn="b"/>
                      <a:r>
                        <a:rPr lang="en-US" sz="1600" b="1" i="0" u="none" strike="noStrike" dirty="0">
                          <a:solidFill>
                            <a:srgbClr val="FF0000"/>
                          </a:solidFill>
                          <a:effectLst/>
                          <a:latin typeface="Arial" panose="020B0604020202020204" pitchFamily="34" charset="0"/>
                          <a:cs typeface="Arial" panose="020B0604020202020204" pitchFamily="34" charset="0"/>
                        </a:rPr>
                        <a:t>461 - 480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812769"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Reject</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0.00%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#DIV/0!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519335757"/>
                  </a:ext>
                </a:extLst>
              </a:tr>
              <a:tr h="304649">
                <a:tc>
                  <a:txBody>
                    <a:bodyPr/>
                    <a:lstStyle/>
                    <a:p>
                      <a:pPr algn="ctr" fontAlgn="b"/>
                      <a:r>
                        <a:rPr lang="en-US" sz="1600" b="1" i="0" u="none" strike="noStrike" dirty="0">
                          <a:solidFill>
                            <a:srgbClr val="FF0000"/>
                          </a:solidFill>
                          <a:effectLst/>
                          <a:latin typeface="Arial" panose="020B0604020202020204" pitchFamily="34" charset="0"/>
                          <a:cs typeface="Arial" panose="020B0604020202020204" pitchFamily="34" charset="0"/>
                        </a:rPr>
                        <a:t>&lt;= 460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812769"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Reject</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0.00%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#DIV/0!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705668658"/>
                  </a:ext>
                </a:extLst>
              </a:tr>
            </a:tbl>
          </a:graphicData>
        </a:graphic>
      </p:graphicFrame>
      <p:sp>
        <p:nvSpPr>
          <p:cNvPr id="14" name="Rectangle 13"/>
          <p:cNvSpPr/>
          <p:nvPr/>
        </p:nvSpPr>
        <p:spPr>
          <a:xfrm>
            <a:off x="5755863" y="6005686"/>
            <a:ext cx="3260902" cy="360039"/>
          </a:xfrm>
          <a:prstGeom prst="rect">
            <a:avLst/>
          </a:prstGeom>
          <a:solidFill>
            <a:srgbClr val="00206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smtClean="0">
                <a:latin typeface="Arial" panose="020B0604020202020204" pitchFamily="34" charset="0"/>
                <a:cs typeface="Arial" panose="020B0604020202020204" pitchFamily="34" charset="0"/>
              </a:rPr>
              <a:t>Model Development Sample</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8629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44444E-6 -1.48148E-6 L -0.22674 0.00324 " pathEditMode="relative" rAng="0" ptsTypes="AA">
                                      <p:cBhvr>
                                        <p:cTn id="6" dur="2000" fill="hold"/>
                                        <p:tgtEl>
                                          <p:spTgt spid="17"/>
                                        </p:tgtEl>
                                        <p:attrNameLst>
                                          <p:attrName>ppt_x</p:attrName>
                                          <p:attrName>ppt_y</p:attrName>
                                        </p:attrNameLst>
                                      </p:cBhvr>
                                      <p:rCtr x="-11337" y="162"/>
                                    </p:animMotion>
                                  </p:childTnLst>
                                </p:cTn>
                              </p:par>
                              <p:par>
                                <p:cTn id="7" presetID="10" presetClass="exit" presetSubtype="0" fill="hold" nodeType="withEffect">
                                  <p:stCondLst>
                                    <p:cond delay="0"/>
                                  </p:stCondLst>
                                  <p:childTnLst>
                                    <p:animEffect transition="out" filter="fade">
                                      <p:cBhvr>
                                        <p:cTn id="8" dur="500"/>
                                        <p:tgtEl>
                                          <p:spTgt spid="18"/>
                                        </p:tgtEl>
                                      </p:cBhvr>
                                    </p:animEffect>
                                    <p:set>
                                      <p:cBhvr>
                                        <p:cTn id="9" dur="1" fill="hold">
                                          <p:stCondLst>
                                            <p:cond delay="499"/>
                                          </p:stCondLst>
                                        </p:cTn>
                                        <p:tgtEl>
                                          <p:spTgt spid="18"/>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9" grpId="0"/>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52489258"/>
              </p:ext>
            </p:extLst>
          </p:nvPr>
        </p:nvGraphicFramePr>
        <p:xfrm>
          <a:off x="323528" y="1556792"/>
          <a:ext cx="8424936" cy="3957988"/>
        </p:xfrm>
        <a:graphic>
          <a:graphicData uri="http://schemas.openxmlformats.org/drawingml/2006/table">
            <a:tbl>
              <a:tblPr firstRow="1"/>
              <a:tblGrid>
                <a:gridCol w="662148">
                  <a:extLst>
                    <a:ext uri="{9D8B030D-6E8A-4147-A177-3AD203B41FA5}">
                      <a16:colId xmlns:a16="http://schemas.microsoft.com/office/drawing/2014/main" val="1417309408"/>
                    </a:ext>
                  </a:extLst>
                </a:gridCol>
                <a:gridCol w="670564">
                  <a:extLst>
                    <a:ext uri="{9D8B030D-6E8A-4147-A177-3AD203B41FA5}">
                      <a16:colId xmlns:a16="http://schemas.microsoft.com/office/drawing/2014/main" val="1458282815"/>
                    </a:ext>
                  </a:extLst>
                </a:gridCol>
                <a:gridCol w="534949">
                  <a:extLst>
                    <a:ext uri="{9D8B030D-6E8A-4147-A177-3AD203B41FA5}">
                      <a16:colId xmlns:a16="http://schemas.microsoft.com/office/drawing/2014/main" val="3869451639"/>
                    </a:ext>
                  </a:extLst>
                </a:gridCol>
                <a:gridCol w="863581">
                  <a:extLst>
                    <a:ext uri="{9D8B030D-6E8A-4147-A177-3AD203B41FA5}">
                      <a16:colId xmlns:a16="http://schemas.microsoft.com/office/drawing/2014/main" val="2284826251"/>
                    </a:ext>
                  </a:extLst>
                </a:gridCol>
                <a:gridCol w="863581">
                  <a:extLst>
                    <a:ext uri="{9D8B030D-6E8A-4147-A177-3AD203B41FA5}">
                      <a16:colId xmlns:a16="http://schemas.microsoft.com/office/drawing/2014/main" val="4114367252"/>
                    </a:ext>
                  </a:extLst>
                </a:gridCol>
                <a:gridCol w="1040424">
                  <a:extLst>
                    <a:ext uri="{9D8B030D-6E8A-4147-A177-3AD203B41FA5}">
                      <a16:colId xmlns:a16="http://schemas.microsoft.com/office/drawing/2014/main" val="2829973416"/>
                    </a:ext>
                  </a:extLst>
                </a:gridCol>
                <a:gridCol w="652844">
                  <a:extLst>
                    <a:ext uri="{9D8B030D-6E8A-4147-A177-3AD203B41FA5}">
                      <a16:colId xmlns:a16="http://schemas.microsoft.com/office/drawing/2014/main" val="1331173232"/>
                    </a:ext>
                  </a:extLst>
                </a:gridCol>
                <a:gridCol w="1499311">
                  <a:extLst>
                    <a:ext uri="{9D8B030D-6E8A-4147-A177-3AD203B41FA5}">
                      <a16:colId xmlns:a16="http://schemas.microsoft.com/office/drawing/2014/main" val="1557533183"/>
                    </a:ext>
                  </a:extLst>
                </a:gridCol>
                <a:gridCol w="1637534">
                  <a:extLst>
                    <a:ext uri="{9D8B030D-6E8A-4147-A177-3AD203B41FA5}">
                      <a16:colId xmlns:a16="http://schemas.microsoft.com/office/drawing/2014/main" val="2403610781"/>
                    </a:ext>
                  </a:extLst>
                </a:gridCol>
              </a:tblGrid>
              <a:tr h="285879">
                <a:tc>
                  <a:txBody>
                    <a:bodyPr/>
                    <a:lstStyle/>
                    <a:p>
                      <a:pPr marL="0" algn="ctr" defTabSz="812769" rtl="0" eaLnBrk="1" fontAlgn="ctr" latinLnBrk="0" hangingPunct="1"/>
                      <a:r>
                        <a:rPr lang="en-US" sz="1600" b="0" i="0" u="none" strike="noStrike" kern="1200" dirty="0">
                          <a:solidFill>
                            <a:schemeClr val="bg1"/>
                          </a:solidFill>
                          <a:effectLst/>
                          <a:latin typeface="Arial" panose="020B0604020202020204" pitchFamily="34" charset="0"/>
                          <a:ea typeface="宋体" panose="02010600030101010101" pitchFamily="2" charset="-122"/>
                          <a:cs typeface="Arial" panose="020B0604020202020204" pitchFamily="34" charset="0"/>
                        </a:rPr>
                        <a:t>RCCR</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algn="ctr" defTabSz="812769" rtl="0" eaLnBrk="1" fontAlgn="ctr" latinLnBrk="0" hangingPunct="1"/>
                      <a:r>
                        <a:rPr lang="en-US" sz="1600" b="0" i="0" u="none" strike="noStrike" kern="1200" dirty="0">
                          <a:solidFill>
                            <a:schemeClr val="bg1"/>
                          </a:solidFill>
                          <a:effectLst/>
                          <a:latin typeface="Arial" panose="020B0604020202020204" pitchFamily="34" charset="0"/>
                          <a:ea typeface="宋体" panose="02010600030101010101" pitchFamily="2" charset="-122"/>
                          <a:cs typeface="Arial" panose="020B0604020202020204" pitchFamily="34" charset="0"/>
                        </a:rPr>
                        <a:t>PD</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marL="0" algn="ctr" defTabSz="812769" rtl="0" eaLnBrk="1" fontAlgn="ctr" latinLnBrk="0" hangingPunct="1"/>
                      <a:r>
                        <a:rPr lang="en-US" sz="1600" b="0" i="0" u="none" strike="noStrike" kern="1200" dirty="0">
                          <a:solidFill>
                            <a:schemeClr val="bg1"/>
                          </a:solidFill>
                          <a:effectLst/>
                          <a:latin typeface="Arial" panose="020B0604020202020204" pitchFamily="34" charset="0"/>
                          <a:ea typeface="宋体" panose="02010600030101010101" pitchFamily="2" charset="-122"/>
                          <a:cs typeface="Arial" panose="020B0604020202020204" pitchFamily="34" charset="0"/>
                        </a:rPr>
                        <a:t>ODD</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rowSpan="13">
                  <a:txBody>
                    <a:bodyPr/>
                    <a:lstStyle/>
                    <a:p>
                      <a:pPr marL="0" algn="ctr" defTabSz="812769" rtl="0" eaLnBrk="1" fontAlgn="ctr" latinLnBrk="0" hangingPunct="1"/>
                      <a:endParaRPr lang="en-US" sz="16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6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Bin</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marL="0" algn="ctr" defTabSz="812769" rtl="0" eaLnBrk="1" fontAlgn="ctr" latinLnBrk="0" hangingPunct="1"/>
                      <a:r>
                        <a:rPr lang="en-US" sz="16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Frequency</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marL="0" algn="ctr" defTabSz="812769" rtl="0" eaLnBrk="1" fontAlgn="ctr" latinLnBrk="0" hangingPunct="1"/>
                      <a:r>
                        <a:rPr lang="en-US" sz="16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 pop</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812769" rtl="0" eaLnBrk="1" fontAlgn="ctr" latinLnBrk="0" hangingPunct="1">
                        <a:lnSpc>
                          <a:spcPct val="100000"/>
                        </a:lnSpc>
                        <a:spcBef>
                          <a:spcPts val="0"/>
                        </a:spcBef>
                        <a:spcAft>
                          <a:spcPts val="0"/>
                        </a:spcAft>
                        <a:buClrTx/>
                        <a:buSzTx/>
                        <a:buFontTx/>
                        <a:buNone/>
                        <a:tabLst/>
                        <a:defRPr/>
                      </a:pPr>
                      <a:r>
                        <a:rPr lang="en-US" sz="16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Actual </a:t>
                      </a:r>
                      <a:r>
                        <a:rPr lang="en-US" sz="1600" b="0" i="0" u="none" strike="noStrike" kern="1200"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DPD30</a:t>
                      </a:r>
                      <a:r>
                        <a:rPr lang="en-US" sz="16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marL="0" algn="ctr" defTabSz="812769" rtl="0" eaLnBrk="1" fontAlgn="ctr" latinLnBrk="0" hangingPunct="1"/>
                      <a:r>
                        <a:rPr lang="en-US" sz="16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Expected DPD90+</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605008387"/>
                  </a:ext>
                </a:extLst>
              </a:tr>
              <a:tr h="288597">
                <a:tc>
                  <a:txBody>
                    <a:bodyPr/>
                    <a:lstStyle/>
                    <a:p>
                      <a:pPr marL="0" algn="ctr" defTabSz="812769" rtl="0" eaLnBrk="1" fontAlgn="ctr" latinLnBrk="0" hangingPunct="1"/>
                      <a:r>
                        <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0.20%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500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marL="0" algn="ctr" defTabSz="812769" rtl="0" eaLnBrk="1" fontAlgn="ctr" latinLnBrk="0" hangingPunct="1"/>
                      <a:endPar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&gt;= 646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2261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28.39%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0.27%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8509680"/>
                  </a:ext>
                </a:extLst>
              </a:tr>
              <a:tr h="288597">
                <a:tc>
                  <a:txBody>
                    <a:bodyPr/>
                    <a:lstStyle/>
                    <a:p>
                      <a:pPr marL="0" algn="ctr" defTabSz="812769" rtl="0" eaLnBrk="1" fontAlgn="ctr" latinLnBrk="0" hangingPunct="1"/>
                      <a:r>
                        <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0.40%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250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marL="0" algn="ctr" defTabSz="812769" rtl="0" eaLnBrk="1" fontAlgn="ctr" latinLnBrk="0" hangingPunct="1"/>
                      <a:endPar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636 - 645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2365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29.70%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0.55%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0.32%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5040885"/>
                  </a:ext>
                </a:extLst>
              </a:tr>
              <a:tr h="288597">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0.79%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125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marL="0" algn="ctr" defTabSz="812769" rtl="0" eaLnBrk="1" fontAlgn="ctr" latinLnBrk="0" hangingPunct="1"/>
                      <a:endPar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631 - 635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1166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14.64%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0.87%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0.50%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2084917"/>
                  </a:ext>
                </a:extLst>
              </a:tr>
              <a:tr h="288597">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1.57%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62.5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marL="0" algn="ctr" defTabSz="812769" rtl="0" eaLnBrk="1" fontAlgn="ctr" latinLnBrk="0" hangingPunct="1"/>
                      <a:endPar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626 - 630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1015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12.74%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1.70%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3359860"/>
                  </a:ext>
                </a:extLst>
              </a:tr>
              <a:tr h="288597">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3.10%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31.25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marL="0" algn="ctr" defTabSz="812769" rtl="0" eaLnBrk="1" fontAlgn="ctr" latinLnBrk="0" hangingPunct="1"/>
                      <a:endPar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616 - 625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1016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12.76%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2.11%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1.19%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8548268"/>
                  </a:ext>
                </a:extLst>
              </a:tr>
              <a:tr h="288597">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6.02%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15.63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marL="0" algn="ctr" defTabSz="812769" rtl="0" eaLnBrk="1" fontAlgn="ctr" latinLnBrk="0" hangingPunct="1"/>
                      <a:endPar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606 - 615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59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0.74%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9.26%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4.89%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68127265"/>
                  </a:ext>
                </a:extLst>
              </a:tr>
              <a:tr h="288597">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11.35%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7.81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marL="0" algn="ctr" defTabSz="812769" rtl="0" eaLnBrk="1" fontAlgn="ctr" latinLnBrk="0" hangingPunct="1"/>
                      <a:endPar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581 - 605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0.35%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55.56%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20.62%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11431211"/>
                  </a:ext>
                </a:extLst>
              </a:tr>
              <a:tr h="288597">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20.38%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3.91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marL="0" algn="ctr" defTabSz="812769" rtl="0" eaLnBrk="1" fontAlgn="ctr" latinLnBrk="0" hangingPunct="1"/>
                      <a:endPar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571 - 580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0.28%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22.22%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10.50%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6075011"/>
                  </a:ext>
                </a:extLst>
              </a:tr>
              <a:tr h="288597">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33.86%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1.95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marL="0" algn="ctr" defTabSz="812769" rtl="0" eaLnBrk="1" fontAlgn="ctr" latinLnBrk="0" hangingPunct="1"/>
                      <a:endPar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551 - 570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0.25%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150.00%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34.64%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96381948"/>
                  </a:ext>
                </a:extLst>
              </a:tr>
              <a:tr h="288597">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50.59%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0.98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marL="0" algn="ctr" defTabSz="812769" rtl="0" eaLnBrk="1" fontAlgn="ctr" latinLnBrk="0" hangingPunct="1"/>
                      <a:endPar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531 - 550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0.11%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350.00%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44.90%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8823780"/>
                  </a:ext>
                </a:extLst>
              </a:tr>
              <a:tr h="288597">
                <a:tc>
                  <a:txBody>
                    <a:bodyPr/>
                    <a:lstStyle/>
                    <a:p>
                      <a:pPr marL="0" algn="ctr" defTabSz="812769" rtl="0" eaLnBrk="1" fontAlgn="ctr" latinLnBrk="0" hangingPunct="1"/>
                      <a:r>
                        <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67.19%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0.49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marL="0" algn="ctr" defTabSz="812769" rtl="0" eaLnBrk="1" fontAlgn="ctr" latinLnBrk="0" hangingPunct="1"/>
                      <a:endPar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501 - 530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0.04%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#DIV/0!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#DIV/0!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53474436"/>
                  </a:ext>
                </a:extLst>
              </a:tr>
              <a:tr h="288597">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80.38%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0.24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pPr marL="0" algn="ctr" defTabSz="812769" rtl="0" eaLnBrk="1" fontAlgn="ctr" latinLnBrk="0" hangingPunct="1"/>
                      <a:endPar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&lt;= 500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a:solidFill>
                            <a:srgbClr val="000000"/>
                          </a:solidFill>
                          <a:effectLst/>
                          <a:latin typeface="Arial" panose="020B0604020202020204" pitchFamily="34" charset="0"/>
                          <a:ea typeface="宋体" panose="02010600030101010101" pitchFamily="2" charset="-122"/>
                          <a:cs typeface="Arial" panose="020B060402020202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#DIV/0!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algn="ctr" defTabSz="812769" rtl="0" eaLnBrk="1" fontAlgn="ctr" latinLnBrk="0" hangingPunct="1"/>
                      <a:r>
                        <a:rPr lang="en-US" sz="14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#DIV/0!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51677951"/>
                  </a:ext>
                </a:extLst>
              </a:tr>
            </a:tbl>
          </a:graphicData>
        </a:graphic>
      </p:graphicFrame>
      <p:sp>
        <p:nvSpPr>
          <p:cNvPr id="8" name="Title 1">
            <a:extLst>
              <a:ext uri="{FF2B5EF4-FFF2-40B4-BE49-F238E27FC236}">
                <a16:creationId xmlns:a16="http://schemas.microsoft.com/office/drawing/2014/main" id="{EF4471C8-23FE-4CB6-9695-9635D0A60363}"/>
              </a:ext>
            </a:extLst>
          </p:cNvPr>
          <p:cNvSpPr txBox="1">
            <a:spLocks/>
          </p:cNvSpPr>
          <p:nvPr/>
        </p:nvSpPr>
        <p:spPr>
          <a:xfrm>
            <a:off x="606004" y="841444"/>
            <a:ext cx="8214468"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lvl="0" defTabSz="812769" fontAlgn="auto">
              <a:spcAft>
                <a:spcPts val="0"/>
              </a:spcAft>
            </a:pPr>
            <a:r>
              <a:rPr lang="en-US" sz="2400" b="1" dirty="0" smtClean="0">
                <a:solidFill>
                  <a:prstClr val="black"/>
                </a:solidFill>
                <a:latin typeface="Arial" panose="020B0604020202020204" pitchFamily="34" charset="0"/>
                <a:cs typeface="Arial" panose="020B0604020202020204" pitchFamily="34" charset="0"/>
              </a:rPr>
              <a:t>Auto-Loan B-score Mapping to RCCR</a:t>
            </a:r>
            <a:endParaRPr lang="en-US" sz="1400" b="1" dirty="0">
              <a:solidFill>
                <a:srgbClr val="ED7D3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68351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87954" y="1700811"/>
            <a:ext cx="5632626" cy="3539430"/>
          </a:xfrm>
          <a:prstGeom prst="rect">
            <a:avLst/>
          </a:prstGeom>
          <a:noFill/>
        </p:spPr>
        <p:txBody>
          <a:bodyPr wrap="square" rtlCol="0">
            <a:spAutoFit/>
          </a:bodyPr>
          <a:lstStyle/>
          <a:p>
            <a:pPr algn="ctr"/>
            <a:r>
              <a:rPr lang="en-US" b="1" dirty="0" smtClean="0">
                <a:effectLst>
                  <a:outerShdw blurRad="38100" dist="38100" dir="2700000" algn="tl">
                    <a:srgbClr val="000000">
                      <a:alpha val="43137"/>
                    </a:srgbClr>
                  </a:outerShdw>
                </a:effectLst>
                <a:latin typeface="Century Gothic" pitchFamily="34" charset="0"/>
              </a:rPr>
              <a:t>ERM </a:t>
            </a:r>
            <a:r>
              <a:rPr lang="en-US" b="1" dirty="0">
                <a:effectLst>
                  <a:outerShdw blurRad="38100" dist="38100" dir="2700000" algn="tl">
                    <a:srgbClr val="000000">
                      <a:alpha val="43137"/>
                    </a:srgbClr>
                  </a:outerShdw>
                </a:effectLst>
                <a:latin typeface="Century Gothic" pitchFamily="34" charset="0"/>
              </a:rPr>
              <a:t>– WBG – </a:t>
            </a:r>
            <a:r>
              <a:rPr lang="en-US" b="1" dirty="0">
                <a:solidFill>
                  <a:srgbClr val="00B050"/>
                </a:solidFill>
                <a:effectLst>
                  <a:outerShdw blurRad="38100" dist="38100" dir="2700000" algn="tl">
                    <a:srgbClr val="000000">
                      <a:alpha val="43137"/>
                    </a:srgbClr>
                  </a:outerShdw>
                </a:effectLst>
                <a:latin typeface="Century Gothic" pitchFamily="34" charset="0"/>
              </a:rPr>
              <a:t>K</a:t>
            </a:r>
            <a:r>
              <a:rPr lang="en-US" b="1" dirty="0">
                <a:effectLst>
                  <a:outerShdw blurRad="38100" dist="38100" dir="2700000" algn="tl">
                    <a:srgbClr val="000000">
                      <a:alpha val="43137"/>
                    </a:srgbClr>
                  </a:outerShdw>
                </a:effectLst>
                <a:latin typeface="Century Gothic" pitchFamily="34" charset="0"/>
              </a:rPr>
              <a:t>BANK </a:t>
            </a:r>
            <a:r>
              <a:rPr lang="en-US" b="1" dirty="0">
                <a:solidFill>
                  <a:srgbClr val="C00000"/>
                </a:solidFill>
                <a:effectLst>
                  <a:outerShdw blurRad="38100" dist="38100" dir="2700000" algn="tl">
                    <a:srgbClr val="000000">
                      <a:alpha val="43137"/>
                    </a:srgbClr>
                  </a:outerShdw>
                </a:effectLst>
                <a:latin typeface="Century Gothic" pitchFamily="34" charset="0"/>
              </a:rPr>
              <a:t>China</a:t>
            </a:r>
          </a:p>
          <a:p>
            <a:pPr algn="ctr"/>
            <a:r>
              <a:rPr lang="en-US" b="1" dirty="0">
                <a:effectLst>
                  <a:outerShdw blurRad="38100" dist="38100" dir="2700000" algn="tl">
                    <a:srgbClr val="000000">
                      <a:alpha val="43137"/>
                    </a:srgbClr>
                  </a:outerShdw>
                </a:effectLst>
                <a:latin typeface="Century Gothic" pitchFamily="34" charset="0"/>
              </a:rPr>
              <a:t/>
            </a:r>
            <a:br>
              <a:rPr lang="en-US" b="1" dirty="0">
                <a:effectLst>
                  <a:outerShdw blurRad="38100" dist="38100" dir="2700000" algn="tl">
                    <a:srgbClr val="000000">
                      <a:alpha val="43137"/>
                    </a:srgbClr>
                  </a:outerShdw>
                </a:effectLst>
                <a:latin typeface="Century Gothic" pitchFamily="34" charset="0"/>
              </a:rPr>
            </a:br>
            <a:endParaRPr lang="en-US" b="1" dirty="0">
              <a:effectLst>
                <a:outerShdw blurRad="38100" dist="38100" dir="2700000" algn="tl">
                  <a:srgbClr val="000000">
                    <a:alpha val="43137"/>
                  </a:srgbClr>
                </a:outerShdw>
              </a:effectLst>
              <a:latin typeface="Century Gothic" pitchFamily="34" charset="0"/>
            </a:endParaRPr>
          </a:p>
          <a:p>
            <a:pPr algn="ctr"/>
            <a:r>
              <a:rPr lang="en-US" b="1" dirty="0">
                <a:effectLst>
                  <a:outerShdw blurRad="38100" dist="38100" dir="2700000" algn="tl">
                    <a:srgbClr val="000000">
                      <a:alpha val="43137"/>
                    </a:srgbClr>
                  </a:outerShdw>
                </a:effectLst>
                <a:latin typeface="Century Gothic" pitchFamily="34" charset="0"/>
              </a:rPr>
              <a:t>Retail Lending Special Project</a:t>
            </a:r>
          </a:p>
          <a:p>
            <a:pPr algn="ctr"/>
            <a:endParaRPr lang="en-US" b="1" dirty="0">
              <a:effectLst>
                <a:outerShdw blurRad="38100" dist="38100" dir="2700000" algn="tl">
                  <a:srgbClr val="000000">
                    <a:alpha val="43137"/>
                  </a:srgbClr>
                </a:outerShdw>
              </a:effectLst>
              <a:latin typeface="Century Gothic" pitchFamily="34" charset="0"/>
            </a:endParaRPr>
          </a:p>
          <a:p>
            <a:pPr algn="ctr"/>
            <a:endParaRPr lang="en-US" b="1" dirty="0">
              <a:effectLst>
                <a:outerShdw blurRad="38100" dist="38100" dir="2700000" algn="tl">
                  <a:srgbClr val="000000">
                    <a:alpha val="43137"/>
                  </a:srgbClr>
                </a:outerShdw>
              </a:effectLst>
              <a:latin typeface="Century Gothic" pitchFamily="34" charset="0"/>
            </a:endParaRPr>
          </a:p>
          <a:p>
            <a:pPr algn="ctr"/>
            <a:r>
              <a:rPr lang="en-US" b="1" dirty="0" smtClean="0">
                <a:effectLst>
                  <a:outerShdw blurRad="38100" dist="38100" dir="2700000" algn="tl">
                    <a:srgbClr val="000000">
                      <a:alpha val="43137"/>
                    </a:srgbClr>
                  </a:outerShdw>
                </a:effectLst>
                <a:latin typeface="Century Gothic" pitchFamily="34" charset="0"/>
              </a:rPr>
              <a:t>Agenda 4: Risk Infrastructure Phase 2</a:t>
            </a:r>
            <a:endParaRPr lang="en-US" dirty="0">
              <a:effectLst>
                <a:outerShdw blurRad="38100" dist="38100" dir="2700000" algn="tl">
                  <a:srgbClr val="000000">
                    <a:alpha val="43137"/>
                  </a:srgbClr>
                </a:outerShdw>
              </a:effectLst>
              <a:latin typeface="Century Gothic" pitchFamily="34" charset="0"/>
            </a:endParaRPr>
          </a:p>
        </p:txBody>
      </p:sp>
      <p:sp>
        <p:nvSpPr>
          <p:cNvPr id="6" name="Line 5"/>
          <p:cNvSpPr>
            <a:spLocks noChangeShapeType="1"/>
          </p:cNvSpPr>
          <p:nvPr/>
        </p:nvSpPr>
        <p:spPr bwMode="auto">
          <a:xfrm>
            <a:off x="1761067" y="3877733"/>
            <a:ext cx="54864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th-TH" sz="2489"/>
          </a:p>
        </p:txBody>
      </p:sp>
    </p:spTree>
    <p:extLst>
      <p:ext uri="{BB962C8B-B14F-4D97-AF65-F5344CB8AC3E}">
        <p14:creationId xmlns:p14="http://schemas.microsoft.com/office/powerpoint/2010/main" val="13322168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p:nvPr/>
        </p:nvSpPr>
        <p:spPr>
          <a:xfrm>
            <a:off x="179790" y="6038380"/>
            <a:ext cx="8784698" cy="521916"/>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p>
            <a:r>
              <a:rPr lang="en-US" sz="1400" b="1" dirty="0" smtClean="0">
                <a:solidFill>
                  <a:schemeClr val="tx1"/>
                </a:solidFill>
              </a:rPr>
              <a:t>Risk Engine Data Areas</a:t>
            </a:r>
            <a:endParaRPr lang="en-US" sz="1400" b="1" dirty="0">
              <a:solidFill>
                <a:schemeClr val="tx1"/>
              </a:solidFill>
            </a:endParaRPr>
          </a:p>
        </p:txBody>
      </p:sp>
      <p:sp>
        <p:nvSpPr>
          <p:cNvPr id="4" name="TextBox 3"/>
          <p:cNvSpPr txBox="1"/>
          <p:nvPr/>
        </p:nvSpPr>
        <p:spPr>
          <a:xfrm>
            <a:off x="7358707" y="1368170"/>
            <a:ext cx="1593724" cy="338554"/>
          </a:xfrm>
          <a:prstGeom prst="rect">
            <a:avLst/>
          </a:prstGeom>
          <a:noFill/>
        </p:spPr>
        <p:txBody>
          <a:bodyPr wrap="square" rtlCol="0">
            <a:spAutoFit/>
          </a:bodyPr>
          <a:lstStyle/>
          <a:p>
            <a:pPr algn="ctr"/>
            <a:r>
              <a:rPr lang="en-US" sz="1600" b="1" dirty="0" err="1">
                <a:effectLst>
                  <a:outerShdw blurRad="38100" dist="38100" dir="2700000" algn="tl">
                    <a:srgbClr val="000000">
                      <a:alpha val="43137"/>
                    </a:srgbClr>
                  </a:outerShdw>
                </a:effectLst>
                <a:latin typeface="+mj-lt"/>
                <a:ea typeface="+mj-ea"/>
                <a:cs typeface="+mj-cs"/>
              </a:rPr>
              <a:t>Microservices</a:t>
            </a:r>
            <a:endParaRPr lang="en-US" sz="1600" b="1" dirty="0">
              <a:effectLst>
                <a:outerShdw blurRad="38100" dist="38100" dir="2700000" algn="tl">
                  <a:srgbClr val="000000">
                    <a:alpha val="43137"/>
                  </a:srgbClr>
                </a:outerShdw>
              </a:effectLst>
              <a:latin typeface="+mj-lt"/>
              <a:ea typeface="+mj-ea"/>
              <a:cs typeface="+mj-cs"/>
            </a:endParaRPr>
          </a:p>
        </p:txBody>
      </p:sp>
      <p:sp>
        <p:nvSpPr>
          <p:cNvPr id="5" name="Rectangle 48"/>
          <p:cNvSpPr>
            <a:spLocks noChangeArrowheads="1"/>
          </p:cNvSpPr>
          <p:nvPr/>
        </p:nvSpPr>
        <p:spPr bwMode="auto">
          <a:xfrm>
            <a:off x="846893" y="798467"/>
            <a:ext cx="7711462" cy="3612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5845" tIns="37925" rIns="75845" bIns="37925" rtlCol="0">
            <a:spAutoFit/>
          </a:bodyPr>
          <a:lstStyle/>
          <a:p>
            <a:pPr defTabSz="761609">
              <a:lnSpc>
                <a:spcPct val="90000"/>
              </a:lnSpc>
            </a:pPr>
            <a:r>
              <a:rPr lang="ja-JP" altLang="en-US" sz="2000" b="1" dirty="0"/>
              <a:t>炜</a:t>
            </a:r>
            <a:r>
              <a:rPr lang="zh-CN" altLang="th-TH" sz="2000" b="1" dirty="0">
                <a:solidFill>
                  <a:srgbClr val="222222"/>
                </a:solidFill>
                <a:latin typeface="inherit"/>
              </a:rPr>
              <a:t>机</a:t>
            </a:r>
            <a:r>
              <a:rPr lang="en-US" altLang="zh-CN" sz="2000" b="1" dirty="0">
                <a:solidFill>
                  <a:srgbClr val="222222"/>
                </a:solidFill>
                <a:latin typeface="inherit"/>
              </a:rPr>
              <a:t> R</a:t>
            </a:r>
            <a:r>
              <a:rPr lang="en-US" altLang="zh-CN" sz="2000" b="1" dirty="0">
                <a:solidFill>
                  <a:srgbClr val="3F762A">
                    <a:lumMod val="50000"/>
                  </a:srgbClr>
                </a:solidFill>
                <a:latin typeface="Century Gothic"/>
              </a:rPr>
              <a:t>isk Engine: High Level Architecture</a:t>
            </a:r>
          </a:p>
        </p:txBody>
      </p:sp>
      <p:sp>
        <p:nvSpPr>
          <p:cNvPr id="6" name="Diamond 5"/>
          <p:cNvSpPr/>
          <p:nvPr/>
        </p:nvSpPr>
        <p:spPr>
          <a:xfrm>
            <a:off x="378135" y="732228"/>
            <a:ext cx="468758" cy="468758"/>
          </a:xfrm>
          <a:prstGeom prst="diamond">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58" dirty="0"/>
              <a:t>1</a:t>
            </a:r>
            <a:endParaRPr lang="th-TH" sz="1458" dirty="0"/>
          </a:p>
        </p:txBody>
      </p:sp>
      <p:sp>
        <p:nvSpPr>
          <p:cNvPr id="7" name="Rectangle 6"/>
          <p:cNvSpPr/>
          <p:nvPr/>
        </p:nvSpPr>
        <p:spPr>
          <a:xfrm>
            <a:off x="1595439" y="4690643"/>
            <a:ext cx="1371600" cy="1188720"/>
          </a:xfrm>
          <a:prstGeom prst="rect">
            <a:avLst/>
          </a:prstGeom>
          <a:solidFill>
            <a:schemeClr val="bg1">
              <a:lumMod val="85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solidFill>
                  <a:schemeClr val="tx1"/>
                </a:solidFill>
              </a:rPr>
              <a:t>Online Risk Engine </a:t>
            </a:r>
            <a:br>
              <a:rPr lang="en-US" sz="1400" dirty="0">
                <a:solidFill>
                  <a:schemeClr val="tx1"/>
                </a:solidFill>
              </a:rPr>
            </a:br>
            <a:r>
              <a:rPr lang="en-US" sz="1400" dirty="0">
                <a:solidFill>
                  <a:schemeClr val="tx1"/>
                </a:solidFill>
              </a:rPr>
              <a:t>(Loan App.)</a:t>
            </a:r>
          </a:p>
          <a:p>
            <a:pPr algn="ctr"/>
            <a:r>
              <a:rPr lang="en-US" sz="1400" dirty="0">
                <a:solidFill>
                  <a:schemeClr val="tx1"/>
                </a:solidFill>
              </a:rPr>
              <a:t>[IM]</a:t>
            </a:r>
          </a:p>
        </p:txBody>
      </p:sp>
      <p:sp>
        <p:nvSpPr>
          <p:cNvPr id="8" name="Rectangle 7"/>
          <p:cNvSpPr/>
          <p:nvPr/>
        </p:nvSpPr>
        <p:spPr>
          <a:xfrm>
            <a:off x="7234828" y="4531568"/>
            <a:ext cx="1371600" cy="1188720"/>
          </a:xfrm>
          <a:prstGeom prst="rect">
            <a:avLst/>
          </a:prstGeom>
          <a:noFill/>
          <a:ln>
            <a:solidFill>
              <a:schemeClr val="tx1"/>
            </a:solidFill>
            <a:prstDash val="solid"/>
          </a:ln>
        </p:spPr>
        <p:style>
          <a:lnRef idx="1">
            <a:schemeClr val="accent6"/>
          </a:lnRef>
          <a:fillRef idx="2">
            <a:schemeClr val="accent6"/>
          </a:fillRef>
          <a:effectRef idx="1">
            <a:schemeClr val="accent6"/>
          </a:effectRef>
          <a:fontRef idx="minor">
            <a:schemeClr val="dk1"/>
          </a:fontRef>
        </p:style>
        <p:txBody>
          <a:bodyPr lIns="0" rIns="0" rtlCol="0" anchor="ctr"/>
          <a:lstStyle/>
          <a:p>
            <a:pPr algn="ctr"/>
            <a:r>
              <a:rPr lang="en-US" sz="1400" dirty="0">
                <a:solidFill>
                  <a:schemeClr val="tx1"/>
                </a:solidFill>
              </a:rPr>
              <a:t>Monthly Analytics</a:t>
            </a:r>
          </a:p>
          <a:p>
            <a:pPr algn="ctr"/>
            <a:r>
              <a:rPr lang="en-US" sz="1400" dirty="0">
                <a:solidFill>
                  <a:schemeClr val="tx1"/>
                </a:solidFill>
              </a:rPr>
              <a:t>Engine</a:t>
            </a:r>
          </a:p>
          <a:p>
            <a:pPr algn="ctr"/>
            <a:r>
              <a:rPr lang="en-US" sz="1400" dirty="0">
                <a:solidFill>
                  <a:schemeClr val="tx1"/>
                </a:solidFill>
              </a:rPr>
              <a:t>[IM]</a:t>
            </a:r>
          </a:p>
        </p:txBody>
      </p:sp>
      <p:sp>
        <p:nvSpPr>
          <p:cNvPr id="9" name="Rectangle 8"/>
          <p:cNvSpPr/>
          <p:nvPr/>
        </p:nvSpPr>
        <p:spPr>
          <a:xfrm>
            <a:off x="4584034" y="3945562"/>
            <a:ext cx="1371600" cy="1188720"/>
          </a:xfrm>
          <a:prstGeom prst="rect">
            <a:avLst/>
          </a:prstGeom>
          <a:noFill/>
          <a:ln>
            <a:solidFill>
              <a:schemeClr val="tx1"/>
            </a:solidFill>
            <a:prstDash val="solid"/>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sz="1400" dirty="0">
                <a:solidFill>
                  <a:schemeClr val="tx1"/>
                </a:solidFill>
              </a:rPr>
              <a:t>Daily Analytics</a:t>
            </a:r>
          </a:p>
          <a:p>
            <a:pPr algn="ctr"/>
            <a:r>
              <a:rPr lang="en-US" sz="1400" dirty="0">
                <a:solidFill>
                  <a:schemeClr val="tx1"/>
                </a:solidFill>
              </a:rPr>
              <a:t>Engine</a:t>
            </a:r>
          </a:p>
          <a:p>
            <a:pPr algn="ctr"/>
            <a:r>
              <a:rPr lang="en-US" sz="1400" dirty="0">
                <a:solidFill>
                  <a:schemeClr val="tx1"/>
                </a:solidFill>
              </a:rPr>
              <a:t>[IM]</a:t>
            </a:r>
          </a:p>
        </p:txBody>
      </p:sp>
      <p:sp>
        <p:nvSpPr>
          <p:cNvPr id="10" name="Rectangle 9"/>
          <p:cNvSpPr/>
          <p:nvPr/>
        </p:nvSpPr>
        <p:spPr>
          <a:xfrm>
            <a:off x="179512" y="1383159"/>
            <a:ext cx="8784976" cy="52141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Risk Engine</a:t>
            </a:r>
          </a:p>
        </p:txBody>
      </p:sp>
      <p:sp>
        <p:nvSpPr>
          <p:cNvPr id="11" name="Rectangle 10"/>
          <p:cNvSpPr/>
          <p:nvPr/>
        </p:nvSpPr>
        <p:spPr>
          <a:xfrm>
            <a:off x="7234828" y="3196395"/>
            <a:ext cx="1371600" cy="1188720"/>
          </a:xfrm>
          <a:prstGeom prst="rect">
            <a:avLst/>
          </a:prstGeom>
          <a:noFill/>
          <a:ln>
            <a:solidFill>
              <a:schemeClr val="tx1"/>
            </a:solidFill>
            <a:prstDash val="solid"/>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sz="1400" dirty="0">
                <a:solidFill>
                  <a:schemeClr val="tx1"/>
                </a:solidFill>
              </a:rPr>
              <a:t>Rebate Engine</a:t>
            </a:r>
          </a:p>
          <a:p>
            <a:pPr algn="ctr"/>
            <a:r>
              <a:rPr lang="en-US" sz="1400" dirty="0">
                <a:solidFill>
                  <a:schemeClr val="tx1"/>
                </a:solidFill>
              </a:rPr>
              <a:t>[IM]</a:t>
            </a:r>
          </a:p>
        </p:txBody>
      </p:sp>
      <p:sp>
        <p:nvSpPr>
          <p:cNvPr id="12" name="Rectangle 11"/>
          <p:cNvSpPr/>
          <p:nvPr/>
        </p:nvSpPr>
        <p:spPr>
          <a:xfrm>
            <a:off x="1595439" y="3202744"/>
            <a:ext cx="1371600" cy="1188720"/>
          </a:xfrm>
          <a:prstGeom prst="rect">
            <a:avLst/>
          </a:prstGeom>
          <a:solidFill>
            <a:schemeClr val="bg1">
              <a:lumMod val="85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solidFill>
                  <a:schemeClr val="tx1"/>
                </a:solidFill>
              </a:rPr>
              <a:t>RISK Engine</a:t>
            </a:r>
          </a:p>
          <a:p>
            <a:pPr algn="ctr"/>
            <a:r>
              <a:rPr lang="en-US" sz="1400" dirty="0">
                <a:solidFill>
                  <a:schemeClr val="tx1"/>
                </a:solidFill>
              </a:rPr>
              <a:t>API Modules</a:t>
            </a:r>
          </a:p>
          <a:p>
            <a:pPr algn="ctr"/>
            <a:r>
              <a:rPr lang="en-US" sz="1400" dirty="0">
                <a:solidFill>
                  <a:schemeClr val="tx1"/>
                </a:solidFill>
              </a:rPr>
              <a:t>[KBTG]</a:t>
            </a:r>
          </a:p>
        </p:txBody>
      </p:sp>
      <p:cxnSp>
        <p:nvCxnSpPr>
          <p:cNvPr id="14" name="Elbow Connector 13"/>
          <p:cNvCxnSpPr>
            <a:stCxn id="12" idx="2"/>
            <a:endCxn id="7" idx="0"/>
          </p:cNvCxnSpPr>
          <p:nvPr/>
        </p:nvCxnSpPr>
        <p:spPr>
          <a:xfrm rot="5400000">
            <a:off x="2138000" y="4547403"/>
            <a:ext cx="299179" cy="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708959" y="2777539"/>
            <a:ext cx="0" cy="3200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816097" y="2728527"/>
            <a:ext cx="0" cy="3200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08443" y="2512503"/>
            <a:ext cx="1745593" cy="432048"/>
          </a:xfrm>
          <a:prstGeom prst="rect">
            <a:avLst/>
          </a:prstGeom>
          <a:solidFill>
            <a:schemeClr val="bg1">
              <a:lumMod val="85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KORPS</a:t>
            </a:r>
          </a:p>
        </p:txBody>
      </p:sp>
      <p:cxnSp>
        <p:nvCxnSpPr>
          <p:cNvPr id="24" name="Elbow Connector 23"/>
          <p:cNvCxnSpPr>
            <a:stCxn id="23" idx="2"/>
            <a:endCxn id="12" idx="0"/>
          </p:cNvCxnSpPr>
          <p:nvPr/>
        </p:nvCxnSpPr>
        <p:spPr>
          <a:xfrm rot="5400000">
            <a:off x="2152144" y="3073647"/>
            <a:ext cx="258193"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Magnetic Disk 26"/>
          <p:cNvSpPr/>
          <p:nvPr/>
        </p:nvSpPr>
        <p:spPr>
          <a:xfrm>
            <a:off x="2890206" y="6070728"/>
            <a:ext cx="731520" cy="431815"/>
          </a:xfrm>
          <a:prstGeom prst="flowChartMagneticDisk">
            <a:avLst/>
          </a:prstGeom>
          <a:solidFill>
            <a:schemeClr val="bg1">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rPr>
              <a:t>App-in</a:t>
            </a:r>
            <a:br>
              <a:rPr lang="en-US" sz="1100" dirty="0">
                <a:solidFill>
                  <a:schemeClr val="tx1"/>
                </a:solidFill>
              </a:rPr>
            </a:br>
            <a:r>
              <a:rPr lang="en-US" sz="1100" dirty="0">
                <a:solidFill>
                  <a:schemeClr val="tx1"/>
                </a:solidFill>
              </a:rPr>
              <a:t>DB</a:t>
            </a:r>
          </a:p>
        </p:txBody>
      </p:sp>
      <p:cxnSp>
        <p:nvCxnSpPr>
          <p:cNvPr id="30" name="Straight Arrow Connector 29"/>
          <p:cNvCxnSpPr>
            <a:stCxn id="7" idx="3"/>
            <a:endCxn id="27" idx="1"/>
          </p:cNvCxnSpPr>
          <p:nvPr/>
        </p:nvCxnSpPr>
        <p:spPr>
          <a:xfrm>
            <a:off x="2967039" y="5285003"/>
            <a:ext cx="288927" cy="7857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2" idx="3"/>
            <a:endCxn id="27" idx="1"/>
          </p:cNvCxnSpPr>
          <p:nvPr/>
        </p:nvCxnSpPr>
        <p:spPr>
          <a:xfrm>
            <a:off x="2967039" y="3797104"/>
            <a:ext cx="288927" cy="22736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404703" y="2062939"/>
            <a:ext cx="731520" cy="274320"/>
          </a:xfrm>
          <a:prstGeom prst="rect">
            <a:avLst/>
          </a:prstGeom>
          <a:solidFill>
            <a:schemeClr val="bg1">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tx1"/>
                </a:solidFill>
              </a:rPr>
              <a:t>PAOC</a:t>
            </a:r>
          </a:p>
        </p:txBody>
      </p:sp>
      <p:sp>
        <p:nvSpPr>
          <p:cNvPr id="36" name="Rectangle 35"/>
          <p:cNvSpPr/>
          <p:nvPr/>
        </p:nvSpPr>
        <p:spPr>
          <a:xfrm>
            <a:off x="2421265" y="2062939"/>
            <a:ext cx="731520" cy="274320"/>
          </a:xfrm>
          <a:prstGeom prst="rect">
            <a:avLst/>
          </a:prstGeom>
          <a:solidFill>
            <a:schemeClr val="bg1">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tx1"/>
                </a:solidFill>
              </a:rPr>
              <a:t>CUP</a:t>
            </a:r>
          </a:p>
        </p:txBody>
      </p:sp>
      <p:cxnSp>
        <p:nvCxnSpPr>
          <p:cNvPr id="38" name="Elbow Connector 37"/>
          <p:cNvCxnSpPr>
            <a:stCxn id="35" idx="2"/>
          </p:cNvCxnSpPr>
          <p:nvPr/>
        </p:nvCxnSpPr>
        <p:spPr>
          <a:xfrm rot="5400000">
            <a:off x="1685373" y="2435049"/>
            <a:ext cx="182880" cy="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6" idx="2"/>
          </p:cNvCxnSpPr>
          <p:nvPr/>
        </p:nvCxnSpPr>
        <p:spPr>
          <a:xfrm rot="5400000">
            <a:off x="2701935" y="2435049"/>
            <a:ext cx="182880" cy="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Flowchart: Magnetic Disk 44"/>
          <p:cNvSpPr/>
          <p:nvPr/>
        </p:nvSpPr>
        <p:spPr>
          <a:xfrm>
            <a:off x="4812634" y="2815914"/>
            <a:ext cx="914400" cy="640080"/>
          </a:xfrm>
          <a:prstGeom prst="flowChartMagneticDisk">
            <a:avLst/>
          </a:prstGeom>
          <a:noFill/>
          <a:ln>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rPr>
              <a:t>Loan Daily Reports</a:t>
            </a:r>
          </a:p>
        </p:txBody>
      </p:sp>
      <p:sp>
        <p:nvSpPr>
          <p:cNvPr id="46" name="Rectangle 45"/>
          <p:cNvSpPr/>
          <p:nvPr/>
        </p:nvSpPr>
        <p:spPr>
          <a:xfrm>
            <a:off x="5295499" y="2055458"/>
            <a:ext cx="731520" cy="27432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tx1"/>
                </a:solidFill>
              </a:rPr>
              <a:t>PAOC</a:t>
            </a:r>
          </a:p>
        </p:txBody>
      </p:sp>
      <p:sp>
        <p:nvSpPr>
          <p:cNvPr id="47" name="Rectangle 46"/>
          <p:cNvSpPr/>
          <p:nvPr/>
        </p:nvSpPr>
        <p:spPr>
          <a:xfrm>
            <a:off x="6072728" y="2055458"/>
            <a:ext cx="731520" cy="27432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tx1"/>
                </a:solidFill>
              </a:rPr>
              <a:t>CUP</a:t>
            </a:r>
          </a:p>
        </p:txBody>
      </p:sp>
      <p:sp>
        <p:nvSpPr>
          <p:cNvPr id="50" name="Rectangle 49"/>
          <p:cNvSpPr/>
          <p:nvPr/>
        </p:nvSpPr>
        <p:spPr>
          <a:xfrm>
            <a:off x="4518270" y="2055458"/>
            <a:ext cx="731520" cy="274320"/>
          </a:xfrm>
          <a:prstGeom prst="rect">
            <a:avLst/>
          </a:prstGeom>
          <a:solidFill>
            <a:schemeClr val="bg1">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solidFill>
                  <a:schemeClr val="tx1"/>
                </a:solidFill>
              </a:rPr>
              <a:t>AiBank</a:t>
            </a:r>
            <a:endParaRPr lang="en-US" sz="1200" dirty="0">
              <a:solidFill>
                <a:schemeClr val="tx1"/>
              </a:solidFill>
            </a:endParaRPr>
          </a:p>
        </p:txBody>
      </p:sp>
      <p:sp>
        <p:nvSpPr>
          <p:cNvPr id="51" name="Rectangle 50"/>
          <p:cNvSpPr/>
          <p:nvPr/>
        </p:nvSpPr>
        <p:spPr>
          <a:xfrm>
            <a:off x="3748192" y="2055458"/>
            <a:ext cx="731520" cy="274320"/>
          </a:xfrm>
          <a:prstGeom prst="rect">
            <a:avLst/>
          </a:prstGeom>
          <a:solidFill>
            <a:schemeClr val="bg1">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tx1"/>
                </a:solidFill>
              </a:rPr>
              <a:t>WCD</a:t>
            </a:r>
          </a:p>
        </p:txBody>
      </p:sp>
      <p:cxnSp>
        <p:nvCxnSpPr>
          <p:cNvPr id="53" name="Straight Arrow Connector 52"/>
          <p:cNvCxnSpPr>
            <a:endCxn id="45" idx="1"/>
          </p:cNvCxnSpPr>
          <p:nvPr/>
        </p:nvCxnSpPr>
        <p:spPr>
          <a:xfrm>
            <a:off x="4096423" y="2329778"/>
            <a:ext cx="1173411" cy="4861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45" idx="1"/>
          </p:cNvCxnSpPr>
          <p:nvPr/>
        </p:nvCxnSpPr>
        <p:spPr>
          <a:xfrm>
            <a:off x="4866501" y="2329778"/>
            <a:ext cx="403333" cy="4861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45" idx="1"/>
          </p:cNvCxnSpPr>
          <p:nvPr/>
        </p:nvCxnSpPr>
        <p:spPr>
          <a:xfrm flipH="1">
            <a:off x="5269834" y="2329778"/>
            <a:ext cx="373896" cy="4861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45" idx="1"/>
          </p:cNvCxnSpPr>
          <p:nvPr/>
        </p:nvCxnSpPr>
        <p:spPr>
          <a:xfrm flipH="1">
            <a:off x="5269834" y="2329778"/>
            <a:ext cx="1151125" cy="4861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45" idx="3"/>
            <a:endCxn id="9" idx="0"/>
          </p:cNvCxnSpPr>
          <p:nvPr/>
        </p:nvCxnSpPr>
        <p:spPr>
          <a:xfrm>
            <a:off x="5269834" y="3455994"/>
            <a:ext cx="0" cy="4895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9" idx="1"/>
            <a:endCxn id="27" idx="4"/>
          </p:cNvCxnSpPr>
          <p:nvPr/>
        </p:nvCxnSpPr>
        <p:spPr>
          <a:xfrm flipH="1">
            <a:off x="3621726" y="4539922"/>
            <a:ext cx="962308" cy="17467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45" idx="4"/>
            <a:endCxn id="11" idx="1"/>
          </p:cNvCxnSpPr>
          <p:nvPr/>
        </p:nvCxnSpPr>
        <p:spPr>
          <a:xfrm>
            <a:off x="5727034" y="3135954"/>
            <a:ext cx="1507794" cy="65480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p:cNvCxnSpPr>
            <a:stCxn id="45" idx="4"/>
            <a:endCxn id="8" idx="1"/>
          </p:cNvCxnSpPr>
          <p:nvPr/>
        </p:nvCxnSpPr>
        <p:spPr>
          <a:xfrm>
            <a:off x="5727034" y="3135954"/>
            <a:ext cx="1507794" cy="198997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4226421" y="5427826"/>
            <a:ext cx="1005840" cy="365760"/>
          </a:xfrm>
          <a:prstGeom prst="rect">
            <a:avLst/>
          </a:prstGeom>
          <a:noFill/>
          <a:ln>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tx1"/>
                </a:solidFill>
              </a:rPr>
              <a:t>Daily Monitoring</a:t>
            </a:r>
          </a:p>
        </p:txBody>
      </p:sp>
      <p:sp>
        <p:nvSpPr>
          <p:cNvPr id="85" name="Rectangle 84"/>
          <p:cNvSpPr/>
          <p:nvPr/>
        </p:nvSpPr>
        <p:spPr>
          <a:xfrm>
            <a:off x="5307206" y="5427826"/>
            <a:ext cx="1005840" cy="365760"/>
          </a:xfrm>
          <a:prstGeom prst="rect">
            <a:avLst/>
          </a:prstGeom>
          <a:noFill/>
          <a:ln>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tx1"/>
                </a:solidFill>
              </a:rPr>
              <a:t>Collection</a:t>
            </a:r>
          </a:p>
        </p:txBody>
      </p:sp>
      <p:cxnSp>
        <p:nvCxnSpPr>
          <p:cNvPr id="86" name="Elbow Connector 85"/>
          <p:cNvCxnSpPr>
            <a:stCxn id="9" idx="2"/>
            <a:endCxn id="84" idx="0"/>
          </p:cNvCxnSpPr>
          <p:nvPr/>
        </p:nvCxnSpPr>
        <p:spPr>
          <a:xfrm rot="5400000">
            <a:off x="4852816" y="5010808"/>
            <a:ext cx="293544" cy="54049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Elbow Connector 88"/>
          <p:cNvCxnSpPr>
            <a:stCxn id="9" idx="2"/>
            <a:endCxn id="85" idx="0"/>
          </p:cNvCxnSpPr>
          <p:nvPr/>
        </p:nvCxnSpPr>
        <p:spPr>
          <a:xfrm rot="16200000" flipH="1">
            <a:off x="5393208" y="5010908"/>
            <a:ext cx="293544" cy="54029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endCxn id="95" idx="3"/>
          </p:cNvCxnSpPr>
          <p:nvPr/>
        </p:nvCxnSpPr>
        <p:spPr>
          <a:xfrm flipH="1" flipV="1">
            <a:off x="1453952" y="3379275"/>
            <a:ext cx="17114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a:xfrm>
            <a:off x="539552" y="3196395"/>
            <a:ext cx="914400" cy="365760"/>
          </a:xfrm>
          <a:prstGeom prst="rect">
            <a:avLst/>
          </a:prstGeom>
          <a:solidFill>
            <a:schemeClr val="bg1">
              <a:lumMod val="85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EXT Data REQ</a:t>
            </a:r>
          </a:p>
        </p:txBody>
      </p:sp>
      <p:cxnSp>
        <p:nvCxnSpPr>
          <p:cNvPr id="101" name="Straight Arrow Connector 100"/>
          <p:cNvCxnSpPr>
            <a:endCxn id="102" idx="3"/>
          </p:cNvCxnSpPr>
          <p:nvPr/>
        </p:nvCxnSpPr>
        <p:spPr>
          <a:xfrm flipH="1" flipV="1">
            <a:off x="1453952" y="3824331"/>
            <a:ext cx="17114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539552" y="3641451"/>
            <a:ext cx="914400" cy="365760"/>
          </a:xfrm>
          <a:prstGeom prst="rect">
            <a:avLst/>
          </a:prstGeom>
          <a:solidFill>
            <a:schemeClr val="bg1">
              <a:lumMod val="85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INT Data REQ</a:t>
            </a:r>
          </a:p>
        </p:txBody>
      </p:sp>
      <p:cxnSp>
        <p:nvCxnSpPr>
          <p:cNvPr id="103" name="Straight Arrow Connector 102"/>
          <p:cNvCxnSpPr>
            <a:endCxn id="104" idx="3"/>
          </p:cNvCxnSpPr>
          <p:nvPr/>
        </p:nvCxnSpPr>
        <p:spPr>
          <a:xfrm flipH="1" flipV="1">
            <a:off x="1453952" y="4277129"/>
            <a:ext cx="17114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539552" y="4094249"/>
            <a:ext cx="914400" cy="365760"/>
          </a:xfrm>
          <a:prstGeom prst="rect">
            <a:avLst/>
          </a:prstGeom>
          <a:noFill/>
          <a:ln>
            <a:solidFill>
              <a:schemeClr val="tx1"/>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Manual Approval</a:t>
            </a:r>
          </a:p>
        </p:txBody>
      </p:sp>
      <p:sp>
        <p:nvSpPr>
          <p:cNvPr id="106" name="Rectangle 105"/>
          <p:cNvSpPr/>
          <p:nvPr/>
        </p:nvSpPr>
        <p:spPr>
          <a:xfrm>
            <a:off x="301044" y="2056837"/>
            <a:ext cx="822960" cy="274320"/>
          </a:xfrm>
          <a:prstGeom prst="rect">
            <a:avLst/>
          </a:prstGeom>
          <a:noFill/>
          <a:ln>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tx1"/>
                </a:solidFill>
              </a:rPr>
              <a:t>BMPOC</a:t>
            </a:r>
          </a:p>
        </p:txBody>
      </p:sp>
      <p:cxnSp>
        <p:nvCxnSpPr>
          <p:cNvPr id="107" name="Straight Arrow Connector 106"/>
          <p:cNvCxnSpPr/>
          <p:nvPr/>
        </p:nvCxnSpPr>
        <p:spPr>
          <a:xfrm>
            <a:off x="929603" y="2331157"/>
            <a:ext cx="695494" cy="8927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Flowchart: Magnetic Disk 109"/>
          <p:cNvSpPr/>
          <p:nvPr/>
        </p:nvSpPr>
        <p:spPr>
          <a:xfrm>
            <a:off x="4847054" y="6071572"/>
            <a:ext cx="822960" cy="457200"/>
          </a:xfrm>
          <a:prstGeom prst="flowChartMagneticDisk">
            <a:avLst/>
          </a:prstGeom>
          <a:noFill/>
          <a:ln>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rPr>
              <a:t>Daily Analytics</a:t>
            </a:r>
          </a:p>
          <a:p>
            <a:pPr algn="ctr"/>
            <a:r>
              <a:rPr lang="en-US" sz="1100" dirty="0">
                <a:solidFill>
                  <a:schemeClr val="tx1"/>
                </a:solidFill>
              </a:rPr>
              <a:t>Reports</a:t>
            </a:r>
          </a:p>
        </p:txBody>
      </p:sp>
      <p:cxnSp>
        <p:nvCxnSpPr>
          <p:cNvPr id="111" name="Elbow Connector 110"/>
          <p:cNvCxnSpPr>
            <a:stCxn id="84" idx="2"/>
            <a:endCxn id="110" idx="2"/>
          </p:cNvCxnSpPr>
          <p:nvPr/>
        </p:nvCxnSpPr>
        <p:spPr>
          <a:xfrm rot="16200000" flipH="1">
            <a:off x="4534904" y="5988022"/>
            <a:ext cx="506586" cy="11771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Elbow Connector 113"/>
          <p:cNvCxnSpPr>
            <a:stCxn id="85" idx="2"/>
            <a:endCxn id="110" idx="4"/>
          </p:cNvCxnSpPr>
          <p:nvPr/>
        </p:nvCxnSpPr>
        <p:spPr>
          <a:xfrm rot="5400000">
            <a:off x="5486777" y="5976823"/>
            <a:ext cx="506586" cy="14011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a:xfrm>
            <a:off x="6923704" y="2576418"/>
            <a:ext cx="914400" cy="365760"/>
          </a:xfrm>
          <a:prstGeom prst="rect">
            <a:avLst/>
          </a:prstGeom>
          <a:noFill/>
          <a:ln>
            <a:solidFill>
              <a:schemeClr val="tx1"/>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Payment Reminder</a:t>
            </a:r>
          </a:p>
        </p:txBody>
      </p:sp>
      <p:sp>
        <p:nvSpPr>
          <p:cNvPr id="122" name="Rectangle 121"/>
          <p:cNvSpPr/>
          <p:nvPr/>
        </p:nvSpPr>
        <p:spPr>
          <a:xfrm>
            <a:off x="7975103" y="2573932"/>
            <a:ext cx="914400" cy="365760"/>
          </a:xfrm>
          <a:prstGeom prst="rect">
            <a:avLst/>
          </a:prstGeom>
          <a:noFill/>
          <a:ln>
            <a:solidFill>
              <a:schemeClr val="tx1"/>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Billing</a:t>
            </a:r>
          </a:p>
        </p:txBody>
      </p:sp>
      <p:cxnSp>
        <p:nvCxnSpPr>
          <p:cNvPr id="123" name="Straight Arrow Connector 122"/>
          <p:cNvCxnSpPr>
            <a:stCxn id="11" idx="0"/>
            <a:endCxn id="122" idx="2"/>
          </p:cNvCxnSpPr>
          <p:nvPr/>
        </p:nvCxnSpPr>
        <p:spPr>
          <a:xfrm flipV="1">
            <a:off x="7920628" y="2939692"/>
            <a:ext cx="511675" cy="2567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11" idx="0"/>
            <a:endCxn id="121" idx="2"/>
          </p:cNvCxnSpPr>
          <p:nvPr/>
        </p:nvCxnSpPr>
        <p:spPr>
          <a:xfrm flipH="1" flipV="1">
            <a:off x="7380904" y="2942178"/>
            <a:ext cx="539724" cy="2542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Flowchart: Magnetic Disk 133"/>
          <p:cNvSpPr/>
          <p:nvPr/>
        </p:nvSpPr>
        <p:spPr>
          <a:xfrm>
            <a:off x="7509148" y="6038661"/>
            <a:ext cx="822960" cy="457200"/>
          </a:xfrm>
          <a:prstGeom prst="flowChartMagneticDisk">
            <a:avLst/>
          </a:prstGeom>
          <a:noFill/>
          <a:ln>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rPr>
              <a:t>Monthly Analytics</a:t>
            </a:r>
          </a:p>
          <a:p>
            <a:pPr algn="ctr"/>
            <a:r>
              <a:rPr lang="en-US" sz="1100" dirty="0">
                <a:solidFill>
                  <a:schemeClr val="tx1"/>
                </a:solidFill>
              </a:rPr>
              <a:t>Reports</a:t>
            </a:r>
          </a:p>
        </p:txBody>
      </p:sp>
      <p:cxnSp>
        <p:nvCxnSpPr>
          <p:cNvPr id="135" name="Straight Arrow Connector 134"/>
          <p:cNvCxnSpPr>
            <a:stCxn id="8" idx="2"/>
            <a:endCxn id="134" idx="1"/>
          </p:cNvCxnSpPr>
          <p:nvPr/>
        </p:nvCxnSpPr>
        <p:spPr>
          <a:xfrm>
            <a:off x="7920628" y="5720288"/>
            <a:ext cx="0" cy="3183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Elbow Connector 141"/>
          <p:cNvCxnSpPr>
            <a:stCxn id="8" idx="3"/>
            <a:endCxn id="95" idx="1"/>
          </p:cNvCxnSpPr>
          <p:nvPr/>
        </p:nvCxnSpPr>
        <p:spPr>
          <a:xfrm flipH="1" flipV="1">
            <a:off x="539552" y="3379275"/>
            <a:ext cx="8066876" cy="1746653"/>
          </a:xfrm>
          <a:prstGeom prst="bentConnector5">
            <a:avLst>
              <a:gd name="adj1" fmla="val -2834"/>
              <a:gd name="adj2" fmla="val -47983"/>
              <a:gd name="adj3" fmla="val 10283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201498" y="1844824"/>
            <a:ext cx="3474720" cy="182880"/>
          </a:xfrm>
          <a:prstGeom prst="rect">
            <a:avLst/>
          </a:prstGeom>
          <a:solidFill>
            <a:schemeClr val="tx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solidFill>
                  <a:schemeClr val="bg1"/>
                </a:solidFill>
              </a:rPr>
              <a:t>Approval [Online]</a:t>
            </a:r>
          </a:p>
        </p:txBody>
      </p:sp>
      <p:sp>
        <p:nvSpPr>
          <p:cNvPr id="148" name="Rectangle 147"/>
          <p:cNvSpPr/>
          <p:nvPr/>
        </p:nvSpPr>
        <p:spPr>
          <a:xfrm>
            <a:off x="3781600" y="1844824"/>
            <a:ext cx="2972625" cy="182880"/>
          </a:xfrm>
          <a:prstGeom prst="rect">
            <a:avLst/>
          </a:prstGeom>
          <a:solidFill>
            <a:schemeClr val="tx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solidFill>
                  <a:schemeClr val="bg1"/>
                </a:solidFill>
              </a:rPr>
              <a:t>Daily</a:t>
            </a:r>
          </a:p>
        </p:txBody>
      </p:sp>
      <p:sp>
        <p:nvSpPr>
          <p:cNvPr id="149" name="Rectangle 148"/>
          <p:cNvSpPr/>
          <p:nvPr/>
        </p:nvSpPr>
        <p:spPr>
          <a:xfrm>
            <a:off x="6974012" y="1844824"/>
            <a:ext cx="1937476" cy="182880"/>
          </a:xfrm>
          <a:prstGeom prst="rect">
            <a:avLst/>
          </a:prstGeom>
          <a:solidFill>
            <a:schemeClr val="tx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solidFill>
                  <a:schemeClr val="bg1"/>
                </a:solidFill>
              </a:rPr>
              <a:t>Monthly</a:t>
            </a:r>
          </a:p>
        </p:txBody>
      </p:sp>
      <p:sp>
        <p:nvSpPr>
          <p:cNvPr id="62" name="Rectangle 61"/>
          <p:cNvSpPr/>
          <p:nvPr/>
        </p:nvSpPr>
        <p:spPr>
          <a:xfrm>
            <a:off x="7052348" y="766764"/>
            <a:ext cx="914400" cy="235750"/>
          </a:xfrm>
          <a:prstGeom prst="rect">
            <a:avLst/>
          </a:prstGeom>
          <a:solidFill>
            <a:schemeClr val="bg1">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solidFill>
                  <a:schemeClr val="tx1"/>
                </a:solidFill>
              </a:rPr>
              <a:t>Phase 1</a:t>
            </a:r>
            <a:endParaRPr lang="en-US" sz="800" dirty="0">
              <a:solidFill>
                <a:schemeClr val="tx1"/>
              </a:solidFill>
            </a:endParaRPr>
          </a:p>
        </p:txBody>
      </p:sp>
      <p:sp>
        <p:nvSpPr>
          <p:cNvPr id="63" name="Rectangle 62"/>
          <p:cNvSpPr/>
          <p:nvPr/>
        </p:nvSpPr>
        <p:spPr>
          <a:xfrm>
            <a:off x="7052348" y="1041121"/>
            <a:ext cx="914400" cy="235750"/>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solidFill>
                  <a:schemeClr val="tx1"/>
                </a:solidFill>
              </a:rPr>
              <a:t>Phase 2</a:t>
            </a:r>
            <a:endParaRPr lang="en-US" sz="800" dirty="0">
              <a:solidFill>
                <a:schemeClr val="tx1"/>
              </a:solidFill>
            </a:endParaRPr>
          </a:p>
        </p:txBody>
      </p:sp>
      <p:sp>
        <p:nvSpPr>
          <p:cNvPr id="64" name="Rectangle 63"/>
          <p:cNvSpPr/>
          <p:nvPr/>
        </p:nvSpPr>
        <p:spPr>
          <a:xfrm>
            <a:off x="7997088" y="766763"/>
            <a:ext cx="914400" cy="235750"/>
          </a:xfrm>
          <a:prstGeom prst="rect">
            <a:avLst/>
          </a:prstGeom>
          <a:noFill/>
          <a:ln>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solidFill>
                  <a:schemeClr val="tx1"/>
                </a:solidFill>
              </a:rPr>
              <a:t>Future</a:t>
            </a:r>
            <a:endParaRPr lang="en-US" sz="800" dirty="0">
              <a:solidFill>
                <a:schemeClr val="tx1"/>
              </a:solidFill>
            </a:endParaRPr>
          </a:p>
        </p:txBody>
      </p:sp>
      <p:sp>
        <p:nvSpPr>
          <p:cNvPr id="65" name="Rectangle 64"/>
          <p:cNvSpPr/>
          <p:nvPr/>
        </p:nvSpPr>
        <p:spPr>
          <a:xfrm>
            <a:off x="211049" y="5558271"/>
            <a:ext cx="1371600" cy="287875"/>
          </a:xfrm>
          <a:prstGeom prst="rect">
            <a:avLst/>
          </a:prstGeom>
          <a:solidFill>
            <a:srgbClr val="C000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solidFill>
                  <a:schemeClr val="bg1"/>
                </a:solidFill>
              </a:rPr>
              <a:t>LIVE</a:t>
            </a:r>
            <a:endParaRPr lang="en-US" sz="1400" dirty="0">
              <a:solidFill>
                <a:schemeClr val="bg1"/>
              </a:solidFill>
            </a:endParaRPr>
          </a:p>
        </p:txBody>
      </p:sp>
      <p:sp>
        <p:nvSpPr>
          <p:cNvPr id="66" name="Rectangle 65"/>
          <p:cNvSpPr/>
          <p:nvPr/>
        </p:nvSpPr>
        <p:spPr>
          <a:xfrm>
            <a:off x="3750858" y="5558271"/>
            <a:ext cx="1371600" cy="287875"/>
          </a:xfrm>
          <a:prstGeom prst="rect">
            <a:avLst/>
          </a:prstGeom>
          <a:solidFill>
            <a:srgbClr val="00206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solidFill>
                  <a:schemeClr val="bg1"/>
                </a:solidFill>
              </a:rPr>
              <a:t>10%</a:t>
            </a:r>
            <a:endParaRPr lang="en-US" sz="1400" dirty="0">
              <a:solidFill>
                <a:schemeClr val="bg1"/>
              </a:solidFill>
            </a:endParaRPr>
          </a:p>
        </p:txBody>
      </p:sp>
      <p:sp>
        <p:nvSpPr>
          <p:cNvPr id="68" name="Rectangle 67"/>
          <p:cNvSpPr/>
          <p:nvPr/>
        </p:nvSpPr>
        <p:spPr>
          <a:xfrm>
            <a:off x="6899189" y="5558271"/>
            <a:ext cx="1273211" cy="287875"/>
          </a:xfrm>
          <a:prstGeom prst="rect">
            <a:avLst/>
          </a:prstGeom>
          <a:solidFill>
            <a:srgbClr val="00206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solidFill>
                  <a:schemeClr val="bg1"/>
                </a:solidFill>
              </a:rPr>
              <a:t>80%</a:t>
            </a:r>
            <a:endParaRPr lang="en-US" sz="1400" dirty="0">
              <a:solidFill>
                <a:schemeClr val="bg1"/>
              </a:solidFill>
            </a:endParaRPr>
          </a:p>
        </p:txBody>
      </p:sp>
    </p:spTree>
    <p:extLst>
      <p:ext uri="{BB962C8B-B14F-4D97-AF65-F5344CB8AC3E}">
        <p14:creationId xmlns:p14="http://schemas.microsoft.com/office/powerpoint/2010/main" val="38164162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Connector 59"/>
          <p:cNvCxnSpPr/>
          <p:nvPr/>
        </p:nvCxnSpPr>
        <p:spPr>
          <a:xfrm>
            <a:off x="3708959" y="2646628"/>
            <a:ext cx="0" cy="3200400"/>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594541" y="4694654"/>
            <a:ext cx="1371600" cy="1188720"/>
          </a:xfrm>
          <a:prstGeom prst="rect">
            <a:avLst/>
          </a:prstGeom>
          <a:solidFill>
            <a:schemeClr val="bg1">
              <a:lumMod val="85000"/>
            </a:schemeClr>
          </a:solidFill>
          <a:ln>
            <a:solidFill>
              <a:schemeClr val="tx1"/>
            </a:solidFill>
            <a:prstDash val="solid"/>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solidFill>
                  <a:schemeClr val="tx1"/>
                </a:solidFill>
              </a:rPr>
              <a:t>Online Risk Engine </a:t>
            </a:r>
            <a:br>
              <a:rPr lang="en-US" sz="1400" dirty="0">
                <a:solidFill>
                  <a:schemeClr val="tx1"/>
                </a:solidFill>
              </a:rPr>
            </a:br>
            <a:r>
              <a:rPr lang="en-US" sz="1400" dirty="0">
                <a:solidFill>
                  <a:schemeClr val="tx1"/>
                </a:solidFill>
              </a:rPr>
              <a:t>(Loan App.)</a:t>
            </a:r>
          </a:p>
          <a:p>
            <a:pPr algn="ctr"/>
            <a:r>
              <a:rPr lang="en-US" sz="1400" dirty="0">
                <a:solidFill>
                  <a:schemeClr val="tx1"/>
                </a:solidFill>
              </a:rPr>
              <a:t>[IM]</a:t>
            </a:r>
          </a:p>
        </p:txBody>
      </p:sp>
      <p:sp>
        <p:nvSpPr>
          <p:cNvPr id="8" name="Rectangle 7"/>
          <p:cNvSpPr/>
          <p:nvPr/>
        </p:nvSpPr>
        <p:spPr>
          <a:xfrm>
            <a:off x="179512" y="1383159"/>
            <a:ext cx="8784976" cy="52141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Risk Engine</a:t>
            </a:r>
          </a:p>
        </p:txBody>
      </p:sp>
      <p:sp>
        <p:nvSpPr>
          <p:cNvPr id="10" name="Rectangle 9"/>
          <p:cNvSpPr/>
          <p:nvPr/>
        </p:nvSpPr>
        <p:spPr>
          <a:xfrm>
            <a:off x="1594541" y="3206755"/>
            <a:ext cx="1371600" cy="1188720"/>
          </a:xfrm>
          <a:prstGeom prst="rect">
            <a:avLst/>
          </a:prstGeom>
          <a:solidFill>
            <a:schemeClr val="bg1">
              <a:lumMod val="85000"/>
            </a:schemeClr>
          </a:solidFill>
          <a:ln>
            <a:solidFill>
              <a:schemeClr val="tx1"/>
            </a:solidFill>
            <a:prstDash val="solid"/>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solidFill>
                  <a:schemeClr val="tx1"/>
                </a:solidFill>
              </a:rPr>
              <a:t>RISK Engine</a:t>
            </a:r>
          </a:p>
          <a:p>
            <a:pPr algn="ctr"/>
            <a:r>
              <a:rPr lang="en-US" sz="1400" dirty="0">
                <a:solidFill>
                  <a:schemeClr val="tx1"/>
                </a:solidFill>
              </a:rPr>
              <a:t>API Modules</a:t>
            </a:r>
          </a:p>
          <a:p>
            <a:pPr algn="ctr"/>
            <a:r>
              <a:rPr lang="en-US" sz="1400" dirty="0">
                <a:solidFill>
                  <a:schemeClr val="tx1"/>
                </a:solidFill>
              </a:rPr>
              <a:t>[KBTG]</a:t>
            </a:r>
          </a:p>
        </p:txBody>
      </p:sp>
      <p:cxnSp>
        <p:nvCxnSpPr>
          <p:cNvPr id="11" name="Elbow Connector 10"/>
          <p:cNvCxnSpPr>
            <a:stCxn id="10" idx="2"/>
            <a:endCxn id="5" idx="0"/>
          </p:cNvCxnSpPr>
          <p:nvPr/>
        </p:nvCxnSpPr>
        <p:spPr>
          <a:xfrm rot="5400000">
            <a:off x="2137102" y="4551414"/>
            <a:ext cx="299179" cy="0"/>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407545" y="2516514"/>
            <a:ext cx="1745593" cy="432048"/>
          </a:xfrm>
          <a:prstGeom prst="rect">
            <a:avLst/>
          </a:prstGeom>
          <a:solidFill>
            <a:schemeClr val="bg1">
              <a:lumMod val="85000"/>
            </a:schemeClr>
          </a:solidFill>
          <a:ln>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KORPS</a:t>
            </a:r>
          </a:p>
        </p:txBody>
      </p:sp>
      <p:cxnSp>
        <p:nvCxnSpPr>
          <p:cNvPr id="15" name="Elbow Connector 14"/>
          <p:cNvCxnSpPr>
            <a:stCxn id="14" idx="2"/>
            <a:endCxn id="10" idx="0"/>
          </p:cNvCxnSpPr>
          <p:nvPr/>
        </p:nvCxnSpPr>
        <p:spPr>
          <a:xfrm rot="5400000">
            <a:off x="2151246" y="3077658"/>
            <a:ext cx="258193" cy="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6" name="Flowchart: Magnetic Disk 15"/>
          <p:cNvSpPr/>
          <p:nvPr/>
        </p:nvSpPr>
        <p:spPr>
          <a:xfrm>
            <a:off x="3034691" y="4231374"/>
            <a:ext cx="731520" cy="640080"/>
          </a:xfrm>
          <a:prstGeom prst="flowChartMagneticDisk">
            <a:avLst/>
          </a:prstGeom>
          <a:solidFill>
            <a:schemeClr val="bg1">
              <a:lumMod val="85000"/>
            </a:schemeClr>
          </a:solidFill>
          <a:ln>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rPr>
              <a:t>App-in</a:t>
            </a:r>
            <a:br>
              <a:rPr lang="en-US" sz="1100" dirty="0">
                <a:solidFill>
                  <a:schemeClr val="tx1"/>
                </a:solidFill>
              </a:rPr>
            </a:br>
            <a:r>
              <a:rPr lang="en-US" sz="1100" dirty="0">
                <a:solidFill>
                  <a:schemeClr val="tx1"/>
                </a:solidFill>
              </a:rPr>
              <a:t>DB</a:t>
            </a:r>
          </a:p>
        </p:txBody>
      </p:sp>
      <p:cxnSp>
        <p:nvCxnSpPr>
          <p:cNvPr id="17" name="Straight Arrow Connector 16"/>
          <p:cNvCxnSpPr>
            <a:stCxn id="5" idx="3"/>
            <a:endCxn id="16" idx="3"/>
          </p:cNvCxnSpPr>
          <p:nvPr/>
        </p:nvCxnSpPr>
        <p:spPr>
          <a:xfrm flipV="1">
            <a:off x="2966141" y="4871454"/>
            <a:ext cx="434310" cy="417560"/>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3"/>
            <a:endCxn id="16" idx="1"/>
          </p:cNvCxnSpPr>
          <p:nvPr/>
        </p:nvCxnSpPr>
        <p:spPr>
          <a:xfrm>
            <a:off x="2966141" y="3801115"/>
            <a:ext cx="434310" cy="430259"/>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403805" y="2066950"/>
            <a:ext cx="731520" cy="274320"/>
          </a:xfrm>
          <a:prstGeom prst="rect">
            <a:avLst/>
          </a:prstGeom>
          <a:solidFill>
            <a:schemeClr val="bg1">
              <a:lumMod val="85000"/>
            </a:schemeClr>
          </a:solidFill>
          <a:ln>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tx1"/>
                </a:solidFill>
              </a:rPr>
              <a:t>PAOC</a:t>
            </a:r>
          </a:p>
        </p:txBody>
      </p:sp>
      <p:sp>
        <p:nvSpPr>
          <p:cNvPr id="20" name="Rectangle 19"/>
          <p:cNvSpPr/>
          <p:nvPr/>
        </p:nvSpPr>
        <p:spPr>
          <a:xfrm>
            <a:off x="2420367" y="2066950"/>
            <a:ext cx="731520" cy="274320"/>
          </a:xfrm>
          <a:prstGeom prst="rect">
            <a:avLst/>
          </a:prstGeom>
          <a:solidFill>
            <a:schemeClr val="bg1">
              <a:lumMod val="85000"/>
            </a:schemeClr>
          </a:solidFill>
          <a:ln>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tx1"/>
                </a:solidFill>
              </a:rPr>
              <a:t>CUP</a:t>
            </a:r>
          </a:p>
        </p:txBody>
      </p:sp>
      <p:cxnSp>
        <p:nvCxnSpPr>
          <p:cNvPr id="21" name="Elbow Connector 20"/>
          <p:cNvCxnSpPr>
            <a:stCxn id="19" idx="2"/>
          </p:cNvCxnSpPr>
          <p:nvPr/>
        </p:nvCxnSpPr>
        <p:spPr>
          <a:xfrm rot="5400000">
            <a:off x="1684475" y="2439060"/>
            <a:ext cx="182880" cy="0"/>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20" idx="2"/>
          </p:cNvCxnSpPr>
          <p:nvPr/>
        </p:nvCxnSpPr>
        <p:spPr>
          <a:xfrm rot="5400000">
            <a:off x="2701037" y="2439060"/>
            <a:ext cx="182880" cy="0"/>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41" idx="3"/>
          </p:cNvCxnSpPr>
          <p:nvPr/>
        </p:nvCxnSpPr>
        <p:spPr>
          <a:xfrm flipH="1" flipV="1">
            <a:off x="1453054" y="3383286"/>
            <a:ext cx="171145" cy="1"/>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538654" y="3200406"/>
            <a:ext cx="914400" cy="365760"/>
          </a:xfrm>
          <a:prstGeom prst="rect">
            <a:avLst/>
          </a:prstGeom>
          <a:solidFill>
            <a:schemeClr val="bg1">
              <a:lumMod val="85000"/>
            </a:schemeClr>
          </a:solidFill>
          <a:ln>
            <a:solidFill>
              <a:schemeClr val="tx1"/>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EXT Data REQ</a:t>
            </a:r>
          </a:p>
        </p:txBody>
      </p:sp>
      <p:cxnSp>
        <p:nvCxnSpPr>
          <p:cNvPr id="42" name="Straight Arrow Connector 41"/>
          <p:cNvCxnSpPr>
            <a:endCxn id="43" idx="3"/>
          </p:cNvCxnSpPr>
          <p:nvPr/>
        </p:nvCxnSpPr>
        <p:spPr>
          <a:xfrm flipH="1" flipV="1">
            <a:off x="1453054" y="3828342"/>
            <a:ext cx="171145" cy="1"/>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538654" y="3645462"/>
            <a:ext cx="914400" cy="365760"/>
          </a:xfrm>
          <a:prstGeom prst="rect">
            <a:avLst/>
          </a:prstGeom>
          <a:solidFill>
            <a:schemeClr val="bg1">
              <a:lumMod val="85000"/>
            </a:schemeClr>
          </a:solidFill>
          <a:ln>
            <a:solidFill>
              <a:schemeClr val="tx1"/>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INT Data REQ</a:t>
            </a:r>
          </a:p>
        </p:txBody>
      </p:sp>
      <p:cxnSp>
        <p:nvCxnSpPr>
          <p:cNvPr id="44" name="Straight Arrow Connector 43"/>
          <p:cNvCxnSpPr>
            <a:endCxn id="45" idx="3"/>
          </p:cNvCxnSpPr>
          <p:nvPr/>
        </p:nvCxnSpPr>
        <p:spPr>
          <a:xfrm flipH="1" flipV="1">
            <a:off x="1453054" y="4281140"/>
            <a:ext cx="171145" cy="1"/>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538654" y="4098260"/>
            <a:ext cx="914400" cy="365760"/>
          </a:xfrm>
          <a:prstGeom prst="rect">
            <a:avLst/>
          </a:prstGeom>
          <a:noFill/>
          <a:ln>
            <a:solidFill>
              <a:schemeClr val="tx1"/>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Manual Approval</a:t>
            </a:r>
          </a:p>
        </p:txBody>
      </p:sp>
      <p:sp>
        <p:nvSpPr>
          <p:cNvPr id="46" name="Rectangle 45"/>
          <p:cNvSpPr/>
          <p:nvPr/>
        </p:nvSpPr>
        <p:spPr>
          <a:xfrm>
            <a:off x="300146" y="2060848"/>
            <a:ext cx="822960" cy="274320"/>
          </a:xfrm>
          <a:prstGeom prst="rect">
            <a:avLst/>
          </a:prstGeom>
          <a:noFill/>
          <a:ln>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tx1"/>
                </a:solidFill>
              </a:rPr>
              <a:t>BMPOC</a:t>
            </a:r>
          </a:p>
        </p:txBody>
      </p:sp>
      <p:cxnSp>
        <p:nvCxnSpPr>
          <p:cNvPr id="47" name="Straight Arrow Connector 46"/>
          <p:cNvCxnSpPr/>
          <p:nvPr/>
        </p:nvCxnSpPr>
        <p:spPr>
          <a:xfrm>
            <a:off x="928705" y="2335168"/>
            <a:ext cx="695494" cy="892764"/>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Rectangle 48"/>
          <p:cNvSpPr>
            <a:spLocks noChangeArrowheads="1"/>
          </p:cNvSpPr>
          <p:nvPr/>
        </p:nvSpPr>
        <p:spPr bwMode="auto">
          <a:xfrm>
            <a:off x="846893" y="798467"/>
            <a:ext cx="7711462" cy="3612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5845" tIns="37925" rIns="75845" bIns="37925" rtlCol="0">
            <a:spAutoFit/>
          </a:bodyPr>
          <a:lstStyle/>
          <a:p>
            <a:pPr defTabSz="761609">
              <a:lnSpc>
                <a:spcPct val="90000"/>
              </a:lnSpc>
            </a:pPr>
            <a:r>
              <a:rPr lang="ja-JP" altLang="en-US" sz="2000" b="1" dirty="0"/>
              <a:t>炜</a:t>
            </a:r>
            <a:r>
              <a:rPr lang="zh-CN" altLang="th-TH" sz="2000" b="1" dirty="0">
                <a:solidFill>
                  <a:srgbClr val="222222"/>
                </a:solidFill>
                <a:latin typeface="inherit"/>
              </a:rPr>
              <a:t>机</a:t>
            </a:r>
            <a:r>
              <a:rPr lang="en-US" altLang="zh-CN" sz="2000" b="1" dirty="0">
                <a:solidFill>
                  <a:srgbClr val="222222"/>
                </a:solidFill>
                <a:latin typeface="inherit"/>
              </a:rPr>
              <a:t> R</a:t>
            </a:r>
            <a:r>
              <a:rPr lang="en-US" altLang="zh-CN" sz="2000" b="1" dirty="0">
                <a:solidFill>
                  <a:srgbClr val="3F762A">
                    <a:lumMod val="50000"/>
                  </a:srgbClr>
                </a:solidFill>
                <a:latin typeface="Century Gothic"/>
              </a:rPr>
              <a:t>isk Engine: High Level Architecture</a:t>
            </a:r>
          </a:p>
        </p:txBody>
      </p:sp>
      <p:sp>
        <p:nvSpPr>
          <p:cNvPr id="59" name="Diamond 58"/>
          <p:cNvSpPr/>
          <p:nvPr/>
        </p:nvSpPr>
        <p:spPr>
          <a:xfrm>
            <a:off x="378135" y="732228"/>
            <a:ext cx="468758" cy="468758"/>
          </a:xfrm>
          <a:prstGeom prst="diamond">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58" dirty="0"/>
              <a:t>1</a:t>
            </a:r>
            <a:endParaRPr lang="th-TH" sz="1458" dirty="0"/>
          </a:p>
        </p:txBody>
      </p:sp>
      <p:sp>
        <p:nvSpPr>
          <p:cNvPr id="61" name="Rounded Rectangle 60"/>
          <p:cNvSpPr/>
          <p:nvPr/>
        </p:nvSpPr>
        <p:spPr>
          <a:xfrm>
            <a:off x="3910878" y="5399769"/>
            <a:ext cx="1371600" cy="293394"/>
          </a:xfrm>
          <a:prstGeom prst="round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Segmentation</a:t>
            </a:r>
            <a:endParaRPr lang="th-TH" sz="800" dirty="0">
              <a:solidFill>
                <a:schemeClr val="tx1"/>
              </a:solidFill>
            </a:endParaRPr>
          </a:p>
        </p:txBody>
      </p:sp>
      <p:sp>
        <p:nvSpPr>
          <p:cNvPr id="62" name="Decagon 61"/>
          <p:cNvSpPr/>
          <p:nvPr/>
        </p:nvSpPr>
        <p:spPr>
          <a:xfrm>
            <a:off x="5780940" y="4112180"/>
            <a:ext cx="1097280" cy="1097280"/>
          </a:xfrm>
          <a:prstGeom prst="decagon">
            <a:avLst/>
          </a:prstGeom>
          <a:solidFill>
            <a:schemeClr val="bg1">
              <a:lumMod val="85000"/>
            </a:schemeClr>
          </a:solidFill>
          <a:ln w="3175">
            <a:solidFill>
              <a:schemeClr val="tx1"/>
            </a:solidFill>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US" sz="1200" dirty="0" smtClean="0">
                <a:solidFill>
                  <a:schemeClr val="tx1"/>
                </a:solidFill>
              </a:rPr>
              <a:t>Decision </a:t>
            </a:r>
            <a:r>
              <a:rPr lang="en-US" sz="1200" dirty="0">
                <a:solidFill>
                  <a:schemeClr val="tx1"/>
                </a:solidFill>
              </a:rPr>
              <a:t>Engine</a:t>
            </a:r>
          </a:p>
          <a:p>
            <a:pPr algn="ctr"/>
            <a:r>
              <a:rPr lang="en-US" sz="1200" dirty="0">
                <a:solidFill>
                  <a:schemeClr val="tx1"/>
                </a:solidFill>
              </a:rPr>
              <a:t>Controller</a:t>
            </a:r>
            <a:endParaRPr lang="th-TH" sz="1200" dirty="0">
              <a:solidFill>
                <a:schemeClr val="tx1"/>
              </a:solidFill>
            </a:endParaRPr>
          </a:p>
        </p:txBody>
      </p:sp>
      <p:cxnSp>
        <p:nvCxnSpPr>
          <p:cNvPr id="63" name="Straight Arrow Connector 62"/>
          <p:cNvCxnSpPr>
            <a:stCxn id="92" idx="2"/>
            <a:endCxn id="85" idx="0"/>
          </p:cNvCxnSpPr>
          <p:nvPr/>
        </p:nvCxnSpPr>
        <p:spPr>
          <a:xfrm>
            <a:off x="4605500" y="4139493"/>
            <a:ext cx="11565" cy="847208"/>
          </a:xfrm>
          <a:prstGeom prst="straightConnector1">
            <a:avLst/>
          </a:prstGeom>
          <a:ln w="31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116" idx="2"/>
            <a:endCxn id="62" idx="9"/>
          </p:cNvCxnSpPr>
          <p:nvPr/>
        </p:nvCxnSpPr>
        <p:spPr>
          <a:xfrm>
            <a:off x="6497547" y="3833732"/>
            <a:ext cx="1572" cy="278449"/>
          </a:xfrm>
          <a:prstGeom prst="straightConnector1">
            <a:avLst/>
          </a:prstGeom>
          <a:ln w="31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5" name="Rounded Rectangle 64"/>
          <p:cNvSpPr/>
          <p:nvPr/>
        </p:nvSpPr>
        <p:spPr>
          <a:xfrm>
            <a:off x="7413397" y="4953027"/>
            <a:ext cx="903019" cy="457200"/>
          </a:xfrm>
          <a:prstGeom prst="roundRect">
            <a:avLst/>
          </a:prstGeom>
          <a:solidFill>
            <a:schemeClr val="bg1">
              <a:lumMod val="85000"/>
            </a:schemeClr>
          </a:solidFill>
          <a:ln w="31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800" dirty="0" smtClean="0">
                <a:solidFill>
                  <a:schemeClr val="tx1"/>
                </a:solidFill>
              </a:rPr>
              <a:t>Credit</a:t>
            </a:r>
            <a:endParaRPr lang="en-US" sz="800" dirty="0">
              <a:solidFill>
                <a:schemeClr val="tx1"/>
              </a:solidFill>
            </a:endParaRPr>
          </a:p>
          <a:p>
            <a:pPr algn="ctr"/>
            <a:r>
              <a:rPr lang="en-US" sz="800" dirty="0">
                <a:solidFill>
                  <a:schemeClr val="tx1"/>
                </a:solidFill>
              </a:rPr>
              <a:t>Decision</a:t>
            </a:r>
            <a:endParaRPr lang="th-TH" sz="800" dirty="0">
              <a:solidFill>
                <a:schemeClr val="tx1"/>
              </a:solidFill>
            </a:endParaRPr>
          </a:p>
        </p:txBody>
      </p:sp>
      <p:sp>
        <p:nvSpPr>
          <p:cNvPr id="66" name="Rounded Rectangle 65"/>
          <p:cNvSpPr/>
          <p:nvPr/>
        </p:nvSpPr>
        <p:spPr>
          <a:xfrm>
            <a:off x="7371245" y="5986261"/>
            <a:ext cx="903019" cy="324311"/>
          </a:xfrm>
          <a:prstGeom prst="roundRect">
            <a:avLst/>
          </a:prstGeom>
          <a:no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tx1"/>
                </a:solidFill>
              </a:rPr>
              <a:t>Credit </a:t>
            </a:r>
            <a:r>
              <a:rPr lang="en-US" sz="800" dirty="0">
                <a:solidFill>
                  <a:schemeClr val="tx1"/>
                </a:solidFill>
              </a:rPr>
              <a:t>Limit</a:t>
            </a:r>
          </a:p>
        </p:txBody>
      </p:sp>
      <p:cxnSp>
        <p:nvCxnSpPr>
          <p:cNvPr id="67" name="Straight Arrow Connector 66"/>
          <p:cNvCxnSpPr>
            <a:stCxn id="62" idx="6"/>
            <a:endCxn id="92" idx="3"/>
          </p:cNvCxnSpPr>
          <p:nvPr/>
        </p:nvCxnSpPr>
        <p:spPr>
          <a:xfrm flipH="1" flipV="1">
            <a:off x="5300107" y="3910893"/>
            <a:ext cx="480833" cy="749927"/>
          </a:xfrm>
          <a:prstGeom prst="straightConnector1">
            <a:avLst/>
          </a:prstGeom>
          <a:ln w="31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62" idx="2"/>
            <a:endCxn id="65" idx="1"/>
          </p:cNvCxnSpPr>
          <p:nvPr/>
        </p:nvCxnSpPr>
        <p:spPr>
          <a:xfrm>
            <a:off x="6773439" y="4999897"/>
            <a:ext cx="639958" cy="181730"/>
          </a:xfrm>
          <a:prstGeom prst="straightConnector1">
            <a:avLst/>
          </a:prstGeom>
          <a:ln w="31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1" idx="3"/>
            <a:endCxn id="62" idx="5"/>
          </p:cNvCxnSpPr>
          <p:nvPr/>
        </p:nvCxnSpPr>
        <p:spPr>
          <a:xfrm flipV="1">
            <a:off x="5282478" y="4999897"/>
            <a:ext cx="603243" cy="546569"/>
          </a:xfrm>
          <a:prstGeom prst="straightConnector1">
            <a:avLst/>
          </a:prstGeom>
          <a:ln w="31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62" idx="3"/>
            <a:endCxn id="101" idx="0"/>
          </p:cNvCxnSpPr>
          <p:nvPr/>
        </p:nvCxnSpPr>
        <p:spPr>
          <a:xfrm flipH="1">
            <a:off x="6400605" y="5209459"/>
            <a:ext cx="98514" cy="379530"/>
          </a:xfrm>
          <a:prstGeom prst="straightConnector1">
            <a:avLst/>
          </a:prstGeom>
          <a:ln w="31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6" idx="1"/>
            <a:endCxn id="62" idx="2"/>
          </p:cNvCxnSpPr>
          <p:nvPr/>
        </p:nvCxnSpPr>
        <p:spPr>
          <a:xfrm flipH="1" flipV="1">
            <a:off x="6773439" y="4999897"/>
            <a:ext cx="597806" cy="1148520"/>
          </a:xfrm>
          <a:prstGeom prst="straightConnector1">
            <a:avLst/>
          </a:prstGeom>
          <a:ln w="31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74" idx="1"/>
            <a:endCxn id="62" idx="0"/>
          </p:cNvCxnSpPr>
          <p:nvPr/>
        </p:nvCxnSpPr>
        <p:spPr>
          <a:xfrm flipH="1">
            <a:off x="6773439" y="3945632"/>
            <a:ext cx="639604" cy="376111"/>
          </a:xfrm>
          <a:prstGeom prst="straightConnector1">
            <a:avLst/>
          </a:prstGeom>
          <a:ln w="31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73" name="Rounded Rectangle 72"/>
          <p:cNvSpPr/>
          <p:nvPr/>
        </p:nvSpPr>
        <p:spPr>
          <a:xfrm>
            <a:off x="7413043" y="4426337"/>
            <a:ext cx="903019" cy="457200"/>
          </a:xfrm>
          <a:prstGeom prst="roundRect">
            <a:avLst/>
          </a:prstGeom>
          <a:solidFill>
            <a:schemeClr val="bg1">
              <a:lumMod val="85000"/>
            </a:schemeClr>
          </a:solidFill>
          <a:ln w="31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800" dirty="0" smtClean="0">
                <a:solidFill>
                  <a:schemeClr val="tx1"/>
                </a:solidFill>
              </a:rPr>
              <a:t>DB </a:t>
            </a:r>
            <a:r>
              <a:rPr lang="en-US" sz="800" dirty="0">
                <a:solidFill>
                  <a:schemeClr val="tx1"/>
                </a:solidFill>
              </a:rPr>
              <a:t>Write</a:t>
            </a:r>
            <a:endParaRPr lang="th-TH" sz="800" dirty="0">
              <a:solidFill>
                <a:schemeClr val="tx1"/>
              </a:solidFill>
            </a:endParaRPr>
          </a:p>
        </p:txBody>
      </p:sp>
      <p:sp>
        <p:nvSpPr>
          <p:cNvPr id="74" name="Rounded Rectangle 73"/>
          <p:cNvSpPr/>
          <p:nvPr/>
        </p:nvSpPr>
        <p:spPr>
          <a:xfrm>
            <a:off x="7413043" y="3717032"/>
            <a:ext cx="903019" cy="457200"/>
          </a:xfrm>
          <a:prstGeom prst="roundRect">
            <a:avLst/>
          </a:prstGeom>
          <a:solidFill>
            <a:schemeClr val="bg1">
              <a:lumMod val="85000"/>
            </a:schemeClr>
          </a:solidFill>
          <a:ln w="31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800" dirty="0" smtClean="0">
                <a:solidFill>
                  <a:schemeClr val="tx1"/>
                </a:solidFill>
              </a:rPr>
              <a:t>Output </a:t>
            </a:r>
            <a:r>
              <a:rPr lang="en-US" sz="800" dirty="0">
                <a:solidFill>
                  <a:schemeClr val="tx1"/>
                </a:solidFill>
              </a:rPr>
              <a:t>Manage-</a:t>
            </a:r>
            <a:r>
              <a:rPr lang="en-US" sz="800" dirty="0" err="1">
                <a:solidFill>
                  <a:schemeClr val="tx1"/>
                </a:solidFill>
              </a:rPr>
              <a:t>ment</a:t>
            </a:r>
            <a:endParaRPr lang="th-TH" sz="800" dirty="0">
              <a:solidFill>
                <a:schemeClr val="tx1"/>
              </a:solidFill>
            </a:endParaRPr>
          </a:p>
        </p:txBody>
      </p:sp>
      <p:cxnSp>
        <p:nvCxnSpPr>
          <p:cNvPr id="75" name="Straight Arrow Connector 74"/>
          <p:cNvCxnSpPr>
            <a:stCxn id="97" idx="1"/>
            <a:endCxn id="62" idx="2"/>
          </p:cNvCxnSpPr>
          <p:nvPr/>
        </p:nvCxnSpPr>
        <p:spPr>
          <a:xfrm flipH="1" flipV="1">
            <a:off x="6773439" y="4999897"/>
            <a:ext cx="581294" cy="713397"/>
          </a:xfrm>
          <a:prstGeom prst="straightConnector1">
            <a:avLst/>
          </a:prstGeom>
          <a:ln w="31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3" name="Rounded Rectangle 82"/>
          <p:cNvSpPr/>
          <p:nvPr/>
        </p:nvSpPr>
        <p:spPr>
          <a:xfrm>
            <a:off x="3910878" y="5742129"/>
            <a:ext cx="1371600" cy="281155"/>
          </a:xfrm>
          <a:prstGeom prst="round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Anti </a:t>
            </a:r>
            <a:r>
              <a:rPr lang="en-US" sz="800" dirty="0" smtClean="0">
                <a:solidFill>
                  <a:schemeClr val="tx1"/>
                </a:solidFill>
              </a:rPr>
              <a:t>Fraud?</a:t>
            </a:r>
            <a:endParaRPr lang="th-TH" sz="800" dirty="0">
              <a:solidFill>
                <a:schemeClr val="tx1"/>
              </a:solidFill>
            </a:endParaRPr>
          </a:p>
        </p:txBody>
      </p:sp>
      <p:sp>
        <p:nvSpPr>
          <p:cNvPr id="85" name="Rounded Rectangle 84"/>
          <p:cNvSpPr/>
          <p:nvPr/>
        </p:nvSpPr>
        <p:spPr>
          <a:xfrm>
            <a:off x="3931265" y="4986701"/>
            <a:ext cx="1371600" cy="245110"/>
          </a:xfrm>
          <a:prstGeom prst="roundRect">
            <a:avLst/>
          </a:prstGeom>
          <a:no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Internal </a:t>
            </a:r>
            <a:r>
              <a:rPr lang="en-US" sz="800" dirty="0">
                <a:solidFill>
                  <a:schemeClr val="tx1"/>
                </a:solidFill>
              </a:rPr>
              <a:t>Data Request</a:t>
            </a:r>
            <a:endParaRPr lang="th-TH" sz="800" dirty="0">
              <a:solidFill>
                <a:schemeClr val="tx1"/>
              </a:solidFill>
            </a:endParaRPr>
          </a:p>
        </p:txBody>
      </p:sp>
      <p:sp>
        <p:nvSpPr>
          <p:cNvPr id="87" name="Rounded Rectangle 86"/>
          <p:cNvSpPr/>
          <p:nvPr/>
        </p:nvSpPr>
        <p:spPr>
          <a:xfrm>
            <a:off x="4689118" y="4402913"/>
            <a:ext cx="656439" cy="457200"/>
          </a:xfrm>
          <a:prstGeom prst="roundRect">
            <a:avLst/>
          </a:prstGeom>
          <a:no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tx1"/>
                </a:solidFill>
              </a:rPr>
              <a:t>Debt</a:t>
            </a:r>
            <a:endParaRPr lang="en-US" sz="800" dirty="0">
              <a:solidFill>
                <a:schemeClr val="tx1"/>
              </a:solidFill>
            </a:endParaRPr>
          </a:p>
          <a:p>
            <a:pPr algn="ctr"/>
            <a:r>
              <a:rPr lang="en-US" sz="800" dirty="0">
                <a:solidFill>
                  <a:schemeClr val="tx1"/>
                </a:solidFill>
              </a:rPr>
              <a:t>Estimation</a:t>
            </a:r>
            <a:endParaRPr lang="th-TH" sz="800" dirty="0">
              <a:solidFill>
                <a:schemeClr val="tx1"/>
              </a:solidFill>
            </a:endParaRPr>
          </a:p>
        </p:txBody>
      </p:sp>
      <p:sp>
        <p:nvSpPr>
          <p:cNvPr id="88" name="Rounded Rectangle 87"/>
          <p:cNvSpPr/>
          <p:nvPr/>
        </p:nvSpPr>
        <p:spPr>
          <a:xfrm>
            <a:off x="3908732" y="4402913"/>
            <a:ext cx="655679" cy="457200"/>
          </a:xfrm>
          <a:prstGeom prst="roundRect">
            <a:avLst/>
          </a:prstGeom>
          <a:no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tx1"/>
                </a:solidFill>
              </a:rPr>
              <a:t>Income </a:t>
            </a:r>
            <a:r>
              <a:rPr lang="en-US" sz="800" dirty="0">
                <a:solidFill>
                  <a:schemeClr val="tx1"/>
                </a:solidFill>
              </a:rPr>
              <a:t>Estimation</a:t>
            </a:r>
            <a:endParaRPr lang="th-TH" sz="800" dirty="0">
              <a:solidFill>
                <a:schemeClr val="tx1"/>
              </a:solidFill>
            </a:endParaRPr>
          </a:p>
        </p:txBody>
      </p:sp>
      <p:sp>
        <p:nvSpPr>
          <p:cNvPr id="92" name="Rounded Rectangle 91"/>
          <p:cNvSpPr/>
          <p:nvPr/>
        </p:nvSpPr>
        <p:spPr>
          <a:xfrm>
            <a:off x="3910893" y="3682293"/>
            <a:ext cx="1389214" cy="457200"/>
          </a:xfrm>
          <a:prstGeom prst="roundRect">
            <a:avLst/>
          </a:prstGeom>
          <a:solidFill>
            <a:schemeClr val="bg1">
              <a:lumMod val="85000"/>
            </a:schemeClr>
          </a:solidFill>
          <a:ln w="31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lIns="457200" rtlCol="0" anchor="ctr"/>
          <a:lstStyle/>
          <a:p>
            <a:pPr algn="ctr"/>
            <a:r>
              <a:rPr lang="en-US" sz="800" dirty="0" smtClean="0">
                <a:solidFill>
                  <a:schemeClr val="tx1"/>
                </a:solidFill>
              </a:rPr>
              <a:t>Data</a:t>
            </a:r>
            <a:br>
              <a:rPr lang="en-US" sz="800" dirty="0" smtClean="0">
                <a:solidFill>
                  <a:schemeClr val="tx1"/>
                </a:solidFill>
              </a:rPr>
            </a:br>
            <a:r>
              <a:rPr lang="en-US" sz="800" dirty="0" smtClean="0">
                <a:solidFill>
                  <a:schemeClr val="tx1"/>
                </a:solidFill>
              </a:rPr>
              <a:t>Management</a:t>
            </a:r>
            <a:endParaRPr lang="th-TH" sz="800" dirty="0">
              <a:solidFill>
                <a:schemeClr val="tx1"/>
              </a:solidFill>
            </a:endParaRPr>
          </a:p>
        </p:txBody>
      </p:sp>
      <p:sp>
        <p:nvSpPr>
          <p:cNvPr id="93" name="Rounded Rectangle 92"/>
          <p:cNvSpPr/>
          <p:nvPr/>
        </p:nvSpPr>
        <p:spPr>
          <a:xfrm>
            <a:off x="3947485" y="3707490"/>
            <a:ext cx="457200" cy="182880"/>
          </a:xfrm>
          <a:prstGeom prst="roundRect">
            <a:avLst/>
          </a:prstGeom>
          <a:noFill/>
          <a:ln w="317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US" sz="800" dirty="0">
                <a:solidFill>
                  <a:schemeClr val="tx1"/>
                </a:solidFill>
              </a:rPr>
              <a:t>PAOC</a:t>
            </a:r>
            <a:endParaRPr lang="th-TH" sz="800" dirty="0">
              <a:solidFill>
                <a:schemeClr val="tx1"/>
              </a:solidFill>
            </a:endParaRPr>
          </a:p>
        </p:txBody>
      </p:sp>
      <p:sp>
        <p:nvSpPr>
          <p:cNvPr id="94" name="Rounded Rectangle 93"/>
          <p:cNvSpPr/>
          <p:nvPr/>
        </p:nvSpPr>
        <p:spPr>
          <a:xfrm>
            <a:off x="3947485" y="3932513"/>
            <a:ext cx="457200" cy="182880"/>
          </a:xfrm>
          <a:prstGeom prst="roundRect">
            <a:avLst/>
          </a:prstGeom>
          <a:noFill/>
          <a:ln w="317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US" sz="800" dirty="0" smtClean="0">
                <a:solidFill>
                  <a:schemeClr val="tx1"/>
                </a:solidFill>
              </a:rPr>
              <a:t>…</a:t>
            </a:r>
            <a:endParaRPr lang="th-TH" sz="800" dirty="0">
              <a:solidFill>
                <a:schemeClr val="tx1"/>
              </a:solidFill>
            </a:endParaRPr>
          </a:p>
        </p:txBody>
      </p:sp>
      <p:cxnSp>
        <p:nvCxnSpPr>
          <p:cNvPr id="90" name="Straight Arrow Connector 89"/>
          <p:cNvCxnSpPr/>
          <p:nvPr/>
        </p:nvCxnSpPr>
        <p:spPr>
          <a:xfrm>
            <a:off x="4247196" y="4141524"/>
            <a:ext cx="0" cy="274320"/>
          </a:xfrm>
          <a:prstGeom prst="straightConnector1">
            <a:avLst/>
          </a:prstGeom>
          <a:noFill/>
          <a:ln w="31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4980918" y="4159314"/>
            <a:ext cx="0" cy="274320"/>
          </a:xfrm>
          <a:prstGeom prst="straightConnector1">
            <a:avLst/>
          </a:prstGeom>
          <a:noFill/>
          <a:ln w="31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83" idx="3"/>
            <a:endCxn id="62" idx="5"/>
          </p:cNvCxnSpPr>
          <p:nvPr/>
        </p:nvCxnSpPr>
        <p:spPr>
          <a:xfrm flipV="1">
            <a:off x="5282478" y="4999897"/>
            <a:ext cx="603243" cy="882810"/>
          </a:xfrm>
          <a:prstGeom prst="straightConnector1">
            <a:avLst/>
          </a:prstGeom>
          <a:ln w="31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96" name="Group 95"/>
          <p:cNvGrpSpPr/>
          <p:nvPr/>
        </p:nvGrpSpPr>
        <p:grpSpPr>
          <a:xfrm>
            <a:off x="7354733" y="5484694"/>
            <a:ext cx="1371600" cy="457200"/>
            <a:chOff x="6043649" y="5520357"/>
            <a:chExt cx="1371600" cy="457200"/>
          </a:xfrm>
          <a:solidFill>
            <a:schemeClr val="bg1">
              <a:lumMod val="85000"/>
            </a:schemeClr>
          </a:solidFill>
        </p:grpSpPr>
        <p:sp>
          <p:nvSpPr>
            <p:cNvPr id="97" name="Rounded Rectangle 96"/>
            <p:cNvSpPr/>
            <p:nvPr/>
          </p:nvSpPr>
          <p:spPr>
            <a:xfrm>
              <a:off x="6043649" y="5520357"/>
              <a:ext cx="1371600" cy="457200"/>
            </a:xfrm>
            <a:prstGeom prst="roundRect">
              <a:avLst/>
            </a:prstGeom>
            <a:grpFill/>
            <a:ln w="31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lIns="457200" rtlCol="0" anchor="ctr"/>
            <a:lstStyle/>
            <a:p>
              <a:pPr algn="ctr"/>
              <a:r>
                <a:rPr lang="en-US" sz="800" dirty="0" smtClean="0">
                  <a:solidFill>
                    <a:schemeClr val="tx1"/>
                  </a:solidFill>
                </a:rPr>
                <a:t>Credit</a:t>
              </a:r>
              <a:endParaRPr lang="en-US" sz="800" dirty="0">
                <a:solidFill>
                  <a:schemeClr val="tx1"/>
                </a:solidFill>
              </a:endParaRPr>
            </a:p>
            <a:p>
              <a:pPr algn="ctr"/>
              <a:r>
                <a:rPr lang="en-US" sz="800" dirty="0">
                  <a:solidFill>
                    <a:schemeClr val="tx1"/>
                  </a:solidFill>
                </a:rPr>
                <a:t>Policy</a:t>
              </a:r>
              <a:endParaRPr lang="th-TH" sz="800" dirty="0">
                <a:solidFill>
                  <a:schemeClr val="tx1"/>
                </a:solidFill>
              </a:endParaRPr>
            </a:p>
          </p:txBody>
        </p:sp>
        <p:sp>
          <p:nvSpPr>
            <p:cNvPr id="98" name="Rounded Rectangle 97"/>
            <p:cNvSpPr/>
            <p:nvPr/>
          </p:nvSpPr>
          <p:spPr>
            <a:xfrm>
              <a:off x="6095809" y="5552769"/>
              <a:ext cx="457200" cy="182880"/>
            </a:xfrm>
            <a:prstGeom prst="roundRect">
              <a:avLst/>
            </a:prstGeom>
            <a:grpFill/>
            <a:ln w="317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US" sz="800" dirty="0">
                  <a:solidFill>
                    <a:schemeClr val="tx1"/>
                  </a:solidFill>
                </a:rPr>
                <a:t>CAR</a:t>
              </a:r>
              <a:endParaRPr lang="th-TH" sz="800" dirty="0">
                <a:solidFill>
                  <a:schemeClr val="tx1"/>
                </a:solidFill>
              </a:endParaRPr>
            </a:p>
          </p:txBody>
        </p:sp>
        <p:sp>
          <p:nvSpPr>
            <p:cNvPr id="99" name="Rounded Rectangle 98"/>
            <p:cNvSpPr/>
            <p:nvPr/>
          </p:nvSpPr>
          <p:spPr>
            <a:xfrm>
              <a:off x="6095809" y="5777792"/>
              <a:ext cx="457200" cy="182880"/>
            </a:xfrm>
            <a:prstGeom prst="roundRect">
              <a:avLst/>
            </a:prstGeom>
            <a:grpFill/>
            <a:ln w="317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US" sz="800" dirty="0" smtClean="0">
                  <a:solidFill>
                    <a:schemeClr val="tx1"/>
                  </a:solidFill>
                </a:rPr>
                <a:t>…</a:t>
              </a:r>
              <a:endParaRPr lang="th-TH" sz="800" dirty="0">
                <a:solidFill>
                  <a:schemeClr val="tx1"/>
                </a:solidFill>
              </a:endParaRPr>
            </a:p>
          </p:txBody>
        </p:sp>
      </p:grpSp>
      <p:grpSp>
        <p:nvGrpSpPr>
          <p:cNvPr id="100" name="Group 99"/>
          <p:cNvGrpSpPr/>
          <p:nvPr/>
        </p:nvGrpSpPr>
        <p:grpSpPr>
          <a:xfrm>
            <a:off x="5714805" y="5588989"/>
            <a:ext cx="1371600" cy="457200"/>
            <a:chOff x="7568682" y="5507140"/>
            <a:chExt cx="1371600" cy="457200"/>
          </a:xfrm>
          <a:solidFill>
            <a:schemeClr val="bg1">
              <a:lumMod val="85000"/>
            </a:schemeClr>
          </a:solidFill>
        </p:grpSpPr>
        <p:sp>
          <p:nvSpPr>
            <p:cNvPr id="101" name="Rounded Rectangle 100"/>
            <p:cNvSpPr/>
            <p:nvPr/>
          </p:nvSpPr>
          <p:spPr>
            <a:xfrm>
              <a:off x="7568682" y="5507140"/>
              <a:ext cx="1371600" cy="457200"/>
            </a:xfrm>
            <a:prstGeom prst="roundRect">
              <a:avLst/>
            </a:prstGeom>
            <a:grpFill/>
            <a:ln w="31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lIns="457200" rtlCol="0" anchor="ctr"/>
            <a:lstStyle/>
            <a:p>
              <a:pPr algn="ctr"/>
              <a:r>
                <a:rPr lang="en-US" sz="800" dirty="0" smtClean="0">
                  <a:solidFill>
                    <a:schemeClr val="tx1"/>
                  </a:solidFill>
                </a:rPr>
                <a:t>Credit</a:t>
              </a:r>
              <a:endParaRPr lang="en-US" sz="800" dirty="0">
                <a:solidFill>
                  <a:schemeClr val="tx1"/>
                </a:solidFill>
              </a:endParaRPr>
            </a:p>
            <a:p>
              <a:pPr algn="ctr"/>
              <a:r>
                <a:rPr lang="en-US" sz="800" dirty="0">
                  <a:solidFill>
                    <a:schemeClr val="tx1"/>
                  </a:solidFill>
                </a:rPr>
                <a:t>Scoring</a:t>
              </a:r>
              <a:endParaRPr lang="th-TH" sz="800" dirty="0">
                <a:solidFill>
                  <a:schemeClr val="tx1"/>
                </a:solidFill>
              </a:endParaRPr>
            </a:p>
          </p:txBody>
        </p:sp>
        <p:sp>
          <p:nvSpPr>
            <p:cNvPr id="102" name="Rounded Rectangle 101"/>
            <p:cNvSpPr/>
            <p:nvPr/>
          </p:nvSpPr>
          <p:spPr>
            <a:xfrm>
              <a:off x="7617769" y="5533532"/>
              <a:ext cx="457200" cy="182880"/>
            </a:xfrm>
            <a:prstGeom prst="roundRect">
              <a:avLst/>
            </a:prstGeom>
            <a:grpFill/>
            <a:ln w="317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US" sz="800" dirty="0">
                  <a:solidFill>
                    <a:schemeClr val="tx1"/>
                  </a:solidFill>
                </a:rPr>
                <a:t>PAOC</a:t>
              </a:r>
              <a:endParaRPr lang="th-TH" sz="800" dirty="0">
                <a:solidFill>
                  <a:schemeClr val="tx1"/>
                </a:solidFill>
              </a:endParaRPr>
            </a:p>
          </p:txBody>
        </p:sp>
        <p:sp>
          <p:nvSpPr>
            <p:cNvPr id="103" name="Rounded Rectangle 102"/>
            <p:cNvSpPr/>
            <p:nvPr/>
          </p:nvSpPr>
          <p:spPr>
            <a:xfrm>
              <a:off x="7617769" y="5758555"/>
              <a:ext cx="457200" cy="182880"/>
            </a:xfrm>
            <a:prstGeom prst="roundRect">
              <a:avLst/>
            </a:prstGeom>
            <a:grpFill/>
            <a:ln w="317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US" sz="800" dirty="0" smtClean="0">
                  <a:solidFill>
                    <a:schemeClr val="tx1"/>
                  </a:solidFill>
                </a:rPr>
                <a:t>…</a:t>
              </a:r>
              <a:endParaRPr lang="th-TH" sz="800" dirty="0">
                <a:solidFill>
                  <a:schemeClr val="tx1"/>
                </a:solidFill>
              </a:endParaRPr>
            </a:p>
          </p:txBody>
        </p:sp>
      </p:grpSp>
      <p:sp>
        <p:nvSpPr>
          <p:cNvPr id="104" name="Rounded Rectangle 103"/>
          <p:cNvSpPr/>
          <p:nvPr/>
        </p:nvSpPr>
        <p:spPr>
          <a:xfrm>
            <a:off x="6464913" y="6156714"/>
            <a:ext cx="771383" cy="333561"/>
          </a:xfrm>
          <a:prstGeom prst="round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Pricing</a:t>
            </a:r>
            <a:endParaRPr lang="th-TH" sz="800" dirty="0">
              <a:solidFill>
                <a:schemeClr val="tx1"/>
              </a:solidFill>
            </a:endParaRPr>
          </a:p>
        </p:txBody>
      </p:sp>
      <p:cxnSp>
        <p:nvCxnSpPr>
          <p:cNvPr id="105" name="Straight Arrow Connector 104"/>
          <p:cNvCxnSpPr>
            <a:stCxn id="104" idx="0"/>
            <a:endCxn id="101" idx="2"/>
          </p:cNvCxnSpPr>
          <p:nvPr/>
        </p:nvCxnSpPr>
        <p:spPr>
          <a:xfrm flipH="1" flipV="1">
            <a:off x="6400605" y="6046189"/>
            <a:ext cx="450000" cy="110525"/>
          </a:xfrm>
          <a:prstGeom prst="straightConnector1">
            <a:avLst/>
          </a:prstGeom>
          <a:ln w="3175">
            <a:solidFill>
              <a:schemeClr val="tx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74" idx="2"/>
            <a:endCxn id="73" idx="0"/>
          </p:cNvCxnSpPr>
          <p:nvPr/>
        </p:nvCxnSpPr>
        <p:spPr>
          <a:xfrm>
            <a:off x="7864553" y="4174232"/>
            <a:ext cx="0" cy="252105"/>
          </a:xfrm>
          <a:prstGeom prst="straightConnector1">
            <a:avLst/>
          </a:prstGeom>
          <a:ln w="31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82" name="Group 181"/>
          <p:cNvGrpSpPr/>
          <p:nvPr/>
        </p:nvGrpSpPr>
        <p:grpSpPr>
          <a:xfrm>
            <a:off x="3828878" y="2284750"/>
            <a:ext cx="2011680" cy="1188720"/>
            <a:chOff x="3828878" y="2284750"/>
            <a:chExt cx="2011680" cy="1188720"/>
          </a:xfrm>
          <a:noFill/>
        </p:grpSpPr>
        <p:grpSp>
          <p:nvGrpSpPr>
            <p:cNvPr id="76" name="Group 75"/>
            <p:cNvGrpSpPr/>
            <p:nvPr/>
          </p:nvGrpSpPr>
          <p:grpSpPr>
            <a:xfrm>
              <a:off x="3828878" y="2284750"/>
              <a:ext cx="2011680" cy="1188720"/>
              <a:chOff x="2632328" y="1915359"/>
              <a:chExt cx="2011680" cy="1188720"/>
            </a:xfrm>
            <a:grpFill/>
          </p:grpSpPr>
          <p:sp>
            <p:nvSpPr>
              <p:cNvPr id="77" name="Rounded Rectangle 76"/>
              <p:cNvSpPr/>
              <p:nvPr/>
            </p:nvSpPr>
            <p:spPr>
              <a:xfrm>
                <a:off x="2632328" y="1915359"/>
                <a:ext cx="2011680" cy="1188720"/>
              </a:xfrm>
              <a:prstGeom prst="roundRect">
                <a:avLst>
                  <a:gd name="adj" fmla="val 5209"/>
                </a:avLst>
              </a:prstGeom>
              <a:solidFill>
                <a:schemeClr val="bg1">
                  <a:lumMod val="85000"/>
                </a:schemeClr>
              </a:solidFill>
              <a:ln w="31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vert="vert270" rtlCol="0" anchor="t"/>
              <a:lstStyle/>
              <a:p>
                <a:pPr algn="ctr"/>
                <a:r>
                  <a:rPr lang="en-US" sz="800" b="1" dirty="0">
                    <a:solidFill>
                      <a:schemeClr val="tx1"/>
                    </a:solidFill>
                  </a:rPr>
                  <a:t>External Data</a:t>
                </a:r>
                <a:endParaRPr lang="th-TH" sz="800" b="1" dirty="0">
                  <a:solidFill>
                    <a:schemeClr val="tx1"/>
                  </a:solidFill>
                </a:endParaRPr>
              </a:p>
            </p:txBody>
          </p:sp>
          <p:sp>
            <p:nvSpPr>
              <p:cNvPr id="78" name="Rounded Rectangle 77"/>
              <p:cNvSpPr/>
              <p:nvPr/>
            </p:nvSpPr>
            <p:spPr>
              <a:xfrm>
                <a:off x="2942128" y="1949593"/>
                <a:ext cx="808038" cy="347793"/>
              </a:xfrm>
              <a:prstGeom prst="roundRect">
                <a:avLst/>
              </a:prstGeom>
              <a:grp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PAOC</a:t>
                </a:r>
                <a:endParaRPr lang="th-TH" sz="800" dirty="0">
                  <a:solidFill>
                    <a:schemeClr val="tx1"/>
                  </a:solidFill>
                </a:endParaRPr>
              </a:p>
            </p:txBody>
          </p:sp>
          <p:sp>
            <p:nvSpPr>
              <p:cNvPr id="79" name="Rounded Rectangle 78"/>
              <p:cNvSpPr/>
              <p:nvPr/>
            </p:nvSpPr>
            <p:spPr>
              <a:xfrm>
                <a:off x="2939944" y="2343166"/>
                <a:ext cx="808038" cy="347793"/>
              </a:xfrm>
              <a:prstGeom prst="roundRect">
                <a:avLst/>
              </a:prstGeom>
              <a:grp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tx1"/>
                    </a:solidFill>
                  </a:rPr>
                  <a:t>UNION PAY ADVISOR</a:t>
                </a:r>
                <a:endParaRPr lang="th-TH" sz="800" dirty="0">
                  <a:solidFill>
                    <a:schemeClr val="tx1"/>
                  </a:solidFill>
                </a:endParaRPr>
              </a:p>
            </p:txBody>
          </p:sp>
          <p:sp>
            <p:nvSpPr>
              <p:cNvPr id="80" name="Rounded Rectangle 79"/>
              <p:cNvSpPr/>
              <p:nvPr/>
            </p:nvSpPr>
            <p:spPr>
              <a:xfrm>
                <a:off x="2939944" y="2721032"/>
                <a:ext cx="808038" cy="347793"/>
              </a:xfrm>
              <a:prstGeom prst="roundRect">
                <a:avLst/>
              </a:prstGeom>
              <a:grp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solidFill>
                      <a:schemeClr val="tx1"/>
                    </a:solidFill>
                  </a:rPr>
                  <a:t>Bairong</a:t>
                </a:r>
                <a:endParaRPr lang="th-TH" sz="800" dirty="0">
                  <a:solidFill>
                    <a:schemeClr val="tx1"/>
                  </a:solidFill>
                </a:endParaRPr>
              </a:p>
            </p:txBody>
          </p:sp>
          <p:sp>
            <p:nvSpPr>
              <p:cNvPr id="81" name="Rounded Rectangle 80"/>
              <p:cNvSpPr/>
              <p:nvPr/>
            </p:nvSpPr>
            <p:spPr>
              <a:xfrm>
                <a:off x="3788852" y="2343166"/>
                <a:ext cx="808038" cy="347793"/>
              </a:xfrm>
              <a:prstGeom prst="roundRect">
                <a:avLst/>
              </a:prstGeom>
              <a:grp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solidFill>
                      <a:schemeClr val="tx1"/>
                    </a:solidFill>
                  </a:rPr>
                  <a:t>Wiseco</a:t>
                </a:r>
                <a:endParaRPr lang="th-TH" sz="800" dirty="0">
                  <a:solidFill>
                    <a:schemeClr val="tx1"/>
                  </a:solidFill>
                </a:endParaRPr>
              </a:p>
            </p:txBody>
          </p:sp>
          <p:sp>
            <p:nvSpPr>
              <p:cNvPr id="82" name="Rounded Rectangle 81"/>
              <p:cNvSpPr/>
              <p:nvPr/>
            </p:nvSpPr>
            <p:spPr>
              <a:xfrm>
                <a:off x="3799471" y="1953165"/>
                <a:ext cx="808038" cy="347793"/>
              </a:xfrm>
              <a:prstGeom prst="roundRect">
                <a:avLst/>
              </a:prstGeom>
              <a:grp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solidFill>
                      <a:schemeClr val="tx1"/>
                    </a:solidFill>
                  </a:rPr>
                  <a:t>IceKredit</a:t>
                </a:r>
                <a:endParaRPr lang="th-TH" sz="800" dirty="0">
                  <a:solidFill>
                    <a:schemeClr val="tx1"/>
                  </a:solidFill>
                </a:endParaRPr>
              </a:p>
            </p:txBody>
          </p:sp>
        </p:grpSp>
        <p:sp>
          <p:nvSpPr>
            <p:cNvPr id="115" name="Rounded Rectangle 114"/>
            <p:cNvSpPr/>
            <p:nvPr/>
          </p:nvSpPr>
          <p:spPr>
            <a:xfrm>
              <a:off x="4988600" y="3097208"/>
              <a:ext cx="808038" cy="347793"/>
            </a:xfrm>
            <a:prstGeom prst="roundRect">
              <a:avLst/>
            </a:prstGeom>
            <a:grp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PBOC</a:t>
              </a:r>
              <a:endParaRPr lang="th-TH" sz="800" dirty="0">
                <a:solidFill>
                  <a:schemeClr val="tx1"/>
                </a:solidFill>
              </a:endParaRPr>
            </a:p>
          </p:txBody>
        </p:sp>
      </p:grpSp>
      <p:sp>
        <p:nvSpPr>
          <p:cNvPr id="116" name="Rounded Rectangle 115"/>
          <p:cNvSpPr/>
          <p:nvPr/>
        </p:nvSpPr>
        <p:spPr>
          <a:xfrm>
            <a:off x="5758679" y="3414870"/>
            <a:ext cx="1477736" cy="418862"/>
          </a:xfrm>
          <a:prstGeom prst="roundRect">
            <a:avLst>
              <a:gd name="adj" fmla="val 30880"/>
            </a:avLst>
          </a:prstGeom>
          <a:solidFill>
            <a:schemeClr val="bg1">
              <a:lumMod val="85000"/>
            </a:schemeClr>
          </a:solidFill>
          <a:ln w="3175">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1200" dirty="0">
                <a:solidFill>
                  <a:schemeClr val="tx1"/>
                </a:solidFill>
              </a:rPr>
              <a:t>Risk Engine</a:t>
            </a:r>
            <a:br>
              <a:rPr lang="en-US" sz="1200" dirty="0">
                <a:solidFill>
                  <a:schemeClr val="tx1"/>
                </a:solidFill>
              </a:rPr>
            </a:br>
            <a:r>
              <a:rPr lang="en-US" sz="1200" dirty="0">
                <a:solidFill>
                  <a:schemeClr val="tx1"/>
                </a:solidFill>
              </a:rPr>
              <a:t>API Module</a:t>
            </a:r>
            <a:endParaRPr lang="th-TH" sz="1200" dirty="0">
              <a:solidFill>
                <a:schemeClr val="tx1"/>
              </a:solidFill>
            </a:endParaRPr>
          </a:p>
        </p:txBody>
      </p:sp>
      <p:cxnSp>
        <p:nvCxnSpPr>
          <p:cNvPr id="117" name="Curved Connector 116"/>
          <p:cNvCxnSpPr>
            <a:endCxn id="80" idx="2"/>
          </p:cNvCxnSpPr>
          <p:nvPr/>
        </p:nvCxnSpPr>
        <p:spPr>
          <a:xfrm rot="10800000">
            <a:off x="4540513" y="3438216"/>
            <a:ext cx="1263546" cy="245270"/>
          </a:xfrm>
          <a:prstGeom prst="curvedConnector2">
            <a:avLst/>
          </a:prstGeom>
          <a:ln w="31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159" idx="2"/>
            <a:endCxn id="116" idx="0"/>
          </p:cNvCxnSpPr>
          <p:nvPr/>
        </p:nvCxnSpPr>
        <p:spPr>
          <a:xfrm flipH="1">
            <a:off x="6497547" y="1951425"/>
            <a:ext cx="5416" cy="1463445"/>
          </a:xfrm>
          <a:prstGeom prst="straightConnector1">
            <a:avLst/>
          </a:prstGeom>
          <a:ln w="31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9" name="Rounded Rectangle 118"/>
          <p:cNvSpPr/>
          <p:nvPr/>
        </p:nvSpPr>
        <p:spPr>
          <a:xfrm>
            <a:off x="6827495" y="2899300"/>
            <a:ext cx="709455" cy="280905"/>
          </a:xfrm>
          <a:prstGeom prst="roundRect">
            <a:avLst/>
          </a:prstGeom>
          <a:noFill/>
          <a:ln w="31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effectLst/>
                <a:uLnTx/>
                <a:uFillTx/>
                <a:latin typeface="Century Gothic"/>
                <a:ea typeface="+mn-ea"/>
              </a:rPr>
              <a:t>Manual Override</a:t>
            </a:r>
            <a:endParaRPr kumimoji="0" lang="th-TH" sz="800" b="0" i="0" u="none" strike="noStrike" kern="0" cap="none" spc="0" normalizeH="0" baseline="0" noProof="0" dirty="0">
              <a:ln>
                <a:noFill/>
              </a:ln>
              <a:effectLst/>
              <a:uLnTx/>
              <a:uFillTx/>
              <a:latin typeface="Century Gothic"/>
              <a:ea typeface="+mn-ea"/>
            </a:endParaRPr>
          </a:p>
        </p:txBody>
      </p:sp>
      <p:sp>
        <p:nvSpPr>
          <p:cNvPr id="120" name="Rounded Rectangle 119"/>
          <p:cNvSpPr/>
          <p:nvPr/>
        </p:nvSpPr>
        <p:spPr>
          <a:xfrm>
            <a:off x="6782459" y="2500970"/>
            <a:ext cx="799525" cy="194023"/>
          </a:xfrm>
          <a:prstGeom prst="roundRect">
            <a:avLst/>
          </a:prstGeom>
          <a:noFill/>
          <a:ln w="31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effectLst/>
                <a:uLnTx/>
                <a:uFillTx/>
                <a:latin typeface="Century Gothic"/>
                <a:ea typeface="+mn-ea"/>
              </a:rPr>
              <a:t>Email Alert</a:t>
            </a:r>
            <a:endParaRPr kumimoji="0" lang="th-TH" sz="800" b="0" i="0" u="none" strike="noStrike" kern="0" cap="none" spc="0" normalizeH="0" baseline="0" noProof="0" dirty="0">
              <a:ln>
                <a:noFill/>
              </a:ln>
              <a:effectLst/>
              <a:uLnTx/>
              <a:uFillTx/>
              <a:latin typeface="Century Gothic"/>
              <a:ea typeface="+mn-ea"/>
            </a:endParaRPr>
          </a:p>
        </p:txBody>
      </p:sp>
      <p:cxnSp>
        <p:nvCxnSpPr>
          <p:cNvPr id="121" name="Straight Arrow Connector 120"/>
          <p:cNvCxnSpPr>
            <a:stCxn id="120" idx="2"/>
            <a:endCxn id="119" idx="0"/>
          </p:cNvCxnSpPr>
          <p:nvPr/>
        </p:nvCxnSpPr>
        <p:spPr>
          <a:xfrm>
            <a:off x="7182222" y="2694993"/>
            <a:ext cx="1" cy="204307"/>
          </a:xfrm>
          <a:prstGeom prst="straightConnector1">
            <a:avLst/>
          </a:prstGeom>
          <a:noFill/>
          <a:ln w="3175" cap="flat" cmpd="sng" algn="ctr">
            <a:solidFill>
              <a:schemeClr val="tx1"/>
            </a:solidFill>
            <a:prstDash val="solid"/>
            <a:miter lim="800000"/>
            <a:headEnd type="triangle" w="lg" len="lg"/>
            <a:tailEnd type="none" w="lg" len="lg"/>
          </a:ln>
          <a:effectLst/>
        </p:spPr>
      </p:cxnSp>
      <p:sp>
        <p:nvSpPr>
          <p:cNvPr id="122" name="Rounded Rectangle 121"/>
          <p:cNvSpPr/>
          <p:nvPr/>
        </p:nvSpPr>
        <p:spPr>
          <a:xfrm>
            <a:off x="7772556" y="2411391"/>
            <a:ext cx="869847" cy="421207"/>
          </a:xfrm>
          <a:prstGeom prst="roundRect">
            <a:avLst/>
          </a:prstGeom>
          <a:noFill/>
          <a:ln w="31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effectLst/>
                <a:uLnTx/>
                <a:uFillTx/>
                <a:latin typeface="Century Gothic"/>
                <a:ea typeface="+mn-ea"/>
              </a:rPr>
              <a:t>Override Input</a:t>
            </a:r>
            <a:br>
              <a:rPr kumimoji="0" lang="en-US" sz="800" b="0" i="0" u="none" strike="noStrike" kern="0" cap="none" spc="0" normalizeH="0" baseline="0" noProof="0" dirty="0">
                <a:ln>
                  <a:noFill/>
                </a:ln>
                <a:effectLst/>
                <a:uLnTx/>
                <a:uFillTx/>
                <a:latin typeface="Century Gothic"/>
                <a:ea typeface="+mn-ea"/>
              </a:rPr>
            </a:br>
            <a:r>
              <a:rPr kumimoji="0" lang="en-US" sz="800" b="0" i="0" u="none" strike="noStrike" kern="0" cap="none" spc="0" normalizeH="0" baseline="0" noProof="0" dirty="0">
                <a:ln>
                  <a:noFill/>
                </a:ln>
                <a:effectLst/>
                <a:uLnTx/>
                <a:uFillTx/>
                <a:latin typeface="Century Gothic"/>
                <a:ea typeface="+mn-ea"/>
              </a:rPr>
              <a:t>(HTML form)</a:t>
            </a:r>
            <a:endParaRPr kumimoji="0" lang="th-TH" sz="800" b="0" i="0" u="none" strike="noStrike" kern="0" cap="none" spc="0" normalizeH="0" baseline="0" noProof="0" dirty="0">
              <a:ln>
                <a:noFill/>
              </a:ln>
              <a:effectLst/>
              <a:uLnTx/>
              <a:uFillTx/>
              <a:latin typeface="Century Gothic"/>
              <a:ea typeface="+mn-ea"/>
            </a:endParaRPr>
          </a:p>
        </p:txBody>
      </p:sp>
      <p:cxnSp>
        <p:nvCxnSpPr>
          <p:cNvPr id="123" name="Straight Arrow Connector 122"/>
          <p:cNvCxnSpPr>
            <a:stCxn id="119" idx="3"/>
            <a:endCxn id="122" idx="2"/>
          </p:cNvCxnSpPr>
          <p:nvPr/>
        </p:nvCxnSpPr>
        <p:spPr>
          <a:xfrm flipV="1">
            <a:off x="7536950" y="2832598"/>
            <a:ext cx="670530" cy="207155"/>
          </a:xfrm>
          <a:prstGeom prst="straightConnector1">
            <a:avLst/>
          </a:prstGeom>
          <a:noFill/>
          <a:ln w="3175" cap="flat" cmpd="sng" algn="ctr">
            <a:solidFill>
              <a:schemeClr val="tx1"/>
            </a:solidFill>
            <a:prstDash val="solid"/>
            <a:miter lim="800000"/>
            <a:headEnd type="triangle" w="lg" len="lg"/>
            <a:tailEnd type="none" w="lg" len="lg"/>
          </a:ln>
          <a:effectLst/>
        </p:spPr>
      </p:cxnSp>
      <p:cxnSp>
        <p:nvCxnSpPr>
          <p:cNvPr id="124" name="Straight Arrow Connector 123"/>
          <p:cNvCxnSpPr>
            <a:stCxn id="119" idx="2"/>
          </p:cNvCxnSpPr>
          <p:nvPr/>
        </p:nvCxnSpPr>
        <p:spPr>
          <a:xfrm flipH="1">
            <a:off x="6943130" y="3180205"/>
            <a:ext cx="239093" cy="244716"/>
          </a:xfrm>
          <a:prstGeom prst="straightConnector1">
            <a:avLst/>
          </a:prstGeom>
          <a:ln w="3175">
            <a:solidFill>
              <a:schemeClr val="tx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22" idx="1"/>
            <a:endCxn id="120" idx="3"/>
          </p:cNvCxnSpPr>
          <p:nvPr/>
        </p:nvCxnSpPr>
        <p:spPr>
          <a:xfrm flipH="1" flipV="1">
            <a:off x="7581984" y="2597982"/>
            <a:ext cx="190572" cy="24013"/>
          </a:xfrm>
          <a:prstGeom prst="straightConnector1">
            <a:avLst/>
          </a:prstGeom>
          <a:noFill/>
          <a:ln w="3175" cap="flat" cmpd="sng" algn="ctr">
            <a:solidFill>
              <a:schemeClr val="tx1"/>
            </a:solidFill>
            <a:prstDash val="solid"/>
            <a:miter lim="800000"/>
            <a:headEnd type="triangle" w="lg" len="lg"/>
            <a:tailEnd type="none" w="lg" len="lg"/>
          </a:ln>
          <a:effectLst/>
        </p:spPr>
      </p:cxnSp>
      <p:sp>
        <p:nvSpPr>
          <p:cNvPr id="126" name="Rounded Rectangle 125"/>
          <p:cNvSpPr/>
          <p:nvPr/>
        </p:nvSpPr>
        <p:spPr>
          <a:xfrm>
            <a:off x="5559450" y="6166873"/>
            <a:ext cx="812750" cy="300280"/>
          </a:xfrm>
          <a:prstGeom prst="roundRect">
            <a:avLst/>
          </a:prstGeom>
          <a:no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Credit </a:t>
            </a:r>
            <a:r>
              <a:rPr lang="en-US" sz="800" dirty="0">
                <a:solidFill>
                  <a:schemeClr val="tx1"/>
                </a:solidFill>
              </a:rPr>
              <a:t>Grading</a:t>
            </a:r>
            <a:endParaRPr lang="th-TH" sz="800" dirty="0">
              <a:solidFill>
                <a:schemeClr val="tx1"/>
              </a:solidFill>
            </a:endParaRPr>
          </a:p>
        </p:txBody>
      </p:sp>
      <p:cxnSp>
        <p:nvCxnSpPr>
          <p:cNvPr id="127" name="Straight Arrow Connector 126"/>
          <p:cNvCxnSpPr>
            <a:stCxn id="126" idx="0"/>
            <a:endCxn id="101" idx="2"/>
          </p:cNvCxnSpPr>
          <p:nvPr/>
        </p:nvCxnSpPr>
        <p:spPr>
          <a:xfrm flipV="1">
            <a:off x="5965825" y="6046189"/>
            <a:ext cx="434780" cy="120684"/>
          </a:xfrm>
          <a:prstGeom prst="straightConnector1">
            <a:avLst/>
          </a:prstGeom>
          <a:ln w="3175">
            <a:solidFill>
              <a:schemeClr val="tx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8" name="Rounded Rectangle 127"/>
          <p:cNvSpPr/>
          <p:nvPr/>
        </p:nvSpPr>
        <p:spPr>
          <a:xfrm>
            <a:off x="8061469" y="3175795"/>
            <a:ext cx="850019" cy="324311"/>
          </a:xfrm>
          <a:prstGeom prst="roundRect">
            <a:avLst/>
          </a:prstGeom>
          <a:no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smtClean="0">
                <a:solidFill>
                  <a:schemeClr val="tx1"/>
                </a:solidFill>
              </a:rPr>
              <a:t>OVR</a:t>
            </a:r>
            <a:r>
              <a:rPr lang="en-US" sz="800" dirty="0">
                <a:solidFill>
                  <a:schemeClr val="tx1"/>
                </a:solidFill>
              </a:rPr>
              <a:t/>
            </a:r>
            <a:br>
              <a:rPr lang="en-US" sz="800" dirty="0">
                <a:solidFill>
                  <a:schemeClr val="tx1"/>
                </a:solidFill>
              </a:rPr>
            </a:br>
            <a:r>
              <a:rPr lang="en-US" sz="800" dirty="0">
                <a:solidFill>
                  <a:schemeClr val="tx1"/>
                </a:solidFill>
              </a:rPr>
              <a:t>Data Request</a:t>
            </a:r>
            <a:endParaRPr lang="th-TH" sz="800" dirty="0">
              <a:solidFill>
                <a:schemeClr val="tx1"/>
              </a:solidFill>
            </a:endParaRPr>
          </a:p>
        </p:txBody>
      </p:sp>
      <p:cxnSp>
        <p:nvCxnSpPr>
          <p:cNvPr id="129" name="Straight Arrow Connector 128"/>
          <p:cNvCxnSpPr>
            <a:stCxn id="122" idx="2"/>
            <a:endCxn id="128" idx="0"/>
          </p:cNvCxnSpPr>
          <p:nvPr/>
        </p:nvCxnSpPr>
        <p:spPr>
          <a:xfrm>
            <a:off x="8207480" y="2832598"/>
            <a:ext cx="278999" cy="343197"/>
          </a:xfrm>
          <a:prstGeom prst="straightConnector1">
            <a:avLst/>
          </a:prstGeom>
          <a:ln w="3175">
            <a:solidFill>
              <a:schemeClr val="tx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59" name="Rectangle 158"/>
          <p:cNvSpPr/>
          <p:nvPr/>
        </p:nvSpPr>
        <p:spPr>
          <a:xfrm>
            <a:off x="5812943" y="1519377"/>
            <a:ext cx="1380040" cy="432048"/>
          </a:xfrm>
          <a:prstGeom prst="rect">
            <a:avLst/>
          </a:prstGeom>
          <a:solidFill>
            <a:schemeClr val="bg1">
              <a:lumMod val="85000"/>
            </a:schemeClr>
          </a:solidFill>
          <a:ln w="3175"/>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solidFill>
                  <a:schemeClr val="tx1"/>
                </a:solidFill>
              </a:rPr>
              <a:t>KORPS</a:t>
            </a:r>
          </a:p>
        </p:txBody>
      </p:sp>
      <p:sp>
        <p:nvSpPr>
          <p:cNvPr id="161" name="Flowchart: Magnetic Disk 160"/>
          <p:cNvSpPr/>
          <p:nvPr/>
        </p:nvSpPr>
        <p:spPr>
          <a:xfrm>
            <a:off x="8208496" y="3807119"/>
            <a:ext cx="577134" cy="619218"/>
          </a:xfrm>
          <a:prstGeom prst="flowChartMagneticDisk">
            <a:avLst/>
          </a:prstGeom>
          <a:solidFill>
            <a:schemeClr val="bg1"/>
          </a:solidFill>
          <a:ln w="31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solidFill>
                  <a:schemeClr val="tx1"/>
                </a:solidFill>
              </a:rPr>
              <a:t>App-in</a:t>
            </a:r>
            <a:br>
              <a:rPr lang="en-US" sz="800" dirty="0">
                <a:solidFill>
                  <a:schemeClr val="tx1"/>
                </a:solidFill>
              </a:rPr>
            </a:br>
            <a:r>
              <a:rPr lang="en-US" sz="800" dirty="0">
                <a:solidFill>
                  <a:schemeClr val="tx1"/>
                </a:solidFill>
              </a:rPr>
              <a:t>DB</a:t>
            </a:r>
          </a:p>
        </p:txBody>
      </p:sp>
      <p:cxnSp>
        <p:nvCxnSpPr>
          <p:cNvPr id="162" name="Straight Arrow Connector 161"/>
          <p:cNvCxnSpPr>
            <a:stCxn id="161" idx="3"/>
            <a:endCxn id="73" idx="3"/>
          </p:cNvCxnSpPr>
          <p:nvPr/>
        </p:nvCxnSpPr>
        <p:spPr>
          <a:xfrm flipH="1">
            <a:off x="8316062" y="4426337"/>
            <a:ext cx="181001" cy="228600"/>
          </a:xfrm>
          <a:prstGeom prst="straightConnector1">
            <a:avLst/>
          </a:prstGeom>
          <a:ln w="31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stCxn id="128" idx="2"/>
            <a:endCxn id="161" idx="1"/>
          </p:cNvCxnSpPr>
          <p:nvPr/>
        </p:nvCxnSpPr>
        <p:spPr>
          <a:xfrm>
            <a:off x="8486479" y="3500106"/>
            <a:ext cx="10584" cy="307013"/>
          </a:xfrm>
          <a:prstGeom prst="straightConnector1">
            <a:avLst/>
          </a:prstGeom>
          <a:ln w="31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4" name="Rectangle 173"/>
          <p:cNvSpPr/>
          <p:nvPr/>
        </p:nvSpPr>
        <p:spPr>
          <a:xfrm>
            <a:off x="4378330" y="1680981"/>
            <a:ext cx="912974" cy="432048"/>
          </a:xfrm>
          <a:prstGeom prst="rect">
            <a:avLst/>
          </a:prstGeom>
          <a:noFill/>
          <a:ln w="31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BMPOC Front End</a:t>
            </a:r>
          </a:p>
        </p:txBody>
      </p:sp>
      <p:cxnSp>
        <p:nvCxnSpPr>
          <p:cNvPr id="175" name="Curved Connector 174"/>
          <p:cNvCxnSpPr>
            <a:stCxn id="116" idx="0"/>
            <a:endCxn id="174" idx="3"/>
          </p:cNvCxnSpPr>
          <p:nvPr/>
        </p:nvCxnSpPr>
        <p:spPr>
          <a:xfrm rot="16200000" flipV="1">
            <a:off x="5135494" y="2052816"/>
            <a:ext cx="1517865" cy="1206243"/>
          </a:xfrm>
          <a:prstGeom prst="curvedConnector2">
            <a:avLst/>
          </a:prstGeom>
          <a:ln w="3175">
            <a:solidFill>
              <a:srgbClr val="7030A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201498" y="1844824"/>
            <a:ext cx="3474720" cy="182880"/>
          </a:xfrm>
          <a:prstGeom prst="rect">
            <a:avLst/>
          </a:prstGeom>
          <a:solidFill>
            <a:schemeClr val="tx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solidFill>
                  <a:schemeClr val="bg1"/>
                </a:solidFill>
              </a:rPr>
              <a:t>Approval [Online]</a:t>
            </a:r>
          </a:p>
        </p:txBody>
      </p:sp>
      <p:sp>
        <p:nvSpPr>
          <p:cNvPr id="107" name="Rectangle 106"/>
          <p:cNvSpPr/>
          <p:nvPr/>
        </p:nvSpPr>
        <p:spPr>
          <a:xfrm>
            <a:off x="7052348" y="766764"/>
            <a:ext cx="914400" cy="235750"/>
          </a:xfrm>
          <a:prstGeom prst="rect">
            <a:avLst/>
          </a:prstGeom>
          <a:solidFill>
            <a:schemeClr val="bg1">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solidFill>
                  <a:schemeClr val="tx1"/>
                </a:solidFill>
              </a:rPr>
              <a:t>Phase 1</a:t>
            </a:r>
            <a:endParaRPr lang="en-US" sz="800" dirty="0">
              <a:solidFill>
                <a:schemeClr val="tx1"/>
              </a:solidFill>
            </a:endParaRPr>
          </a:p>
        </p:txBody>
      </p:sp>
      <p:sp>
        <p:nvSpPr>
          <p:cNvPr id="108" name="Rectangle 107"/>
          <p:cNvSpPr/>
          <p:nvPr/>
        </p:nvSpPr>
        <p:spPr>
          <a:xfrm>
            <a:off x="7052348" y="1041121"/>
            <a:ext cx="914400" cy="235750"/>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solidFill>
                  <a:schemeClr val="tx1"/>
                </a:solidFill>
              </a:rPr>
              <a:t>Phase 2</a:t>
            </a:r>
            <a:endParaRPr lang="en-US" sz="800" dirty="0">
              <a:solidFill>
                <a:schemeClr val="tx1"/>
              </a:solidFill>
            </a:endParaRPr>
          </a:p>
        </p:txBody>
      </p:sp>
      <p:sp>
        <p:nvSpPr>
          <p:cNvPr id="109" name="Rectangle 108"/>
          <p:cNvSpPr/>
          <p:nvPr/>
        </p:nvSpPr>
        <p:spPr>
          <a:xfrm>
            <a:off x="7997088" y="766763"/>
            <a:ext cx="914400" cy="235750"/>
          </a:xfrm>
          <a:prstGeom prst="rect">
            <a:avLst/>
          </a:prstGeom>
          <a:noFill/>
          <a:ln>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solidFill>
                  <a:schemeClr val="tx1"/>
                </a:solidFill>
              </a:rPr>
              <a:t>Future</a:t>
            </a:r>
            <a:endParaRPr lang="en-US" sz="800" dirty="0">
              <a:solidFill>
                <a:schemeClr val="tx1"/>
              </a:solidFill>
            </a:endParaRPr>
          </a:p>
        </p:txBody>
      </p:sp>
      <p:sp>
        <p:nvSpPr>
          <p:cNvPr id="110" name="Rounded Rectangle 109"/>
          <p:cNvSpPr/>
          <p:nvPr/>
        </p:nvSpPr>
        <p:spPr>
          <a:xfrm>
            <a:off x="3910878" y="6072250"/>
            <a:ext cx="1371600" cy="281155"/>
          </a:xfrm>
          <a:prstGeom prst="round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Champion Challenger</a:t>
            </a:r>
            <a:endParaRPr lang="th-TH" sz="800" dirty="0">
              <a:solidFill>
                <a:schemeClr val="tx1"/>
              </a:solidFill>
            </a:endParaRPr>
          </a:p>
        </p:txBody>
      </p:sp>
      <p:cxnSp>
        <p:nvCxnSpPr>
          <p:cNvPr id="111" name="Straight Arrow Connector 110"/>
          <p:cNvCxnSpPr>
            <a:stCxn id="110" idx="3"/>
            <a:endCxn id="62" idx="5"/>
          </p:cNvCxnSpPr>
          <p:nvPr/>
        </p:nvCxnSpPr>
        <p:spPr>
          <a:xfrm flipV="1">
            <a:off x="5282478" y="4999897"/>
            <a:ext cx="603243" cy="1212931"/>
          </a:xfrm>
          <a:prstGeom prst="straightConnector1">
            <a:avLst/>
          </a:prstGeom>
          <a:ln w="31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091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Rounded Rectangle 213"/>
          <p:cNvSpPr/>
          <p:nvPr/>
        </p:nvSpPr>
        <p:spPr>
          <a:xfrm>
            <a:off x="3779912" y="5008605"/>
            <a:ext cx="3392197" cy="1371600"/>
          </a:xfrm>
          <a:prstGeom prst="roundRect">
            <a:avLst>
              <a:gd name="adj" fmla="val 7778"/>
            </a:avLst>
          </a:prstGeom>
          <a:no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200" b="1" dirty="0">
                <a:solidFill>
                  <a:schemeClr val="tx1"/>
                </a:solidFill>
              </a:rPr>
              <a:t>Collection Analytics</a:t>
            </a:r>
            <a:endParaRPr lang="th-TH" sz="1200" b="1" dirty="0">
              <a:solidFill>
                <a:schemeClr val="tx1"/>
              </a:solidFill>
            </a:endParaRPr>
          </a:p>
        </p:txBody>
      </p:sp>
      <p:sp>
        <p:nvSpPr>
          <p:cNvPr id="5" name="Rectangle 48"/>
          <p:cNvSpPr>
            <a:spLocks noChangeArrowheads="1"/>
          </p:cNvSpPr>
          <p:nvPr/>
        </p:nvSpPr>
        <p:spPr bwMode="auto">
          <a:xfrm>
            <a:off x="846893" y="798467"/>
            <a:ext cx="7711462" cy="3612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5845" tIns="37925" rIns="75845" bIns="37925" rtlCol="0">
            <a:spAutoFit/>
          </a:bodyPr>
          <a:lstStyle/>
          <a:p>
            <a:pPr defTabSz="761609">
              <a:lnSpc>
                <a:spcPct val="90000"/>
              </a:lnSpc>
            </a:pPr>
            <a:r>
              <a:rPr lang="ja-JP" altLang="en-US" sz="2000" b="1" dirty="0"/>
              <a:t>炜</a:t>
            </a:r>
            <a:r>
              <a:rPr lang="zh-CN" altLang="th-TH" sz="2000" b="1" dirty="0">
                <a:solidFill>
                  <a:srgbClr val="222222"/>
                </a:solidFill>
                <a:latin typeface="inherit"/>
              </a:rPr>
              <a:t>机</a:t>
            </a:r>
            <a:r>
              <a:rPr lang="en-US" altLang="zh-CN" sz="2000" b="1" dirty="0">
                <a:solidFill>
                  <a:srgbClr val="222222"/>
                </a:solidFill>
                <a:latin typeface="inherit"/>
              </a:rPr>
              <a:t> R</a:t>
            </a:r>
            <a:r>
              <a:rPr lang="en-US" altLang="zh-CN" sz="2000" b="1" dirty="0">
                <a:solidFill>
                  <a:srgbClr val="3F762A">
                    <a:lumMod val="50000"/>
                  </a:srgbClr>
                </a:solidFill>
                <a:latin typeface="Century Gothic"/>
              </a:rPr>
              <a:t>isk Engine: High Level Architecture</a:t>
            </a:r>
          </a:p>
        </p:txBody>
      </p:sp>
      <p:sp>
        <p:nvSpPr>
          <p:cNvPr id="6" name="Diamond 5"/>
          <p:cNvSpPr/>
          <p:nvPr/>
        </p:nvSpPr>
        <p:spPr>
          <a:xfrm>
            <a:off x="378135" y="732228"/>
            <a:ext cx="468758" cy="468758"/>
          </a:xfrm>
          <a:prstGeom prst="diamond">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58" dirty="0"/>
              <a:t>1</a:t>
            </a:r>
            <a:endParaRPr lang="th-TH" sz="1458" dirty="0"/>
          </a:p>
        </p:txBody>
      </p:sp>
      <p:sp>
        <p:nvSpPr>
          <p:cNvPr id="9" name="Rectangle 8"/>
          <p:cNvSpPr/>
          <p:nvPr/>
        </p:nvSpPr>
        <p:spPr>
          <a:xfrm>
            <a:off x="1341986" y="3950952"/>
            <a:ext cx="1371600" cy="1188720"/>
          </a:xfrm>
          <a:prstGeom prst="rect">
            <a:avLst/>
          </a:prstGeom>
          <a:noFill/>
          <a:ln w="3175">
            <a:solidFill>
              <a:schemeClr val="tx1"/>
            </a:solidFill>
            <a:prstDash val="solid"/>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sz="1400" dirty="0">
                <a:solidFill>
                  <a:schemeClr val="tx1"/>
                </a:solidFill>
              </a:rPr>
              <a:t>Daily Analytics</a:t>
            </a:r>
          </a:p>
          <a:p>
            <a:pPr algn="ctr"/>
            <a:r>
              <a:rPr lang="en-US" sz="1400" dirty="0">
                <a:solidFill>
                  <a:schemeClr val="tx1"/>
                </a:solidFill>
              </a:rPr>
              <a:t>Engine</a:t>
            </a:r>
          </a:p>
          <a:p>
            <a:pPr algn="ctr"/>
            <a:r>
              <a:rPr lang="en-US" sz="1400" dirty="0">
                <a:solidFill>
                  <a:schemeClr val="tx1"/>
                </a:solidFill>
              </a:rPr>
              <a:t>[IM]</a:t>
            </a:r>
          </a:p>
        </p:txBody>
      </p:sp>
      <p:sp>
        <p:nvSpPr>
          <p:cNvPr id="10" name="Rectangle 9"/>
          <p:cNvSpPr/>
          <p:nvPr/>
        </p:nvSpPr>
        <p:spPr>
          <a:xfrm>
            <a:off x="179512" y="1383159"/>
            <a:ext cx="8784976" cy="52141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Risk Engine</a:t>
            </a:r>
          </a:p>
        </p:txBody>
      </p:sp>
      <p:sp>
        <p:nvSpPr>
          <p:cNvPr id="45" name="Flowchart: Magnetic Disk 44"/>
          <p:cNvSpPr/>
          <p:nvPr/>
        </p:nvSpPr>
        <p:spPr>
          <a:xfrm>
            <a:off x="1570586" y="2821304"/>
            <a:ext cx="914400" cy="640080"/>
          </a:xfrm>
          <a:prstGeom prst="flowChartMagneticDisk">
            <a:avLst/>
          </a:prstGeom>
          <a:noFill/>
          <a:ln w="31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rPr>
              <a:t>Loan Daily Reports</a:t>
            </a:r>
          </a:p>
        </p:txBody>
      </p:sp>
      <p:sp>
        <p:nvSpPr>
          <p:cNvPr id="46" name="Rectangle 45"/>
          <p:cNvSpPr/>
          <p:nvPr/>
        </p:nvSpPr>
        <p:spPr>
          <a:xfrm>
            <a:off x="1818843" y="2060848"/>
            <a:ext cx="731520" cy="27432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tx1"/>
                </a:solidFill>
              </a:rPr>
              <a:t>PAOC</a:t>
            </a:r>
          </a:p>
        </p:txBody>
      </p:sp>
      <p:sp>
        <p:nvSpPr>
          <p:cNvPr id="47" name="Rectangle 46"/>
          <p:cNvSpPr/>
          <p:nvPr/>
        </p:nvSpPr>
        <p:spPr>
          <a:xfrm>
            <a:off x="2596072" y="2060848"/>
            <a:ext cx="731520" cy="27432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tx1"/>
                </a:solidFill>
              </a:rPr>
              <a:t>CUP</a:t>
            </a:r>
          </a:p>
        </p:txBody>
      </p:sp>
      <p:sp>
        <p:nvSpPr>
          <p:cNvPr id="50" name="Rectangle 49"/>
          <p:cNvSpPr/>
          <p:nvPr/>
        </p:nvSpPr>
        <p:spPr>
          <a:xfrm>
            <a:off x="1041614" y="2060848"/>
            <a:ext cx="731520" cy="274320"/>
          </a:xfrm>
          <a:prstGeom prst="rect">
            <a:avLst/>
          </a:prstGeom>
          <a:solidFill>
            <a:schemeClr val="bg1">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solidFill>
                  <a:schemeClr val="tx1"/>
                </a:solidFill>
              </a:rPr>
              <a:t>AiBank</a:t>
            </a:r>
            <a:endParaRPr lang="en-US" sz="1200" dirty="0">
              <a:solidFill>
                <a:schemeClr val="tx1"/>
              </a:solidFill>
            </a:endParaRPr>
          </a:p>
        </p:txBody>
      </p:sp>
      <p:sp>
        <p:nvSpPr>
          <p:cNvPr id="51" name="Rectangle 50"/>
          <p:cNvSpPr/>
          <p:nvPr/>
        </p:nvSpPr>
        <p:spPr>
          <a:xfrm>
            <a:off x="271536" y="2060848"/>
            <a:ext cx="731520" cy="274320"/>
          </a:xfrm>
          <a:prstGeom prst="rect">
            <a:avLst/>
          </a:prstGeom>
          <a:solidFill>
            <a:schemeClr val="bg1">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tx1"/>
                </a:solidFill>
              </a:rPr>
              <a:t>WCD</a:t>
            </a:r>
          </a:p>
        </p:txBody>
      </p:sp>
      <p:cxnSp>
        <p:nvCxnSpPr>
          <p:cNvPr id="53" name="Straight Arrow Connector 52"/>
          <p:cNvCxnSpPr>
            <a:endCxn id="45" idx="1"/>
          </p:cNvCxnSpPr>
          <p:nvPr/>
        </p:nvCxnSpPr>
        <p:spPr>
          <a:xfrm>
            <a:off x="854375" y="2335168"/>
            <a:ext cx="1173411" cy="486136"/>
          </a:xfrm>
          <a:prstGeom prst="straightConnector1">
            <a:avLst/>
          </a:prstGeom>
          <a:ln w="31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45" idx="1"/>
          </p:cNvCxnSpPr>
          <p:nvPr/>
        </p:nvCxnSpPr>
        <p:spPr>
          <a:xfrm>
            <a:off x="1624453" y="2335168"/>
            <a:ext cx="403333" cy="486136"/>
          </a:xfrm>
          <a:prstGeom prst="straightConnector1">
            <a:avLst/>
          </a:prstGeom>
          <a:ln w="31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45" idx="1"/>
          </p:cNvCxnSpPr>
          <p:nvPr/>
        </p:nvCxnSpPr>
        <p:spPr>
          <a:xfrm flipH="1">
            <a:off x="2027786" y="2335168"/>
            <a:ext cx="373896" cy="486136"/>
          </a:xfrm>
          <a:prstGeom prst="straightConnector1">
            <a:avLst/>
          </a:prstGeom>
          <a:ln w="31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45" idx="1"/>
          </p:cNvCxnSpPr>
          <p:nvPr/>
        </p:nvCxnSpPr>
        <p:spPr>
          <a:xfrm flipH="1">
            <a:off x="2027786" y="2335168"/>
            <a:ext cx="1151125" cy="486136"/>
          </a:xfrm>
          <a:prstGeom prst="straightConnector1">
            <a:avLst/>
          </a:prstGeom>
          <a:ln w="31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45" idx="3"/>
            <a:endCxn id="9" idx="0"/>
          </p:cNvCxnSpPr>
          <p:nvPr/>
        </p:nvCxnSpPr>
        <p:spPr>
          <a:xfrm>
            <a:off x="2027786" y="3461384"/>
            <a:ext cx="0" cy="489568"/>
          </a:xfrm>
          <a:prstGeom prst="straightConnector1">
            <a:avLst/>
          </a:prstGeom>
          <a:ln w="31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984373" y="5433216"/>
            <a:ext cx="1005840" cy="365760"/>
          </a:xfrm>
          <a:prstGeom prst="rect">
            <a:avLst/>
          </a:prstGeom>
          <a:noFill/>
          <a:ln w="31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tx1"/>
                </a:solidFill>
              </a:rPr>
              <a:t>Daily Monitoring</a:t>
            </a:r>
          </a:p>
        </p:txBody>
      </p:sp>
      <p:sp>
        <p:nvSpPr>
          <p:cNvPr id="85" name="Rectangle 84"/>
          <p:cNvSpPr/>
          <p:nvPr/>
        </p:nvSpPr>
        <p:spPr>
          <a:xfrm>
            <a:off x="2065158" y="5433216"/>
            <a:ext cx="1005840" cy="365760"/>
          </a:xfrm>
          <a:prstGeom prst="rect">
            <a:avLst/>
          </a:prstGeom>
          <a:noFill/>
          <a:ln w="31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tx1"/>
                </a:solidFill>
              </a:rPr>
              <a:t>Collection</a:t>
            </a:r>
          </a:p>
        </p:txBody>
      </p:sp>
      <p:cxnSp>
        <p:nvCxnSpPr>
          <p:cNvPr id="86" name="Elbow Connector 85"/>
          <p:cNvCxnSpPr>
            <a:stCxn id="9" idx="2"/>
            <a:endCxn id="84" idx="0"/>
          </p:cNvCxnSpPr>
          <p:nvPr/>
        </p:nvCxnSpPr>
        <p:spPr>
          <a:xfrm rot="5400000">
            <a:off x="1610768" y="5016198"/>
            <a:ext cx="293544" cy="540493"/>
          </a:xfrm>
          <a:prstGeom prst="bentConnector3">
            <a:avLst>
              <a:gd name="adj1" fmla="val 50000"/>
            </a:avLst>
          </a:prstGeom>
          <a:ln w="31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9" name="Elbow Connector 88"/>
          <p:cNvCxnSpPr>
            <a:stCxn id="9" idx="2"/>
            <a:endCxn id="85" idx="0"/>
          </p:cNvCxnSpPr>
          <p:nvPr/>
        </p:nvCxnSpPr>
        <p:spPr>
          <a:xfrm rot="16200000" flipH="1">
            <a:off x="2151160" y="5016298"/>
            <a:ext cx="293544" cy="540292"/>
          </a:xfrm>
          <a:prstGeom prst="bentConnector3">
            <a:avLst>
              <a:gd name="adj1" fmla="val 50000"/>
            </a:avLst>
          </a:prstGeom>
          <a:ln w="31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0" name="Flowchart: Magnetic Disk 109"/>
          <p:cNvSpPr/>
          <p:nvPr/>
        </p:nvSpPr>
        <p:spPr>
          <a:xfrm>
            <a:off x="1607589" y="5896374"/>
            <a:ext cx="822960" cy="457200"/>
          </a:xfrm>
          <a:prstGeom prst="flowChartMagneticDisk">
            <a:avLst/>
          </a:prstGeom>
          <a:noFill/>
          <a:ln w="31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rPr>
              <a:t>Daily Analytics</a:t>
            </a:r>
          </a:p>
          <a:p>
            <a:pPr algn="ctr"/>
            <a:r>
              <a:rPr lang="en-US" sz="1100" dirty="0">
                <a:solidFill>
                  <a:schemeClr val="tx1"/>
                </a:solidFill>
              </a:rPr>
              <a:t>Reports</a:t>
            </a:r>
          </a:p>
        </p:txBody>
      </p:sp>
      <p:cxnSp>
        <p:nvCxnSpPr>
          <p:cNvPr id="111" name="Elbow Connector 110"/>
          <p:cNvCxnSpPr>
            <a:stCxn id="84" idx="2"/>
            <a:endCxn id="110" idx="2"/>
          </p:cNvCxnSpPr>
          <p:nvPr/>
        </p:nvCxnSpPr>
        <p:spPr>
          <a:xfrm rot="16200000" flipH="1">
            <a:off x="1384442" y="5901827"/>
            <a:ext cx="325998" cy="120296"/>
          </a:xfrm>
          <a:prstGeom prst="bentConnector2">
            <a:avLst/>
          </a:prstGeom>
          <a:ln w="31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4" name="Elbow Connector 113"/>
          <p:cNvCxnSpPr>
            <a:stCxn id="85" idx="2"/>
            <a:endCxn id="110" idx="4"/>
          </p:cNvCxnSpPr>
          <p:nvPr/>
        </p:nvCxnSpPr>
        <p:spPr>
          <a:xfrm rot="5400000">
            <a:off x="2336315" y="5893211"/>
            <a:ext cx="325998" cy="137529"/>
          </a:xfrm>
          <a:prstGeom prst="bentConnector2">
            <a:avLst/>
          </a:prstGeom>
          <a:ln w="31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707904" y="2778094"/>
            <a:ext cx="0" cy="3200400"/>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3" name="Flowchart: Magnetic Disk 62"/>
          <p:cNvSpPr/>
          <p:nvPr/>
        </p:nvSpPr>
        <p:spPr>
          <a:xfrm>
            <a:off x="5115993" y="2545349"/>
            <a:ext cx="914400" cy="435967"/>
          </a:xfrm>
          <a:prstGeom prst="flowChartMagneticDisk">
            <a:avLst/>
          </a:prstGeom>
          <a:noFill/>
          <a:ln w="31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rPr>
              <a:t>Loan Daily Reports</a:t>
            </a:r>
          </a:p>
        </p:txBody>
      </p:sp>
      <p:sp>
        <p:nvSpPr>
          <p:cNvPr id="64" name="Rectangle 63"/>
          <p:cNvSpPr/>
          <p:nvPr/>
        </p:nvSpPr>
        <p:spPr>
          <a:xfrm>
            <a:off x="5610435" y="1922287"/>
            <a:ext cx="731520" cy="27432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tx1"/>
                </a:solidFill>
              </a:rPr>
              <a:t>PAOC</a:t>
            </a:r>
          </a:p>
        </p:txBody>
      </p:sp>
      <p:sp>
        <p:nvSpPr>
          <p:cNvPr id="65" name="Rectangle 64"/>
          <p:cNvSpPr/>
          <p:nvPr/>
        </p:nvSpPr>
        <p:spPr>
          <a:xfrm>
            <a:off x="4794042" y="1922287"/>
            <a:ext cx="731520" cy="27432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tx1"/>
                </a:solidFill>
              </a:rPr>
              <a:t>CUP</a:t>
            </a:r>
          </a:p>
        </p:txBody>
      </p:sp>
      <p:sp>
        <p:nvSpPr>
          <p:cNvPr id="66" name="Rectangle 65"/>
          <p:cNvSpPr/>
          <p:nvPr/>
        </p:nvSpPr>
        <p:spPr>
          <a:xfrm>
            <a:off x="6440589" y="1922287"/>
            <a:ext cx="731520" cy="27432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solidFill>
                  <a:schemeClr val="tx1"/>
                </a:solidFill>
              </a:rPr>
              <a:t>AiBank</a:t>
            </a:r>
            <a:endParaRPr lang="en-US" sz="1200" dirty="0">
              <a:solidFill>
                <a:schemeClr val="tx1"/>
              </a:solidFill>
            </a:endParaRPr>
          </a:p>
        </p:txBody>
      </p:sp>
      <p:sp>
        <p:nvSpPr>
          <p:cNvPr id="68" name="Rectangle 67"/>
          <p:cNvSpPr/>
          <p:nvPr/>
        </p:nvSpPr>
        <p:spPr>
          <a:xfrm>
            <a:off x="3971104" y="1922287"/>
            <a:ext cx="731520" cy="27432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tx1"/>
                </a:solidFill>
              </a:rPr>
              <a:t>WCD</a:t>
            </a:r>
          </a:p>
        </p:txBody>
      </p:sp>
      <p:cxnSp>
        <p:nvCxnSpPr>
          <p:cNvPr id="3" name="Elbow Connector 2"/>
          <p:cNvCxnSpPr>
            <a:stCxn id="68" idx="2"/>
            <a:endCxn id="63" idx="1"/>
          </p:cNvCxnSpPr>
          <p:nvPr/>
        </p:nvCxnSpPr>
        <p:spPr>
          <a:xfrm rot="16200000" flipH="1">
            <a:off x="4780657" y="1752813"/>
            <a:ext cx="348742" cy="123632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65" idx="2"/>
            <a:endCxn id="63" idx="1"/>
          </p:cNvCxnSpPr>
          <p:nvPr/>
        </p:nvCxnSpPr>
        <p:spPr>
          <a:xfrm rot="16200000" flipH="1">
            <a:off x="5192126" y="2164282"/>
            <a:ext cx="348742" cy="41339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4" idx="2"/>
            <a:endCxn id="63" idx="1"/>
          </p:cNvCxnSpPr>
          <p:nvPr/>
        </p:nvCxnSpPr>
        <p:spPr>
          <a:xfrm rot="5400000">
            <a:off x="5600323" y="2169477"/>
            <a:ext cx="348742" cy="40300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Elbow Connector 77"/>
          <p:cNvCxnSpPr>
            <a:stCxn id="66" idx="2"/>
            <a:endCxn id="63" idx="1"/>
          </p:cNvCxnSpPr>
          <p:nvPr/>
        </p:nvCxnSpPr>
        <p:spPr>
          <a:xfrm rot="5400000">
            <a:off x="6015400" y="1754400"/>
            <a:ext cx="348742" cy="123315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Flowchart: Magnetic Disk 93"/>
          <p:cNvSpPr/>
          <p:nvPr/>
        </p:nvSpPr>
        <p:spPr>
          <a:xfrm>
            <a:off x="6945786" y="2545349"/>
            <a:ext cx="914400" cy="435967"/>
          </a:xfrm>
          <a:prstGeom prst="flowChartMagneticDisk">
            <a:avLst/>
          </a:prstGeom>
          <a:noFill/>
          <a:ln w="31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rPr>
              <a:t>Delinquency Reports</a:t>
            </a:r>
          </a:p>
        </p:txBody>
      </p:sp>
      <p:cxnSp>
        <p:nvCxnSpPr>
          <p:cNvPr id="96" name="Elbow Connector 95"/>
          <p:cNvCxnSpPr>
            <a:stCxn id="66" idx="2"/>
            <a:endCxn id="94" idx="1"/>
          </p:cNvCxnSpPr>
          <p:nvPr/>
        </p:nvCxnSpPr>
        <p:spPr>
          <a:xfrm rot="16200000" flipH="1">
            <a:off x="6930296" y="2072659"/>
            <a:ext cx="348742" cy="59663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5326857" y="3597143"/>
            <a:ext cx="1371600" cy="1222240"/>
          </a:xfrm>
          <a:prstGeom prst="rect">
            <a:avLst/>
          </a:prstGeom>
          <a:noFill/>
          <a:ln w="3175">
            <a:solidFill>
              <a:schemeClr val="tx1"/>
            </a:solidFill>
            <a:prstDash val="solid"/>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sz="1400" dirty="0">
                <a:solidFill>
                  <a:schemeClr val="tx1"/>
                </a:solidFill>
              </a:rPr>
              <a:t>Daily Analytics</a:t>
            </a:r>
          </a:p>
          <a:p>
            <a:pPr algn="ctr"/>
            <a:r>
              <a:rPr lang="en-US" sz="1400" dirty="0">
                <a:solidFill>
                  <a:schemeClr val="tx1"/>
                </a:solidFill>
              </a:rPr>
              <a:t>Engine</a:t>
            </a:r>
          </a:p>
          <a:p>
            <a:pPr algn="ctr"/>
            <a:r>
              <a:rPr lang="en-US" sz="1400" dirty="0">
                <a:solidFill>
                  <a:schemeClr val="tx1"/>
                </a:solidFill>
              </a:rPr>
              <a:t>[IM]</a:t>
            </a:r>
          </a:p>
        </p:txBody>
      </p:sp>
      <p:sp>
        <p:nvSpPr>
          <p:cNvPr id="98" name="Rounded Rectangle 97"/>
          <p:cNvSpPr/>
          <p:nvPr/>
        </p:nvSpPr>
        <p:spPr>
          <a:xfrm>
            <a:off x="3826922" y="3212976"/>
            <a:ext cx="1151784" cy="457200"/>
          </a:xfrm>
          <a:prstGeom prst="roundRect">
            <a:avLst>
              <a:gd name="adj" fmla="val 19652"/>
            </a:avLst>
          </a:prstGeom>
          <a:noFill/>
          <a:ln w="3175">
            <a:solidFill>
              <a:schemeClr val="tx1"/>
            </a:solidFill>
            <a:prstDash val="solid"/>
          </a:ln>
        </p:spPr>
        <p:style>
          <a:lnRef idx="2">
            <a:schemeClr val="accent4">
              <a:shade val="50000"/>
            </a:schemeClr>
          </a:lnRef>
          <a:fillRef idx="1">
            <a:schemeClr val="accent4"/>
          </a:fillRef>
          <a:effectRef idx="0">
            <a:schemeClr val="accent4"/>
          </a:effectRef>
          <a:fontRef idx="minor">
            <a:schemeClr val="lt1"/>
          </a:fontRef>
        </p:style>
        <p:txBody>
          <a:bodyPr lIns="91440" rtlCol="0" anchor="ctr"/>
          <a:lstStyle/>
          <a:p>
            <a:pPr algn="ctr"/>
            <a:r>
              <a:rPr lang="en-US" sz="800" dirty="0">
                <a:solidFill>
                  <a:schemeClr val="tx1"/>
                </a:solidFill>
              </a:rPr>
              <a:t>1_0 </a:t>
            </a:r>
            <a:r>
              <a:rPr lang="en-US" sz="800" dirty="0" smtClean="0">
                <a:solidFill>
                  <a:schemeClr val="tx1"/>
                </a:solidFill>
              </a:rPr>
              <a:t>Data Processing</a:t>
            </a:r>
            <a:endParaRPr lang="th-TH" sz="800" dirty="0">
              <a:solidFill>
                <a:schemeClr val="tx1"/>
              </a:solidFill>
            </a:endParaRPr>
          </a:p>
        </p:txBody>
      </p:sp>
      <p:cxnSp>
        <p:nvCxnSpPr>
          <p:cNvPr id="55" name="Curved Connector 54"/>
          <p:cNvCxnSpPr>
            <a:stCxn id="63" idx="3"/>
            <a:endCxn id="98" idx="0"/>
          </p:cNvCxnSpPr>
          <p:nvPr/>
        </p:nvCxnSpPr>
        <p:spPr>
          <a:xfrm rot="5400000">
            <a:off x="4872174" y="2511957"/>
            <a:ext cx="231660" cy="1170379"/>
          </a:xfrm>
          <a:prstGeom prst="curvedConnector3">
            <a:avLst/>
          </a:prstGeom>
          <a:ln w="31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5" name="Curved Connector 104"/>
          <p:cNvCxnSpPr>
            <a:stCxn id="94" idx="3"/>
            <a:endCxn id="98" idx="0"/>
          </p:cNvCxnSpPr>
          <p:nvPr/>
        </p:nvCxnSpPr>
        <p:spPr>
          <a:xfrm rot="5400000">
            <a:off x="5787070" y="1597060"/>
            <a:ext cx="231660" cy="3000172"/>
          </a:xfrm>
          <a:prstGeom prst="curvedConnector3">
            <a:avLst>
              <a:gd name="adj1" fmla="val 50000"/>
            </a:avLst>
          </a:prstGeom>
          <a:ln w="31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98" idx="3"/>
            <a:endCxn id="97" idx="1"/>
          </p:cNvCxnSpPr>
          <p:nvPr/>
        </p:nvCxnSpPr>
        <p:spPr>
          <a:xfrm>
            <a:off x="4978706" y="3441576"/>
            <a:ext cx="348151" cy="766687"/>
          </a:xfrm>
          <a:prstGeom prst="straightConnector1">
            <a:avLst/>
          </a:prstGeom>
          <a:ln w="31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28" name="Rounded Rectangle 127"/>
          <p:cNvSpPr/>
          <p:nvPr/>
        </p:nvSpPr>
        <p:spPr>
          <a:xfrm>
            <a:off x="5436765" y="4483399"/>
            <a:ext cx="1151784" cy="277325"/>
          </a:xfrm>
          <a:prstGeom prst="roundRect">
            <a:avLst>
              <a:gd name="adj" fmla="val 19652"/>
            </a:avLst>
          </a:prstGeom>
          <a:noFill/>
          <a:ln w="3175">
            <a:solidFill>
              <a:schemeClr val="tx1"/>
            </a:solidFill>
            <a:prstDash val="solid"/>
          </a:ln>
        </p:spPr>
        <p:style>
          <a:lnRef idx="2">
            <a:schemeClr val="accent4">
              <a:shade val="50000"/>
            </a:schemeClr>
          </a:lnRef>
          <a:fillRef idx="1">
            <a:schemeClr val="accent4"/>
          </a:fillRef>
          <a:effectRef idx="0">
            <a:schemeClr val="accent4"/>
          </a:effectRef>
          <a:fontRef idx="minor">
            <a:schemeClr val="lt1"/>
          </a:fontRef>
        </p:style>
        <p:txBody>
          <a:bodyPr lIns="91440" rtlCol="0" anchor="ctr"/>
          <a:lstStyle/>
          <a:p>
            <a:pPr algn="ctr"/>
            <a:r>
              <a:rPr lang="en-US" sz="800" dirty="0">
                <a:solidFill>
                  <a:schemeClr val="tx1"/>
                </a:solidFill>
              </a:rPr>
              <a:t>Auto Scheduling</a:t>
            </a:r>
            <a:br>
              <a:rPr lang="en-US" sz="800" dirty="0">
                <a:solidFill>
                  <a:schemeClr val="tx1"/>
                </a:solidFill>
              </a:rPr>
            </a:br>
            <a:r>
              <a:rPr lang="en-US" sz="800" dirty="0">
                <a:solidFill>
                  <a:schemeClr val="tx1"/>
                </a:solidFill>
              </a:rPr>
              <a:t>/Readiness Check</a:t>
            </a:r>
            <a:endParaRPr lang="th-TH" sz="800" dirty="0">
              <a:solidFill>
                <a:schemeClr val="tx1"/>
              </a:solidFill>
            </a:endParaRPr>
          </a:p>
        </p:txBody>
      </p:sp>
      <p:sp>
        <p:nvSpPr>
          <p:cNvPr id="129" name="Rounded Rectangle 128"/>
          <p:cNvSpPr/>
          <p:nvPr/>
        </p:nvSpPr>
        <p:spPr>
          <a:xfrm>
            <a:off x="3815013" y="5140814"/>
            <a:ext cx="1151784" cy="457200"/>
          </a:xfrm>
          <a:prstGeom prst="roundRect">
            <a:avLst>
              <a:gd name="adj" fmla="val 19652"/>
            </a:avLst>
          </a:prstGeom>
          <a:noFill/>
          <a:ln w="3175">
            <a:solidFill>
              <a:schemeClr val="tx1"/>
            </a:solidFill>
            <a:prstDash val="solid"/>
          </a:ln>
        </p:spPr>
        <p:style>
          <a:lnRef idx="2">
            <a:schemeClr val="accent4">
              <a:shade val="50000"/>
            </a:schemeClr>
          </a:lnRef>
          <a:fillRef idx="1">
            <a:schemeClr val="accent4"/>
          </a:fillRef>
          <a:effectRef idx="0">
            <a:schemeClr val="accent4"/>
          </a:effectRef>
          <a:fontRef idx="minor">
            <a:schemeClr val="lt1"/>
          </a:fontRef>
        </p:style>
        <p:txBody>
          <a:bodyPr lIns="91440" rtlCol="0" anchor="ctr"/>
          <a:lstStyle/>
          <a:p>
            <a:pPr algn="ctr"/>
            <a:r>
              <a:rPr lang="en-US" sz="800" dirty="0" smtClean="0">
                <a:solidFill>
                  <a:schemeClr val="tx1"/>
                </a:solidFill>
              </a:rPr>
              <a:t>Credit </a:t>
            </a:r>
            <a:r>
              <a:rPr lang="en-US" sz="800" dirty="0">
                <a:solidFill>
                  <a:schemeClr val="tx1"/>
                </a:solidFill>
              </a:rPr>
              <a:t>Scoring</a:t>
            </a:r>
          </a:p>
          <a:p>
            <a:pPr algn="ctr"/>
            <a:r>
              <a:rPr lang="en-US" sz="800" dirty="0">
                <a:solidFill>
                  <a:schemeClr val="tx1"/>
                </a:solidFill>
              </a:rPr>
              <a:t>(Collection Score)</a:t>
            </a:r>
            <a:endParaRPr lang="th-TH" sz="800" dirty="0">
              <a:solidFill>
                <a:schemeClr val="tx1"/>
              </a:solidFill>
            </a:endParaRPr>
          </a:p>
        </p:txBody>
      </p:sp>
      <p:cxnSp>
        <p:nvCxnSpPr>
          <p:cNvPr id="130" name="Straight Arrow Connector 129"/>
          <p:cNvCxnSpPr>
            <a:stCxn id="129" idx="3"/>
            <a:endCxn id="97" idx="1"/>
          </p:cNvCxnSpPr>
          <p:nvPr/>
        </p:nvCxnSpPr>
        <p:spPr>
          <a:xfrm flipV="1">
            <a:off x="4966797" y="4208263"/>
            <a:ext cx="360060" cy="1161151"/>
          </a:xfrm>
          <a:prstGeom prst="straightConnector1">
            <a:avLst/>
          </a:prstGeom>
          <a:ln w="31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32" name="Rounded Rectangle 131"/>
          <p:cNvSpPr/>
          <p:nvPr/>
        </p:nvSpPr>
        <p:spPr>
          <a:xfrm>
            <a:off x="5472746" y="5044104"/>
            <a:ext cx="1097280" cy="457200"/>
          </a:xfrm>
          <a:prstGeom prst="roundRect">
            <a:avLst/>
          </a:prstGeom>
          <a:no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3_0 Collection Strategy &amp; Action</a:t>
            </a:r>
            <a:endParaRPr lang="th-TH" sz="800" dirty="0">
              <a:solidFill>
                <a:schemeClr val="tx1"/>
              </a:solidFill>
            </a:endParaRPr>
          </a:p>
        </p:txBody>
      </p:sp>
      <p:cxnSp>
        <p:nvCxnSpPr>
          <p:cNvPr id="133" name="Straight Arrow Connector 132"/>
          <p:cNvCxnSpPr>
            <a:stCxn id="132" idx="0"/>
            <a:endCxn id="128" idx="2"/>
          </p:cNvCxnSpPr>
          <p:nvPr/>
        </p:nvCxnSpPr>
        <p:spPr>
          <a:xfrm flipH="1" flipV="1">
            <a:off x="6012657" y="4760724"/>
            <a:ext cx="8729" cy="283380"/>
          </a:xfrm>
          <a:prstGeom prst="straightConnector1">
            <a:avLst/>
          </a:prstGeom>
          <a:ln w="3175">
            <a:solidFill>
              <a:schemeClr val="tx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36" name="Rounded Rectangle 135"/>
          <p:cNvSpPr/>
          <p:nvPr/>
        </p:nvSpPr>
        <p:spPr>
          <a:xfrm>
            <a:off x="3933769" y="5788363"/>
            <a:ext cx="914400" cy="274320"/>
          </a:xfrm>
          <a:prstGeom prst="roundRect">
            <a:avLst/>
          </a:prstGeom>
          <a:no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Credit </a:t>
            </a:r>
            <a:r>
              <a:rPr lang="en-US" sz="800" dirty="0">
                <a:solidFill>
                  <a:schemeClr val="tx1"/>
                </a:solidFill>
              </a:rPr>
              <a:t>Grading</a:t>
            </a:r>
            <a:endParaRPr lang="th-TH" sz="800" dirty="0">
              <a:solidFill>
                <a:schemeClr val="tx1"/>
              </a:solidFill>
            </a:endParaRPr>
          </a:p>
        </p:txBody>
      </p:sp>
      <p:cxnSp>
        <p:nvCxnSpPr>
          <p:cNvPr id="137" name="Straight Arrow Connector 136"/>
          <p:cNvCxnSpPr>
            <a:stCxn id="136" idx="0"/>
            <a:endCxn id="129" idx="2"/>
          </p:cNvCxnSpPr>
          <p:nvPr/>
        </p:nvCxnSpPr>
        <p:spPr>
          <a:xfrm flipH="1" flipV="1">
            <a:off x="4390905" y="5598014"/>
            <a:ext cx="64" cy="190349"/>
          </a:xfrm>
          <a:prstGeom prst="straightConnector1">
            <a:avLst/>
          </a:prstGeom>
          <a:ln w="3175">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41" name="Rounded Rectangle 140"/>
          <p:cNvSpPr/>
          <p:nvPr/>
        </p:nvSpPr>
        <p:spPr>
          <a:xfrm>
            <a:off x="3830601" y="4221088"/>
            <a:ext cx="1151783" cy="457200"/>
          </a:xfrm>
          <a:prstGeom prst="roundRect">
            <a:avLst>
              <a:gd name="adj" fmla="val 19652"/>
            </a:avLst>
          </a:prstGeom>
          <a:noFill/>
          <a:ln w="3175">
            <a:solidFill>
              <a:schemeClr val="tx1"/>
            </a:solidFill>
            <a:prstDash val="solid"/>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US" sz="800" dirty="0" smtClean="0">
                <a:solidFill>
                  <a:schemeClr val="tx1"/>
                </a:solidFill>
              </a:rPr>
              <a:t>2_0 Segmentation</a:t>
            </a:r>
            <a:endParaRPr lang="th-TH" sz="800" dirty="0">
              <a:solidFill>
                <a:schemeClr val="tx1"/>
              </a:solidFill>
            </a:endParaRPr>
          </a:p>
        </p:txBody>
      </p:sp>
      <p:cxnSp>
        <p:nvCxnSpPr>
          <p:cNvPr id="143" name="Straight Arrow Connector 142"/>
          <p:cNvCxnSpPr>
            <a:stCxn id="141" idx="3"/>
            <a:endCxn id="97" idx="1"/>
          </p:cNvCxnSpPr>
          <p:nvPr/>
        </p:nvCxnSpPr>
        <p:spPr>
          <a:xfrm flipV="1">
            <a:off x="4982384" y="4208263"/>
            <a:ext cx="344473" cy="241425"/>
          </a:xfrm>
          <a:prstGeom prst="straightConnector1">
            <a:avLst/>
          </a:prstGeom>
          <a:ln w="31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51" name="Rounded Rectangle 150"/>
          <p:cNvSpPr/>
          <p:nvPr/>
        </p:nvSpPr>
        <p:spPr>
          <a:xfrm>
            <a:off x="4982384" y="5690526"/>
            <a:ext cx="914203" cy="274320"/>
          </a:xfrm>
          <a:prstGeom prst="round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3_1 SMS Reminder</a:t>
            </a:r>
            <a:endParaRPr lang="th-TH" sz="800" dirty="0">
              <a:solidFill>
                <a:schemeClr val="tx1"/>
              </a:solidFill>
            </a:endParaRPr>
          </a:p>
        </p:txBody>
      </p:sp>
      <p:cxnSp>
        <p:nvCxnSpPr>
          <p:cNvPr id="152" name="Straight Arrow Connector 151"/>
          <p:cNvCxnSpPr>
            <a:stCxn id="151" idx="0"/>
            <a:endCxn id="132" idx="2"/>
          </p:cNvCxnSpPr>
          <p:nvPr/>
        </p:nvCxnSpPr>
        <p:spPr>
          <a:xfrm flipV="1">
            <a:off x="5439486" y="5501304"/>
            <a:ext cx="581900" cy="189222"/>
          </a:xfrm>
          <a:prstGeom prst="straightConnector1">
            <a:avLst/>
          </a:prstGeom>
          <a:ln w="31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68" name="Rounded Rectangle 167"/>
          <p:cNvSpPr/>
          <p:nvPr/>
        </p:nvSpPr>
        <p:spPr>
          <a:xfrm>
            <a:off x="6153557" y="5690526"/>
            <a:ext cx="914203" cy="274320"/>
          </a:xfrm>
          <a:prstGeom prst="round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3_2 Collector Notification</a:t>
            </a:r>
            <a:endParaRPr lang="th-TH" sz="800" dirty="0">
              <a:solidFill>
                <a:schemeClr val="tx1"/>
              </a:solidFill>
            </a:endParaRPr>
          </a:p>
        </p:txBody>
      </p:sp>
      <p:cxnSp>
        <p:nvCxnSpPr>
          <p:cNvPr id="169" name="Straight Arrow Connector 168"/>
          <p:cNvCxnSpPr>
            <a:stCxn id="168" idx="0"/>
            <a:endCxn id="132" idx="2"/>
          </p:cNvCxnSpPr>
          <p:nvPr/>
        </p:nvCxnSpPr>
        <p:spPr>
          <a:xfrm flipH="1" flipV="1">
            <a:off x="6021386" y="5501304"/>
            <a:ext cx="589273" cy="189222"/>
          </a:xfrm>
          <a:prstGeom prst="straightConnector1">
            <a:avLst/>
          </a:prstGeom>
          <a:ln w="31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75" name="Flowchart: Magnetic Disk 174"/>
          <p:cNvSpPr/>
          <p:nvPr/>
        </p:nvSpPr>
        <p:spPr>
          <a:xfrm>
            <a:off x="7988408" y="2549417"/>
            <a:ext cx="914400" cy="435967"/>
          </a:xfrm>
          <a:prstGeom prst="flowChartMagneticDisk">
            <a:avLst/>
          </a:prstGeom>
          <a:noFill/>
          <a:ln w="31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rPr>
              <a:t>Customer Info.</a:t>
            </a:r>
          </a:p>
        </p:txBody>
      </p:sp>
      <p:cxnSp>
        <p:nvCxnSpPr>
          <p:cNvPr id="176" name="Curved Connector 175"/>
          <p:cNvCxnSpPr>
            <a:stCxn id="175" idx="3"/>
            <a:endCxn id="98" idx="0"/>
          </p:cNvCxnSpPr>
          <p:nvPr/>
        </p:nvCxnSpPr>
        <p:spPr>
          <a:xfrm rot="5400000">
            <a:off x="6310415" y="1077783"/>
            <a:ext cx="227592" cy="4042794"/>
          </a:xfrm>
          <a:prstGeom prst="curvedConnector3">
            <a:avLst>
              <a:gd name="adj1" fmla="val 50000"/>
            </a:avLst>
          </a:prstGeom>
          <a:ln w="31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81" name="Rounded Rectangle 180"/>
          <p:cNvSpPr/>
          <p:nvPr/>
        </p:nvSpPr>
        <p:spPr>
          <a:xfrm>
            <a:off x="5555555" y="6051239"/>
            <a:ext cx="914203" cy="274320"/>
          </a:xfrm>
          <a:prstGeom prst="round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Others</a:t>
            </a:r>
            <a:br>
              <a:rPr lang="en-US" sz="800" dirty="0">
                <a:solidFill>
                  <a:schemeClr val="tx1"/>
                </a:solidFill>
              </a:rPr>
            </a:br>
            <a:r>
              <a:rPr lang="en-US" sz="800" dirty="0">
                <a:solidFill>
                  <a:schemeClr val="tx1"/>
                </a:solidFill>
              </a:rPr>
              <a:t>Auto Call etc.</a:t>
            </a:r>
            <a:endParaRPr lang="th-TH" sz="800" dirty="0">
              <a:solidFill>
                <a:schemeClr val="tx1"/>
              </a:solidFill>
            </a:endParaRPr>
          </a:p>
        </p:txBody>
      </p:sp>
      <p:cxnSp>
        <p:nvCxnSpPr>
          <p:cNvPr id="185" name="Straight Arrow Connector 184"/>
          <p:cNvCxnSpPr>
            <a:stCxn id="181" idx="0"/>
            <a:endCxn id="132" idx="2"/>
          </p:cNvCxnSpPr>
          <p:nvPr/>
        </p:nvCxnSpPr>
        <p:spPr>
          <a:xfrm flipV="1">
            <a:off x="6012657" y="5501304"/>
            <a:ext cx="8729" cy="549935"/>
          </a:xfrm>
          <a:prstGeom prst="straightConnector1">
            <a:avLst/>
          </a:prstGeom>
          <a:ln w="31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92" name="Rounded Rectangle 191"/>
          <p:cNvSpPr/>
          <p:nvPr/>
        </p:nvSpPr>
        <p:spPr>
          <a:xfrm>
            <a:off x="6856643" y="3849550"/>
            <a:ext cx="883709" cy="457200"/>
          </a:xfrm>
          <a:prstGeom prst="roundRect">
            <a:avLst/>
          </a:prstGeom>
          <a:no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4_0 Reporting</a:t>
            </a:r>
            <a:endParaRPr lang="th-TH" sz="800" dirty="0">
              <a:solidFill>
                <a:schemeClr val="tx1"/>
              </a:solidFill>
            </a:endParaRPr>
          </a:p>
        </p:txBody>
      </p:sp>
      <p:sp>
        <p:nvSpPr>
          <p:cNvPr id="198" name="Rounded Rectangle 197"/>
          <p:cNvSpPr/>
          <p:nvPr/>
        </p:nvSpPr>
        <p:spPr>
          <a:xfrm>
            <a:off x="7484362" y="4910740"/>
            <a:ext cx="781228" cy="457200"/>
          </a:xfrm>
          <a:prstGeom prst="roundRect">
            <a:avLst/>
          </a:prstGeom>
          <a:no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Daily DLQ Report</a:t>
            </a:r>
            <a:endParaRPr lang="th-TH" sz="800" dirty="0">
              <a:solidFill>
                <a:schemeClr val="tx1"/>
              </a:solidFill>
            </a:endParaRPr>
          </a:p>
        </p:txBody>
      </p:sp>
      <p:sp>
        <p:nvSpPr>
          <p:cNvPr id="208" name="Rounded Rectangle 207"/>
          <p:cNvSpPr/>
          <p:nvPr/>
        </p:nvSpPr>
        <p:spPr>
          <a:xfrm>
            <a:off x="7484362" y="4406684"/>
            <a:ext cx="795147" cy="457200"/>
          </a:xfrm>
          <a:prstGeom prst="roundRect">
            <a:avLst/>
          </a:prstGeom>
          <a:no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Collection Performance Report</a:t>
            </a:r>
            <a:endParaRPr lang="th-TH" sz="800" dirty="0">
              <a:solidFill>
                <a:schemeClr val="tx1"/>
              </a:solidFill>
            </a:endParaRPr>
          </a:p>
        </p:txBody>
      </p:sp>
      <p:cxnSp>
        <p:nvCxnSpPr>
          <p:cNvPr id="219" name="Elbow Connector 218"/>
          <p:cNvCxnSpPr>
            <a:stCxn id="97" idx="3"/>
            <a:endCxn id="192" idx="1"/>
          </p:cNvCxnSpPr>
          <p:nvPr/>
        </p:nvCxnSpPr>
        <p:spPr>
          <a:xfrm flipV="1">
            <a:off x="6698457" y="4078150"/>
            <a:ext cx="158186" cy="130113"/>
          </a:xfrm>
          <a:prstGeom prst="bentConnector3">
            <a:avLst>
              <a:gd name="adj1" fmla="val 50000"/>
            </a:avLst>
          </a:prstGeom>
          <a:ln w="31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0" name="Elbow Connector 219"/>
          <p:cNvCxnSpPr>
            <a:stCxn id="192" idx="2"/>
            <a:endCxn id="208" idx="1"/>
          </p:cNvCxnSpPr>
          <p:nvPr/>
        </p:nvCxnSpPr>
        <p:spPr>
          <a:xfrm rot="16200000" flipH="1">
            <a:off x="7227163" y="4378085"/>
            <a:ext cx="328534" cy="185864"/>
          </a:xfrm>
          <a:prstGeom prst="bentConnector2">
            <a:avLst/>
          </a:prstGeom>
          <a:ln w="31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3" name="Elbow Connector 222"/>
          <p:cNvCxnSpPr>
            <a:stCxn id="192" idx="2"/>
            <a:endCxn id="198" idx="1"/>
          </p:cNvCxnSpPr>
          <p:nvPr/>
        </p:nvCxnSpPr>
        <p:spPr>
          <a:xfrm rot="16200000" flipH="1">
            <a:off x="6975135" y="4630113"/>
            <a:ext cx="832590" cy="185864"/>
          </a:xfrm>
          <a:prstGeom prst="bentConnector2">
            <a:avLst/>
          </a:prstGeom>
          <a:ln w="31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37" name="Rounded Rectangle 236"/>
          <p:cNvSpPr/>
          <p:nvPr/>
        </p:nvSpPr>
        <p:spPr>
          <a:xfrm>
            <a:off x="7484362" y="5420072"/>
            <a:ext cx="781228" cy="457200"/>
          </a:xfrm>
          <a:prstGeom prst="roundRect">
            <a:avLst/>
          </a:prstGeom>
          <a:no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Daily Portfolio Monitoring</a:t>
            </a:r>
            <a:endParaRPr lang="th-TH" sz="800" dirty="0">
              <a:solidFill>
                <a:schemeClr val="tx1"/>
              </a:solidFill>
            </a:endParaRPr>
          </a:p>
        </p:txBody>
      </p:sp>
      <p:cxnSp>
        <p:nvCxnSpPr>
          <p:cNvPr id="238" name="Elbow Connector 237"/>
          <p:cNvCxnSpPr>
            <a:stCxn id="192" idx="2"/>
            <a:endCxn id="237" idx="1"/>
          </p:cNvCxnSpPr>
          <p:nvPr/>
        </p:nvCxnSpPr>
        <p:spPr>
          <a:xfrm rot="16200000" flipH="1">
            <a:off x="6720469" y="4884779"/>
            <a:ext cx="1341922" cy="185864"/>
          </a:xfrm>
          <a:prstGeom prst="bentConnector2">
            <a:avLst/>
          </a:prstGeom>
          <a:ln w="31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42" name="Rounded Rectangle 241"/>
          <p:cNvSpPr/>
          <p:nvPr/>
        </p:nvSpPr>
        <p:spPr>
          <a:xfrm>
            <a:off x="6856642" y="3263925"/>
            <a:ext cx="883709" cy="457200"/>
          </a:xfrm>
          <a:prstGeom prst="roundRect">
            <a:avLst/>
          </a:prstGeom>
          <a:no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5_0 DB Write</a:t>
            </a:r>
            <a:endParaRPr lang="th-TH" sz="800" dirty="0">
              <a:solidFill>
                <a:schemeClr val="tx1"/>
              </a:solidFill>
            </a:endParaRPr>
          </a:p>
        </p:txBody>
      </p:sp>
      <p:cxnSp>
        <p:nvCxnSpPr>
          <p:cNvPr id="243" name="Elbow Connector 242"/>
          <p:cNvCxnSpPr>
            <a:stCxn id="97" idx="3"/>
            <a:endCxn id="242" idx="1"/>
          </p:cNvCxnSpPr>
          <p:nvPr/>
        </p:nvCxnSpPr>
        <p:spPr>
          <a:xfrm flipV="1">
            <a:off x="6698457" y="3492525"/>
            <a:ext cx="158185" cy="715738"/>
          </a:xfrm>
          <a:prstGeom prst="bentConnector3">
            <a:avLst>
              <a:gd name="adj1" fmla="val 50000"/>
            </a:avLst>
          </a:prstGeom>
          <a:ln w="31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48" name="Rounded Rectangle 247"/>
          <p:cNvSpPr/>
          <p:nvPr/>
        </p:nvSpPr>
        <p:spPr>
          <a:xfrm>
            <a:off x="8366899" y="3263925"/>
            <a:ext cx="516451" cy="2155026"/>
          </a:xfrm>
          <a:prstGeom prst="roundRect">
            <a:avLst>
              <a:gd name="adj" fmla="val 7778"/>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a:solidFill>
                  <a:schemeClr val="tx1"/>
                </a:solidFill>
              </a:rPr>
              <a:t>Visual Analytics Tools</a:t>
            </a:r>
          </a:p>
        </p:txBody>
      </p:sp>
      <p:sp>
        <p:nvSpPr>
          <p:cNvPr id="249" name="Flowchart: Magnetic Disk 248"/>
          <p:cNvSpPr/>
          <p:nvPr/>
        </p:nvSpPr>
        <p:spPr>
          <a:xfrm>
            <a:off x="8393736" y="4944134"/>
            <a:ext cx="457200" cy="365760"/>
          </a:xfrm>
          <a:prstGeom prst="flowChartMagneticDisk">
            <a:avLst/>
          </a:prstGeom>
          <a:noFill/>
          <a:ln w="3175">
            <a:solidFill>
              <a:schemeClr val="tx1"/>
            </a:solidFill>
            <a:prstDash val="solid"/>
          </a:ln>
        </p:spPr>
        <p:style>
          <a:lnRef idx="2">
            <a:schemeClr val="dk1"/>
          </a:lnRef>
          <a:fillRef idx="1">
            <a:schemeClr val="lt1"/>
          </a:fillRef>
          <a:effectRef idx="0">
            <a:schemeClr val="dk1"/>
          </a:effectRef>
          <a:fontRef idx="minor">
            <a:schemeClr val="dk1"/>
          </a:fontRef>
        </p:style>
        <p:txBody>
          <a:bodyPr vert="horz" lIns="0" tIns="0" rIns="0" bIns="0" rtlCol="0" anchor="ctr"/>
          <a:lstStyle/>
          <a:p>
            <a:pPr algn="ctr"/>
            <a:r>
              <a:rPr lang="en-US" sz="800" dirty="0">
                <a:solidFill>
                  <a:schemeClr val="tx1"/>
                </a:solidFill>
              </a:rPr>
              <a:t>Reports</a:t>
            </a:r>
          </a:p>
        </p:txBody>
      </p:sp>
      <p:cxnSp>
        <p:nvCxnSpPr>
          <p:cNvPr id="256" name="Elbow Connector 255"/>
          <p:cNvCxnSpPr>
            <a:stCxn id="208" idx="3"/>
            <a:endCxn id="249" idx="1"/>
          </p:cNvCxnSpPr>
          <p:nvPr/>
        </p:nvCxnSpPr>
        <p:spPr>
          <a:xfrm>
            <a:off x="8279509" y="4635284"/>
            <a:ext cx="342827" cy="308850"/>
          </a:xfrm>
          <a:prstGeom prst="bentConnector2">
            <a:avLst/>
          </a:prstGeom>
          <a:ln w="31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9" name="Elbow Connector 258"/>
          <p:cNvCxnSpPr>
            <a:stCxn id="198" idx="3"/>
            <a:endCxn id="249" idx="2"/>
          </p:cNvCxnSpPr>
          <p:nvPr/>
        </p:nvCxnSpPr>
        <p:spPr>
          <a:xfrm flipV="1">
            <a:off x="8265590" y="5127014"/>
            <a:ext cx="128146" cy="12326"/>
          </a:xfrm>
          <a:prstGeom prst="bentConnector3">
            <a:avLst>
              <a:gd name="adj1" fmla="val 50000"/>
            </a:avLst>
          </a:prstGeom>
          <a:ln w="31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237" idx="3"/>
            <a:endCxn id="249" idx="3"/>
          </p:cNvCxnSpPr>
          <p:nvPr/>
        </p:nvCxnSpPr>
        <p:spPr>
          <a:xfrm flipV="1">
            <a:off x="8265590" y="5309894"/>
            <a:ext cx="356746" cy="338778"/>
          </a:xfrm>
          <a:prstGeom prst="bentConnector2">
            <a:avLst/>
          </a:prstGeom>
          <a:ln w="31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8" name="Flowchart: Magnetic Disk 277"/>
          <p:cNvSpPr/>
          <p:nvPr/>
        </p:nvSpPr>
        <p:spPr>
          <a:xfrm>
            <a:off x="8393736" y="3309645"/>
            <a:ext cx="457200" cy="365760"/>
          </a:xfrm>
          <a:prstGeom prst="flowChartMagneticDisk">
            <a:avLst/>
          </a:prstGeom>
          <a:noFill/>
          <a:ln w="3175">
            <a:solidFill>
              <a:schemeClr val="tx1"/>
            </a:solidFill>
            <a:prstDash val="solid"/>
          </a:ln>
        </p:spPr>
        <p:style>
          <a:lnRef idx="2">
            <a:schemeClr val="dk1"/>
          </a:lnRef>
          <a:fillRef idx="1">
            <a:schemeClr val="lt1"/>
          </a:fillRef>
          <a:effectRef idx="0">
            <a:schemeClr val="dk1"/>
          </a:effectRef>
          <a:fontRef idx="minor">
            <a:schemeClr val="dk1"/>
          </a:fontRef>
        </p:style>
        <p:txBody>
          <a:bodyPr vert="horz" lIns="0" tIns="0" rIns="0" bIns="0" rtlCol="0" anchor="ctr"/>
          <a:lstStyle/>
          <a:p>
            <a:pPr algn="ctr"/>
            <a:r>
              <a:rPr lang="en-US" sz="800" dirty="0">
                <a:solidFill>
                  <a:schemeClr val="tx1"/>
                </a:solidFill>
              </a:rPr>
              <a:t>RAW</a:t>
            </a:r>
          </a:p>
        </p:txBody>
      </p:sp>
      <p:cxnSp>
        <p:nvCxnSpPr>
          <p:cNvPr id="279" name="Elbow Connector 278"/>
          <p:cNvCxnSpPr>
            <a:stCxn id="242" idx="3"/>
            <a:endCxn id="278" idx="2"/>
          </p:cNvCxnSpPr>
          <p:nvPr/>
        </p:nvCxnSpPr>
        <p:spPr>
          <a:xfrm>
            <a:off x="7740351" y="3492525"/>
            <a:ext cx="653385" cy="0"/>
          </a:xfrm>
          <a:prstGeom prst="bentConnector3">
            <a:avLst>
              <a:gd name="adj1" fmla="val 50000"/>
            </a:avLst>
          </a:prstGeom>
          <a:ln w="31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4" name="Rectangle 303"/>
          <p:cNvSpPr/>
          <p:nvPr/>
        </p:nvSpPr>
        <p:spPr>
          <a:xfrm>
            <a:off x="7265826" y="1926349"/>
            <a:ext cx="731520" cy="274320"/>
          </a:xfrm>
          <a:prstGeom prst="rect">
            <a:avLst/>
          </a:prstGeom>
          <a:noFill/>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200" dirty="0">
                <a:solidFill>
                  <a:schemeClr val="tx1"/>
                </a:solidFill>
              </a:rPr>
              <a:t>BMPOC</a:t>
            </a:r>
          </a:p>
        </p:txBody>
      </p:sp>
      <p:cxnSp>
        <p:nvCxnSpPr>
          <p:cNvPr id="305" name="Elbow Connector 304"/>
          <p:cNvCxnSpPr>
            <a:stCxn id="304" idx="2"/>
            <a:endCxn id="94" idx="1"/>
          </p:cNvCxnSpPr>
          <p:nvPr/>
        </p:nvCxnSpPr>
        <p:spPr>
          <a:xfrm rot="5400000">
            <a:off x="7344946" y="2258709"/>
            <a:ext cx="344680" cy="2286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201498" y="1844824"/>
            <a:ext cx="3474720" cy="182880"/>
          </a:xfrm>
          <a:prstGeom prst="rect">
            <a:avLst/>
          </a:prstGeom>
          <a:solidFill>
            <a:schemeClr val="tx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solidFill>
                  <a:schemeClr val="bg1"/>
                </a:solidFill>
              </a:rPr>
              <a:t>Daily</a:t>
            </a:r>
            <a:endParaRPr lang="en-US" sz="1400" dirty="0">
              <a:solidFill>
                <a:schemeClr val="bg1"/>
              </a:solidFill>
            </a:endParaRPr>
          </a:p>
        </p:txBody>
      </p:sp>
      <p:sp>
        <p:nvSpPr>
          <p:cNvPr id="88" name="Rounded Rectangle 87"/>
          <p:cNvSpPr/>
          <p:nvPr/>
        </p:nvSpPr>
        <p:spPr>
          <a:xfrm>
            <a:off x="7484362" y="5939171"/>
            <a:ext cx="781228" cy="457200"/>
          </a:xfrm>
          <a:prstGeom prst="roundRect">
            <a:avLst/>
          </a:prstGeom>
          <a:no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rPr>
              <a:t>Claim Report &amp; Buyback Filing</a:t>
            </a:r>
            <a:endParaRPr lang="th-TH" sz="800" dirty="0">
              <a:solidFill>
                <a:schemeClr val="tx1"/>
              </a:solidFill>
            </a:endParaRPr>
          </a:p>
        </p:txBody>
      </p:sp>
      <p:cxnSp>
        <p:nvCxnSpPr>
          <p:cNvPr id="90" name="Elbow Connector 89"/>
          <p:cNvCxnSpPr>
            <a:stCxn id="192" idx="2"/>
            <a:endCxn id="88" idx="1"/>
          </p:cNvCxnSpPr>
          <p:nvPr/>
        </p:nvCxnSpPr>
        <p:spPr>
          <a:xfrm rot="16200000" flipH="1">
            <a:off x="6460920" y="5144328"/>
            <a:ext cx="1861021" cy="185864"/>
          </a:xfrm>
          <a:prstGeom prst="bentConnector2">
            <a:avLst/>
          </a:prstGeom>
          <a:ln w="31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p:cNvCxnSpPr>
            <a:stCxn id="88" idx="3"/>
            <a:endCxn id="249" idx="3"/>
          </p:cNvCxnSpPr>
          <p:nvPr/>
        </p:nvCxnSpPr>
        <p:spPr>
          <a:xfrm flipV="1">
            <a:off x="8265590" y="5309894"/>
            <a:ext cx="356746" cy="857877"/>
          </a:xfrm>
          <a:prstGeom prst="bentConnector2">
            <a:avLst/>
          </a:prstGeom>
          <a:ln w="31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7052348" y="766764"/>
            <a:ext cx="914400" cy="235750"/>
          </a:xfrm>
          <a:prstGeom prst="rect">
            <a:avLst/>
          </a:prstGeom>
          <a:solidFill>
            <a:schemeClr val="bg1">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solidFill>
                  <a:schemeClr val="tx1"/>
                </a:solidFill>
              </a:rPr>
              <a:t>Phase 1</a:t>
            </a:r>
            <a:endParaRPr lang="en-US" sz="800" dirty="0">
              <a:solidFill>
                <a:schemeClr val="tx1"/>
              </a:solidFill>
            </a:endParaRPr>
          </a:p>
        </p:txBody>
      </p:sp>
      <p:sp>
        <p:nvSpPr>
          <p:cNvPr id="83" name="Rectangle 82"/>
          <p:cNvSpPr/>
          <p:nvPr/>
        </p:nvSpPr>
        <p:spPr>
          <a:xfrm>
            <a:off x="7052348" y="1041121"/>
            <a:ext cx="914400" cy="235750"/>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solidFill>
                  <a:schemeClr val="tx1"/>
                </a:solidFill>
              </a:rPr>
              <a:t>Phase 2</a:t>
            </a:r>
            <a:endParaRPr lang="en-US" sz="800" dirty="0">
              <a:solidFill>
                <a:schemeClr val="tx1"/>
              </a:solidFill>
            </a:endParaRPr>
          </a:p>
        </p:txBody>
      </p:sp>
      <p:sp>
        <p:nvSpPr>
          <p:cNvPr id="91" name="Rectangle 90"/>
          <p:cNvSpPr/>
          <p:nvPr/>
        </p:nvSpPr>
        <p:spPr>
          <a:xfrm>
            <a:off x="7997088" y="766763"/>
            <a:ext cx="914400" cy="235750"/>
          </a:xfrm>
          <a:prstGeom prst="rect">
            <a:avLst/>
          </a:prstGeom>
          <a:noFill/>
          <a:ln>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solidFill>
                  <a:schemeClr val="tx1"/>
                </a:solidFill>
              </a:rPr>
              <a:t>Future</a:t>
            </a:r>
            <a:endParaRPr lang="en-US" sz="800" dirty="0">
              <a:solidFill>
                <a:schemeClr val="tx1"/>
              </a:solidFill>
            </a:endParaRPr>
          </a:p>
        </p:txBody>
      </p:sp>
    </p:spTree>
    <p:extLst>
      <p:ext uri="{BB962C8B-B14F-4D97-AF65-F5344CB8AC3E}">
        <p14:creationId xmlns:p14="http://schemas.microsoft.com/office/powerpoint/2010/main" val="16766716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8"/>
          <p:cNvSpPr>
            <a:spLocks noChangeArrowheads="1"/>
          </p:cNvSpPr>
          <p:nvPr/>
        </p:nvSpPr>
        <p:spPr bwMode="auto">
          <a:xfrm>
            <a:off x="846893" y="798467"/>
            <a:ext cx="7711462" cy="3612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5845" tIns="37925" rIns="75845" bIns="37925" rtlCol="0">
            <a:spAutoFit/>
          </a:bodyPr>
          <a:lstStyle/>
          <a:p>
            <a:pPr defTabSz="761609">
              <a:lnSpc>
                <a:spcPct val="90000"/>
              </a:lnSpc>
            </a:pPr>
            <a:r>
              <a:rPr lang="ja-JP" altLang="en-US" sz="2000" b="1" dirty="0"/>
              <a:t>炜</a:t>
            </a:r>
            <a:r>
              <a:rPr lang="zh-CN" altLang="th-TH" sz="2000" b="1" dirty="0">
                <a:solidFill>
                  <a:srgbClr val="222222"/>
                </a:solidFill>
                <a:latin typeface="inherit"/>
              </a:rPr>
              <a:t>机</a:t>
            </a:r>
            <a:r>
              <a:rPr lang="en-US" altLang="zh-CN" sz="2000" b="1" dirty="0">
                <a:solidFill>
                  <a:srgbClr val="222222"/>
                </a:solidFill>
                <a:latin typeface="inherit"/>
              </a:rPr>
              <a:t> R</a:t>
            </a:r>
            <a:r>
              <a:rPr lang="en-US" altLang="zh-CN" sz="2000" b="1" dirty="0">
                <a:solidFill>
                  <a:srgbClr val="3F762A">
                    <a:lumMod val="50000"/>
                  </a:srgbClr>
                </a:solidFill>
                <a:latin typeface="Century Gothic"/>
              </a:rPr>
              <a:t>isk Engine: High Level Architecture</a:t>
            </a:r>
          </a:p>
        </p:txBody>
      </p:sp>
      <p:sp>
        <p:nvSpPr>
          <p:cNvPr id="6" name="Diamond 5"/>
          <p:cNvSpPr/>
          <p:nvPr/>
        </p:nvSpPr>
        <p:spPr>
          <a:xfrm>
            <a:off x="378135" y="732228"/>
            <a:ext cx="468758" cy="468758"/>
          </a:xfrm>
          <a:prstGeom prst="diamond">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58" dirty="0"/>
              <a:t>1</a:t>
            </a:r>
            <a:endParaRPr lang="th-TH" sz="1458" dirty="0"/>
          </a:p>
        </p:txBody>
      </p:sp>
      <p:sp>
        <p:nvSpPr>
          <p:cNvPr id="8" name="Rectangle 7"/>
          <p:cNvSpPr/>
          <p:nvPr/>
        </p:nvSpPr>
        <p:spPr>
          <a:xfrm>
            <a:off x="1677189" y="4461552"/>
            <a:ext cx="1371600" cy="1188720"/>
          </a:xfrm>
          <a:prstGeom prst="rect">
            <a:avLst/>
          </a:prstGeom>
          <a:noFill/>
          <a:ln>
            <a:solidFill>
              <a:schemeClr val="tx1"/>
            </a:solidFill>
            <a:prstDash val="solid"/>
          </a:ln>
        </p:spPr>
        <p:style>
          <a:lnRef idx="1">
            <a:schemeClr val="accent6"/>
          </a:lnRef>
          <a:fillRef idx="2">
            <a:schemeClr val="accent6"/>
          </a:fillRef>
          <a:effectRef idx="1">
            <a:schemeClr val="accent6"/>
          </a:effectRef>
          <a:fontRef idx="minor">
            <a:schemeClr val="dk1"/>
          </a:fontRef>
        </p:style>
        <p:txBody>
          <a:bodyPr lIns="0" rIns="0" rtlCol="0" anchor="ctr"/>
          <a:lstStyle/>
          <a:p>
            <a:pPr algn="ctr"/>
            <a:r>
              <a:rPr lang="en-US" sz="1400" dirty="0">
                <a:solidFill>
                  <a:schemeClr val="tx1"/>
                </a:solidFill>
              </a:rPr>
              <a:t>Monthly Analytics</a:t>
            </a:r>
          </a:p>
          <a:p>
            <a:pPr algn="ctr"/>
            <a:r>
              <a:rPr lang="en-US" sz="1400" dirty="0">
                <a:solidFill>
                  <a:schemeClr val="tx1"/>
                </a:solidFill>
              </a:rPr>
              <a:t>Engine</a:t>
            </a:r>
          </a:p>
          <a:p>
            <a:pPr algn="ctr"/>
            <a:r>
              <a:rPr lang="en-US" sz="1400" dirty="0">
                <a:solidFill>
                  <a:schemeClr val="tx1"/>
                </a:solidFill>
              </a:rPr>
              <a:t>[IM]</a:t>
            </a:r>
          </a:p>
        </p:txBody>
      </p:sp>
      <p:sp>
        <p:nvSpPr>
          <p:cNvPr id="10" name="Rectangle 9"/>
          <p:cNvSpPr/>
          <p:nvPr/>
        </p:nvSpPr>
        <p:spPr>
          <a:xfrm>
            <a:off x="179512" y="1383159"/>
            <a:ext cx="8784976" cy="52141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Risk Engine</a:t>
            </a:r>
          </a:p>
        </p:txBody>
      </p:sp>
      <p:sp>
        <p:nvSpPr>
          <p:cNvPr id="11" name="Rectangle 10"/>
          <p:cNvSpPr/>
          <p:nvPr/>
        </p:nvSpPr>
        <p:spPr>
          <a:xfrm>
            <a:off x="1677189" y="3126379"/>
            <a:ext cx="1371600" cy="1188720"/>
          </a:xfrm>
          <a:prstGeom prst="rect">
            <a:avLst/>
          </a:prstGeom>
          <a:noFill/>
          <a:ln>
            <a:solidFill>
              <a:schemeClr val="tx1"/>
            </a:solidFill>
            <a:prstDash val="solid"/>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sz="1400" dirty="0">
                <a:solidFill>
                  <a:schemeClr val="tx1"/>
                </a:solidFill>
              </a:rPr>
              <a:t>Rebate Engine</a:t>
            </a:r>
          </a:p>
          <a:p>
            <a:pPr algn="ctr"/>
            <a:r>
              <a:rPr lang="en-US" sz="1400" dirty="0">
                <a:solidFill>
                  <a:schemeClr val="tx1"/>
                </a:solidFill>
              </a:rPr>
              <a:t>[IM]</a:t>
            </a:r>
          </a:p>
        </p:txBody>
      </p:sp>
      <p:sp>
        <p:nvSpPr>
          <p:cNvPr id="121" name="Rectangle 120"/>
          <p:cNvSpPr/>
          <p:nvPr/>
        </p:nvSpPr>
        <p:spPr>
          <a:xfrm>
            <a:off x="1366065" y="2492754"/>
            <a:ext cx="914400" cy="365760"/>
          </a:xfrm>
          <a:prstGeom prst="rect">
            <a:avLst/>
          </a:prstGeom>
          <a:noFill/>
          <a:ln>
            <a:solidFill>
              <a:schemeClr val="tx1"/>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Payment Reminder</a:t>
            </a:r>
          </a:p>
        </p:txBody>
      </p:sp>
      <p:sp>
        <p:nvSpPr>
          <p:cNvPr id="122" name="Rectangle 121"/>
          <p:cNvSpPr/>
          <p:nvPr/>
        </p:nvSpPr>
        <p:spPr>
          <a:xfrm>
            <a:off x="2417464" y="2503916"/>
            <a:ext cx="914400" cy="365760"/>
          </a:xfrm>
          <a:prstGeom prst="rect">
            <a:avLst/>
          </a:prstGeom>
          <a:noFill/>
          <a:ln>
            <a:solidFill>
              <a:schemeClr val="tx1"/>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Billing</a:t>
            </a:r>
          </a:p>
        </p:txBody>
      </p:sp>
      <p:cxnSp>
        <p:nvCxnSpPr>
          <p:cNvPr id="123" name="Straight Arrow Connector 122"/>
          <p:cNvCxnSpPr>
            <a:stCxn id="11" idx="0"/>
            <a:endCxn id="122" idx="2"/>
          </p:cNvCxnSpPr>
          <p:nvPr/>
        </p:nvCxnSpPr>
        <p:spPr>
          <a:xfrm flipV="1">
            <a:off x="2362989" y="2869676"/>
            <a:ext cx="511675" cy="2567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11" idx="0"/>
            <a:endCxn id="121" idx="2"/>
          </p:cNvCxnSpPr>
          <p:nvPr/>
        </p:nvCxnSpPr>
        <p:spPr>
          <a:xfrm flipH="1" flipV="1">
            <a:off x="1823265" y="2858514"/>
            <a:ext cx="539724" cy="2678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Flowchart: Magnetic Disk 133"/>
          <p:cNvSpPr/>
          <p:nvPr/>
        </p:nvSpPr>
        <p:spPr>
          <a:xfrm>
            <a:off x="1951509" y="5813714"/>
            <a:ext cx="822960" cy="457200"/>
          </a:xfrm>
          <a:prstGeom prst="flowChartMagneticDisk">
            <a:avLst/>
          </a:prstGeom>
          <a:noFill/>
          <a:ln>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rPr>
              <a:t>Monthly Analytics</a:t>
            </a:r>
          </a:p>
          <a:p>
            <a:pPr algn="ctr"/>
            <a:r>
              <a:rPr lang="en-US" sz="1100" dirty="0">
                <a:solidFill>
                  <a:schemeClr val="tx1"/>
                </a:solidFill>
              </a:rPr>
              <a:t>Reports</a:t>
            </a:r>
          </a:p>
        </p:txBody>
      </p:sp>
      <p:cxnSp>
        <p:nvCxnSpPr>
          <p:cNvPr id="135" name="Straight Arrow Connector 134"/>
          <p:cNvCxnSpPr>
            <a:stCxn id="8" idx="2"/>
            <a:endCxn id="134" idx="1"/>
          </p:cNvCxnSpPr>
          <p:nvPr/>
        </p:nvCxnSpPr>
        <p:spPr>
          <a:xfrm>
            <a:off x="2362989" y="5650272"/>
            <a:ext cx="0" cy="163442"/>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1" name="Flowchart: Magnetic Disk 60"/>
          <p:cNvSpPr/>
          <p:nvPr/>
        </p:nvSpPr>
        <p:spPr>
          <a:xfrm>
            <a:off x="290753" y="4141512"/>
            <a:ext cx="914400" cy="640080"/>
          </a:xfrm>
          <a:prstGeom prst="flowChartMagneticDisk">
            <a:avLst/>
          </a:prstGeom>
          <a:noFill/>
          <a:ln>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rPr>
              <a:t>Loan Daily Reports</a:t>
            </a:r>
          </a:p>
        </p:txBody>
      </p:sp>
      <p:cxnSp>
        <p:nvCxnSpPr>
          <p:cNvPr id="62" name="Straight Arrow Connector 61"/>
          <p:cNvCxnSpPr>
            <a:stCxn id="61" idx="4"/>
            <a:endCxn id="11" idx="1"/>
          </p:cNvCxnSpPr>
          <p:nvPr/>
        </p:nvCxnSpPr>
        <p:spPr>
          <a:xfrm flipV="1">
            <a:off x="1205153" y="3720739"/>
            <a:ext cx="472036" cy="740813"/>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61" idx="4"/>
            <a:endCxn id="8" idx="1"/>
          </p:cNvCxnSpPr>
          <p:nvPr/>
        </p:nvCxnSpPr>
        <p:spPr>
          <a:xfrm>
            <a:off x="1205153" y="4461552"/>
            <a:ext cx="472036" cy="594360"/>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708959" y="2752839"/>
            <a:ext cx="0" cy="3200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3" name="Flowchart: Magnetic Disk 72"/>
          <p:cNvSpPr/>
          <p:nvPr/>
        </p:nvSpPr>
        <p:spPr>
          <a:xfrm>
            <a:off x="5115993" y="2545349"/>
            <a:ext cx="914400" cy="435967"/>
          </a:xfrm>
          <a:prstGeom prst="flowChartMagneticDisk">
            <a:avLst/>
          </a:prstGeom>
          <a:noFill/>
          <a:ln>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rPr>
              <a:t>Loan Daily Reports</a:t>
            </a:r>
          </a:p>
        </p:txBody>
      </p:sp>
      <p:sp>
        <p:nvSpPr>
          <p:cNvPr id="75" name="Rectangle 74"/>
          <p:cNvSpPr/>
          <p:nvPr/>
        </p:nvSpPr>
        <p:spPr>
          <a:xfrm>
            <a:off x="5610435" y="1922287"/>
            <a:ext cx="731520" cy="274320"/>
          </a:xfrm>
          <a:prstGeom prst="rect">
            <a:avLst/>
          </a:prstGeom>
          <a:noFill/>
          <a:ln>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tx1"/>
                </a:solidFill>
              </a:rPr>
              <a:t>PAOC</a:t>
            </a:r>
          </a:p>
        </p:txBody>
      </p:sp>
      <p:sp>
        <p:nvSpPr>
          <p:cNvPr id="77" name="Rectangle 76"/>
          <p:cNvSpPr/>
          <p:nvPr/>
        </p:nvSpPr>
        <p:spPr>
          <a:xfrm>
            <a:off x="4794042" y="1922287"/>
            <a:ext cx="731520" cy="274320"/>
          </a:xfrm>
          <a:prstGeom prst="rect">
            <a:avLst/>
          </a:prstGeom>
          <a:noFill/>
          <a:ln>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tx1"/>
                </a:solidFill>
              </a:rPr>
              <a:t>CUP</a:t>
            </a:r>
          </a:p>
        </p:txBody>
      </p:sp>
      <p:sp>
        <p:nvSpPr>
          <p:cNvPr id="78" name="Rectangle 77"/>
          <p:cNvSpPr/>
          <p:nvPr/>
        </p:nvSpPr>
        <p:spPr>
          <a:xfrm>
            <a:off x="6440589" y="1922287"/>
            <a:ext cx="731520" cy="274320"/>
          </a:xfrm>
          <a:prstGeom prst="rect">
            <a:avLst/>
          </a:prstGeom>
          <a:solidFill>
            <a:schemeClr val="bg1">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solidFill>
                  <a:schemeClr val="tx1"/>
                </a:solidFill>
              </a:rPr>
              <a:t>AiBank</a:t>
            </a:r>
            <a:endParaRPr lang="en-US" sz="1200" dirty="0">
              <a:solidFill>
                <a:schemeClr val="tx1"/>
              </a:solidFill>
            </a:endParaRPr>
          </a:p>
        </p:txBody>
      </p:sp>
      <p:sp>
        <p:nvSpPr>
          <p:cNvPr id="79" name="Rectangle 78"/>
          <p:cNvSpPr/>
          <p:nvPr/>
        </p:nvSpPr>
        <p:spPr>
          <a:xfrm>
            <a:off x="3971104" y="1922287"/>
            <a:ext cx="731520" cy="274320"/>
          </a:xfrm>
          <a:prstGeom prst="rect">
            <a:avLst/>
          </a:prstGeom>
          <a:solidFill>
            <a:schemeClr val="bg1">
              <a:lumMod val="85000"/>
            </a:schemeClr>
          </a:solidFill>
          <a:ln>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tx1"/>
                </a:solidFill>
              </a:rPr>
              <a:t>WCD</a:t>
            </a:r>
          </a:p>
        </p:txBody>
      </p:sp>
      <p:cxnSp>
        <p:nvCxnSpPr>
          <p:cNvPr id="80" name="Elbow Connector 79"/>
          <p:cNvCxnSpPr>
            <a:stCxn id="79" idx="2"/>
            <a:endCxn id="73" idx="1"/>
          </p:cNvCxnSpPr>
          <p:nvPr/>
        </p:nvCxnSpPr>
        <p:spPr>
          <a:xfrm rot="16200000" flipH="1">
            <a:off x="4780657" y="1752813"/>
            <a:ext cx="348742" cy="1236329"/>
          </a:xfrm>
          <a:prstGeom prst="bentConnector3">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p:cNvCxnSpPr>
            <a:stCxn id="77" idx="2"/>
            <a:endCxn id="73" idx="1"/>
          </p:cNvCxnSpPr>
          <p:nvPr/>
        </p:nvCxnSpPr>
        <p:spPr>
          <a:xfrm rot="16200000" flipH="1">
            <a:off x="5192126" y="2164282"/>
            <a:ext cx="348742" cy="413391"/>
          </a:xfrm>
          <a:prstGeom prst="bentConnector3">
            <a:avLst>
              <a:gd name="adj1" fmla="val 50000"/>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2" name="Elbow Connector 81"/>
          <p:cNvCxnSpPr>
            <a:stCxn id="75" idx="2"/>
            <a:endCxn id="73" idx="1"/>
          </p:cNvCxnSpPr>
          <p:nvPr/>
        </p:nvCxnSpPr>
        <p:spPr>
          <a:xfrm rot="5400000">
            <a:off x="5600323" y="2169477"/>
            <a:ext cx="348742" cy="403002"/>
          </a:xfrm>
          <a:prstGeom prst="bentConnector3">
            <a:avLst>
              <a:gd name="adj1" fmla="val 50000"/>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78" idx="2"/>
            <a:endCxn id="73" idx="1"/>
          </p:cNvCxnSpPr>
          <p:nvPr/>
        </p:nvCxnSpPr>
        <p:spPr>
          <a:xfrm rot="5400000">
            <a:off x="6015400" y="1754400"/>
            <a:ext cx="348742" cy="123315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5087042" y="3756694"/>
            <a:ext cx="1371600" cy="1188720"/>
          </a:xfrm>
          <a:prstGeom prst="rect">
            <a:avLst/>
          </a:prstGeom>
          <a:noFill/>
          <a:ln>
            <a:solidFill>
              <a:schemeClr val="tx1"/>
            </a:solidFill>
            <a:prstDash val="solid"/>
          </a:ln>
        </p:spPr>
        <p:style>
          <a:lnRef idx="1">
            <a:schemeClr val="accent6"/>
          </a:lnRef>
          <a:fillRef idx="2">
            <a:schemeClr val="accent6"/>
          </a:fillRef>
          <a:effectRef idx="1">
            <a:schemeClr val="accent6"/>
          </a:effectRef>
          <a:fontRef idx="minor">
            <a:schemeClr val="dk1"/>
          </a:fontRef>
        </p:style>
        <p:txBody>
          <a:bodyPr lIns="0" rIns="0" rtlCol="0" anchor="ctr"/>
          <a:lstStyle/>
          <a:p>
            <a:pPr algn="ctr"/>
            <a:r>
              <a:rPr lang="en-US" sz="1400" dirty="0">
                <a:solidFill>
                  <a:schemeClr val="tx1"/>
                </a:solidFill>
              </a:rPr>
              <a:t>Monthly Analytics</a:t>
            </a:r>
          </a:p>
          <a:p>
            <a:pPr algn="ctr"/>
            <a:r>
              <a:rPr lang="en-US" sz="1400" dirty="0">
                <a:solidFill>
                  <a:schemeClr val="tx1"/>
                </a:solidFill>
              </a:rPr>
              <a:t>Engine</a:t>
            </a:r>
          </a:p>
          <a:p>
            <a:pPr algn="ctr"/>
            <a:r>
              <a:rPr lang="en-US" sz="1400" dirty="0">
                <a:solidFill>
                  <a:schemeClr val="tx1"/>
                </a:solidFill>
              </a:rPr>
              <a:t>[IM]</a:t>
            </a:r>
          </a:p>
        </p:txBody>
      </p:sp>
      <p:sp>
        <p:nvSpPr>
          <p:cNvPr id="88" name="Rectangle 87"/>
          <p:cNvSpPr/>
          <p:nvPr/>
        </p:nvSpPr>
        <p:spPr>
          <a:xfrm>
            <a:off x="7088832" y="3756694"/>
            <a:ext cx="1371600" cy="1188720"/>
          </a:xfrm>
          <a:prstGeom prst="rect">
            <a:avLst/>
          </a:prstGeom>
          <a:noFill/>
          <a:ln>
            <a:solidFill>
              <a:schemeClr val="tx1"/>
            </a:solidFill>
            <a:prstDash val="solid"/>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sz="1400" dirty="0">
                <a:solidFill>
                  <a:schemeClr val="tx1"/>
                </a:solidFill>
              </a:rPr>
              <a:t>Rebate Engine</a:t>
            </a:r>
          </a:p>
          <a:p>
            <a:pPr algn="ctr"/>
            <a:r>
              <a:rPr lang="en-US" sz="1400" dirty="0">
                <a:solidFill>
                  <a:schemeClr val="tx1"/>
                </a:solidFill>
              </a:rPr>
              <a:t>[IM]</a:t>
            </a:r>
            <a:br>
              <a:rPr lang="en-US" sz="1400" dirty="0">
                <a:solidFill>
                  <a:schemeClr val="tx1"/>
                </a:solidFill>
              </a:rPr>
            </a:br>
            <a:r>
              <a:rPr lang="en-US" sz="1400" dirty="0">
                <a:solidFill>
                  <a:schemeClr val="tx1"/>
                </a:solidFill>
              </a:rPr>
              <a:t>BMPOC</a:t>
            </a:r>
          </a:p>
        </p:txBody>
      </p:sp>
      <p:cxnSp>
        <p:nvCxnSpPr>
          <p:cNvPr id="90" name="Elbow Connector 89"/>
          <p:cNvCxnSpPr>
            <a:stCxn id="87" idx="0"/>
            <a:endCxn id="97" idx="3"/>
          </p:cNvCxnSpPr>
          <p:nvPr/>
        </p:nvCxnSpPr>
        <p:spPr>
          <a:xfrm rot="16200000" flipV="1">
            <a:off x="5209080" y="3192931"/>
            <a:ext cx="315118" cy="812407"/>
          </a:xfrm>
          <a:prstGeom prst="bentConnector2">
            <a:avLst/>
          </a:prstGeom>
          <a:ln>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7270743" y="1922287"/>
            <a:ext cx="731520" cy="27432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200" dirty="0">
                <a:solidFill>
                  <a:schemeClr val="tx1"/>
                </a:solidFill>
              </a:rPr>
              <a:t>BMPOC</a:t>
            </a:r>
          </a:p>
        </p:txBody>
      </p:sp>
      <p:cxnSp>
        <p:nvCxnSpPr>
          <p:cNvPr id="94" name="Elbow Connector 93"/>
          <p:cNvCxnSpPr>
            <a:stCxn id="91" idx="2"/>
            <a:endCxn id="73" idx="1"/>
          </p:cNvCxnSpPr>
          <p:nvPr/>
        </p:nvCxnSpPr>
        <p:spPr>
          <a:xfrm rot="5400000">
            <a:off x="6430477" y="1339323"/>
            <a:ext cx="348742" cy="206331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p:cNvCxnSpPr>
            <a:stCxn id="73" idx="3"/>
            <a:endCxn id="97" idx="0"/>
          </p:cNvCxnSpPr>
          <p:nvPr/>
        </p:nvCxnSpPr>
        <p:spPr>
          <a:xfrm rot="5400000">
            <a:off x="4863038" y="2502821"/>
            <a:ext cx="231660" cy="1188650"/>
          </a:xfrm>
          <a:prstGeom prst="bentConnector3">
            <a:avLst>
              <a:gd name="adj1" fmla="val 50000"/>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7" name="Rounded Rectangle 96"/>
          <p:cNvSpPr/>
          <p:nvPr/>
        </p:nvSpPr>
        <p:spPr>
          <a:xfrm>
            <a:off x="3808651" y="3212976"/>
            <a:ext cx="1151784" cy="457200"/>
          </a:xfrm>
          <a:prstGeom prst="roundRect">
            <a:avLst>
              <a:gd name="adj" fmla="val 19652"/>
            </a:avLst>
          </a:prstGeom>
          <a:noFill/>
          <a:ln>
            <a:solidFill>
              <a:schemeClr val="tx1"/>
            </a:solidFill>
            <a:prstDash val="solid"/>
          </a:ln>
        </p:spPr>
        <p:style>
          <a:lnRef idx="2">
            <a:schemeClr val="accent4">
              <a:shade val="50000"/>
            </a:schemeClr>
          </a:lnRef>
          <a:fillRef idx="1">
            <a:schemeClr val="accent4"/>
          </a:fillRef>
          <a:effectRef idx="0">
            <a:schemeClr val="accent4"/>
          </a:effectRef>
          <a:fontRef idx="minor">
            <a:schemeClr val="lt1"/>
          </a:fontRef>
        </p:style>
        <p:txBody>
          <a:bodyPr lIns="91440" rtlCol="0" anchor="ctr"/>
          <a:lstStyle/>
          <a:p>
            <a:pPr algn="ctr"/>
            <a:r>
              <a:rPr lang="en-US" sz="800" dirty="0" smtClean="0">
                <a:solidFill>
                  <a:schemeClr val="tx1"/>
                </a:solidFill>
              </a:rPr>
              <a:t>Data Processing</a:t>
            </a:r>
            <a:endParaRPr lang="th-TH" sz="800" dirty="0">
              <a:solidFill>
                <a:schemeClr val="tx1"/>
              </a:solidFill>
            </a:endParaRPr>
          </a:p>
        </p:txBody>
      </p:sp>
      <p:cxnSp>
        <p:nvCxnSpPr>
          <p:cNvPr id="105" name="Elbow Connector 104"/>
          <p:cNvCxnSpPr>
            <a:stCxn id="87" idx="3"/>
            <a:endCxn id="157" idx="1"/>
          </p:cNvCxnSpPr>
          <p:nvPr/>
        </p:nvCxnSpPr>
        <p:spPr>
          <a:xfrm>
            <a:off x="6458642" y="4351054"/>
            <a:ext cx="416192" cy="86708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87" idx="3"/>
            <a:endCxn id="88" idx="1"/>
          </p:cNvCxnSpPr>
          <p:nvPr/>
        </p:nvCxnSpPr>
        <p:spPr>
          <a:xfrm>
            <a:off x="6458642" y="4351054"/>
            <a:ext cx="63019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Rounded Rectangle 115"/>
          <p:cNvSpPr/>
          <p:nvPr/>
        </p:nvSpPr>
        <p:spPr>
          <a:xfrm>
            <a:off x="3827085" y="4688826"/>
            <a:ext cx="1151783" cy="457200"/>
          </a:xfrm>
          <a:prstGeom prst="roundRect">
            <a:avLst>
              <a:gd name="adj" fmla="val 19652"/>
            </a:avLst>
          </a:prstGeom>
          <a:noFill/>
          <a:ln>
            <a:solidFill>
              <a:schemeClr val="tx1"/>
            </a:solidFill>
            <a:prstDash val="solid"/>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US" sz="800" dirty="0" smtClean="0">
                <a:solidFill>
                  <a:schemeClr val="tx1"/>
                </a:solidFill>
              </a:rPr>
              <a:t>Credit Review</a:t>
            </a:r>
            <a:endParaRPr lang="th-TH" sz="800" dirty="0">
              <a:solidFill>
                <a:schemeClr val="tx1"/>
              </a:solidFill>
            </a:endParaRPr>
          </a:p>
        </p:txBody>
      </p:sp>
      <p:cxnSp>
        <p:nvCxnSpPr>
          <p:cNvPr id="117" name="Straight Arrow Connector 116"/>
          <p:cNvCxnSpPr>
            <a:stCxn id="116" idx="3"/>
            <a:endCxn id="87" idx="1"/>
          </p:cNvCxnSpPr>
          <p:nvPr/>
        </p:nvCxnSpPr>
        <p:spPr>
          <a:xfrm flipV="1">
            <a:off x="4978868" y="4351054"/>
            <a:ext cx="108174" cy="566372"/>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Rounded Rectangle 118"/>
          <p:cNvSpPr/>
          <p:nvPr/>
        </p:nvSpPr>
        <p:spPr>
          <a:xfrm>
            <a:off x="5206768" y="5720746"/>
            <a:ext cx="1151784" cy="457200"/>
          </a:xfrm>
          <a:prstGeom prst="roundRect">
            <a:avLst>
              <a:gd name="adj" fmla="val 19652"/>
            </a:avLst>
          </a:prstGeom>
          <a:noFill/>
          <a:ln>
            <a:solidFill>
              <a:schemeClr val="tx1"/>
            </a:solidFill>
            <a:prstDash val="solid"/>
          </a:ln>
        </p:spPr>
        <p:style>
          <a:lnRef idx="2">
            <a:schemeClr val="accent4">
              <a:shade val="50000"/>
            </a:schemeClr>
          </a:lnRef>
          <a:fillRef idx="1">
            <a:schemeClr val="accent4"/>
          </a:fillRef>
          <a:effectRef idx="0">
            <a:schemeClr val="accent4"/>
          </a:effectRef>
          <a:fontRef idx="minor">
            <a:schemeClr val="lt1"/>
          </a:fontRef>
        </p:style>
        <p:txBody>
          <a:bodyPr lIns="91440" rtlCol="0" anchor="ctr"/>
          <a:lstStyle/>
          <a:p>
            <a:pPr algn="ctr"/>
            <a:r>
              <a:rPr lang="en-US" sz="800" dirty="0" smtClean="0">
                <a:solidFill>
                  <a:schemeClr val="tx1"/>
                </a:solidFill>
              </a:rPr>
              <a:t>Credit </a:t>
            </a:r>
            <a:r>
              <a:rPr lang="en-US" sz="800" dirty="0">
                <a:solidFill>
                  <a:schemeClr val="tx1"/>
                </a:solidFill>
              </a:rPr>
              <a:t>Scoring</a:t>
            </a:r>
          </a:p>
          <a:p>
            <a:pPr algn="ctr"/>
            <a:r>
              <a:rPr lang="en-US" sz="800" dirty="0" smtClean="0">
                <a:solidFill>
                  <a:schemeClr val="tx1"/>
                </a:solidFill>
              </a:rPr>
              <a:t>(B-Score</a:t>
            </a:r>
            <a:r>
              <a:rPr lang="en-US" sz="800" dirty="0">
                <a:solidFill>
                  <a:schemeClr val="tx1"/>
                </a:solidFill>
              </a:rPr>
              <a:t>)</a:t>
            </a:r>
            <a:endParaRPr lang="th-TH" sz="800" dirty="0">
              <a:solidFill>
                <a:schemeClr val="tx1"/>
              </a:solidFill>
            </a:endParaRPr>
          </a:p>
        </p:txBody>
      </p:sp>
      <p:sp>
        <p:nvSpPr>
          <p:cNvPr id="120" name="Rounded Rectangle 119"/>
          <p:cNvSpPr/>
          <p:nvPr/>
        </p:nvSpPr>
        <p:spPr>
          <a:xfrm>
            <a:off x="5325459" y="6299208"/>
            <a:ext cx="914400" cy="274320"/>
          </a:xfrm>
          <a:prstGeom prst="roundRect">
            <a:avLst/>
          </a:prstGeom>
          <a:noFill/>
          <a:ln w="63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2_1 Credit Grading</a:t>
            </a:r>
            <a:endParaRPr lang="th-TH" sz="800" dirty="0">
              <a:solidFill>
                <a:schemeClr val="tx1"/>
              </a:solidFill>
            </a:endParaRPr>
          </a:p>
        </p:txBody>
      </p:sp>
      <p:sp>
        <p:nvSpPr>
          <p:cNvPr id="124" name="Rounded Rectangle 123"/>
          <p:cNvSpPr/>
          <p:nvPr/>
        </p:nvSpPr>
        <p:spPr>
          <a:xfrm>
            <a:off x="3824944" y="5733111"/>
            <a:ext cx="1151783" cy="457200"/>
          </a:xfrm>
          <a:prstGeom prst="roundRect">
            <a:avLst>
              <a:gd name="adj" fmla="val 19652"/>
            </a:avLst>
          </a:prstGeom>
          <a:noFill/>
          <a:ln>
            <a:solidFill>
              <a:schemeClr val="tx1"/>
            </a:solidFill>
            <a:prstDash val="solid"/>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US" sz="800" dirty="0">
                <a:solidFill>
                  <a:schemeClr val="tx1"/>
                </a:solidFill>
              </a:rPr>
              <a:t>Early Warning</a:t>
            </a:r>
            <a:endParaRPr lang="th-TH" sz="800" dirty="0">
              <a:solidFill>
                <a:schemeClr val="tx1"/>
              </a:solidFill>
            </a:endParaRPr>
          </a:p>
        </p:txBody>
      </p:sp>
      <p:cxnSp>
        <p:nvCxnSpPr>
          <p:cNvPr id="125" name="Straight Arrow Connector 124"/>
          <p:cNvCxnSpPr>
            <a:stCxn id="124" idx="0"/>
            <a:endCxn id="87" idx="2"/>
          </p:cNvCxnSpPr>
          <p:nvPr/>
        </p:nvCxnSpPr>
        <p:spPr>
          <a:xfrm flipV="1">
            <a:off x="4400836" y="4945414"/>
            <a:ext cx="1372006" cy="78769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119" idx="0"/>
            <a:endCxn id="87" idx="2"/>
          </p:cNvCxnSpPr>
          <p:nvPr/>
        </p:nvCxnSpPr>
        <p:spPr>
          <a:xfrm flipH="1" flipV="1">
            <a:off x="5772842" y="4945414"/>
            <a:ext cx="9818" cy="77533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120" idx="0"/>
            <a:endCxn id="119" idx="2"/>
          </p:cNvCxnSpPr>
          <p:nvPr/>
        </p:nvCxnSpPr>
        <p:spPr>
          <a:xfrm flipV="1">
            <a:off x="5782659" y="6177946"/>
            <a:ext cx="1" cy="12126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3" name="Rounded Rectangle 142"/>
          <p:cNvSpPr/>
          <p:nvPr/>
        </p:nvSpPr>
        <p:spPr>
          <a:xfrm>
            <a:off x="3991496" y="5279011"/>
            <a:ext cx="822960" cy="274320"/>
          </a:xfrm>
          <a:prstGeom prst="roundRect">
            <a:avLst/>
          </a:prstGeom>
          <a:noFill/>
          <a:ln w="63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External Data </a:t>
            </a:r>
            <a:r>
              <a:rPr lang="en-US" sz="800" dirty="0" err="1">
                <a:solidFill>
                  <a:schemeClr val="tx1"/>
                </a:solidFill>
              </a:rPr>
              <a:t>Req</a:t>
            </a:r>
            <a:endParaRPr lang="th-TH" sz="800" dirty="0">
              <a:solidFill>
                <a:schemeClr val="tx1"/>
              </a:solidFill>
            </a:endParaRPr>
          </a:p>
        </p:txBody>
      </p:sp>
      <p:cxnSp>
        <p:nvCxnSpPr>
          <p:cNvPr id="144" name="Straight Arrow Connector 143"/>
          <p:cNvCxnSpPr>
            <a:stCxn id="143" idx="0"/>
            <a:endCxn id="116" idx="2"/>
          </p:cNvCxnSpPr>
          <p:nvPr/>
        </p:nvCxnSpPr>
        <p:spPr>
          <a:xfrm flipV="1">
            <a:off x="4402976" y="5146026"/>
            <a:ext cx="1" cy="132985"/>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50" name="Rounded Rectangle 149"/>
          <p:cNvSpPr/>
          <p:nvPr/>
        </p:nvSpPr>
        <p:spPr>
          <a:xfrm>
            <a:off x="3994387" y="6290302"/>
            <a:ext cx="822960" cy="274320"/>
          </a:xfrm>
          <a:prstGeom prst="roundRect">
            <a:avLst/>
          </a:prstGeom>
          <a:noFill/>
          <a:ln w="63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Final Grading</a:t>
            </a:r>
            <a:endParaRPr lang="th-TH" sz="800" dirty="0">
              <a:solidFill>
                <a:schemeClr val="tx1"/>
              </a:solidFill>
            </a:endParaRPr>
          </a:p>
        </p:txBody>
      </p:sp>
      <p:cxnSp>
        <p:nvCxnSpPr>
          <p:cNvPr id="152" name="Straight Arrow Connector 151"/>
          <p:cNvCxnSpPr>
            <a:stCxn id="150" idx="0"/>
            <a:endCxn id="124" idx="2"/>
          </p:cNvCxnSpPr>
          <p:nvPr/>
        </p:nvCxnSpPr>
        <p:spPr>
          <a:xfrm flipH="1" flipV="1">
            <a:off x="4400836" y="6190311"/>
            <a:ext cx="5031" cy="99991"/>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56" name="Rounded Rectangle 155"/>
          <p:cNvSpPr/>
          <p:nvPr/>
        </p:nvSpPr>
        <p:spPr>
          <a:xfrm>
            <a:off x="7860352" y="4989540"/>
            <a:ext cx="822960" cy="457200"/>
          </a:xfrm>
          <a:prstGeom prst="roundRect">
            <a:avLst/>
          </a:prstGeom>
          <a:noFill/>
          <a:ln w="63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Reporting</a:t>
            </a:r>
            <a:endParaRPr lang="th-TH" sz="800" dirty="0">
              <a:solidFill>
                <a:schemeClr val="tx1"/>
              </a:solidFill>
            </a:endParaRPr>
          </a:p>
        </p:txBody>
      </p:sp>
      <p:sp>
        <p:nvSpPr>
          <p:cNvPr id="157" name="Rounded Rectangle 156"/>
          <p:cNvSpPr/>
          <p:nvPr/>
        </p:nvSpPr>
        <p:spPr>
          <a:xfrm>
            <a:off x="6874834" y="4989540"/>
            <a:ext cx="781228" cy="457200"/>
          </a:xfrm>
          <a:prstGeom prst="roundRect">
            <a:avLst/>
          </a:prstGeom>
          <a:noFill/>
          <a:ln w="63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Vintage</a:t>
            </a:r>
            <a:endParaRPr lang="th-TH" sz="800" dirty="0">
              <a:solidFill>
                <a:schemeClr val="tx1"/>
              </a:solidFill>
            </a:endParaRPr>
          </a:p>
        </p:txBody>
      </p:sp>
      <p:sp>
        <p:nvSpPr>
          <p:cNvPr id="162" name="Rounded Rectangle 161"/>
          <p:cNvSpPr/>
          <p:nvPr/>
        </p:nvSpPr>
        <p:spPr>
          <a:xfrm>
            <a:off x="3808651" y="4153875"/>
            <a:ext cx="548640" cy="457200"/>
          </a:xfrm>
          <a:prstGeom prst="roundRect">
            <a:avLst/>
          </a:prstGeom>
          <a:noFill/>
          <a:ln w="63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Credit Performance</a:t>
            </a:r>
            <a:endParaRPr lang="th-TH" sz="800" dirty="0">
              <a:solidFill>
                <a:schemeClr val="tx1"/>
              </a:solidFill>
            </a:endParaRPr>
          </a:p>
        </p:txBody>
      </p:sp>
      <p:sp>
        <p:nvSpPr>
          <p:cNvPr id="163" name="Rounded Rectangle 162"/>
          <p:cNvSpPr/>
          <p:nvPr/>
        </p:nvSpPr>
        <p:spPr>
          <a:xfrm>
            <a:off x="4443335" y="4149080"/>
            <a:ext cx="548640" cy="457200"/>
          </a:xfrm>
          <a:prstGeom prst="roundRect">
            <a:avLst/>
          </a:prstGeom>
          <a:noFill/>
          <a:ln w="63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Factor Creation</a:t>
            </a:r>
            <a:endParaRPr lang="th-TH" sz="800" dirty="0">
              <a:solidFill>
                <a:schemeClr val="tx1"/>
              </a:solidFill>
            </a:endParaRPr>
          </a:p>
        </p:txBody>
      </p:sp>
      <p:cxnSp>
        <p:nvCxnSpPr>
          <p:cNvPr id="164" name="Straight Arrow Connector 163"/>
          <p:cNvCxnSpPr>
            <a:stCxn id="97" idx="2"/>
            <a:endCxn id="162" idx="0"/>
          </p:cNvCxnSpPr>
          <p:nvPr/>
        </p:nvCxnSpPr>
        <p:spPr>
          <a:xfrm flipH="1">
            <a:off x="4082971" y="3670176"/>
            <a:ext cx="301572" cy="483699"/>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stCxn id="97" idx="2"/>
            <a:endCxn id="163" idx="0"/>
          </p:cNvCxnSpPr>
          <p:nvPr/>
        </p:nvCxnSpPr>
        <p:spPr>
          <a:xfrm>
            <a:off x="4384543" y="3670176"/>
            <a:ext cx="333112" cy="478904"/>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2" name="Rounded Rectangle 171"/>
          <p:cNvSpPr/>
          <p:nvPr/>
        </p:nvSpPr>
        <p:spPr>
          <a:xfrm>
            <a:off x="6874834" y="5492080"/>
            <a:ext cx="781228" cy="457200"/>
          </a:xfrm>
          <a:prstGeom prst="roundRect">
            <a:avLst/>
          </a:prstGeom>
          <a:noFill/>
          <a:ln w="63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Roll rate</a:t>
            </a:r>
            <a:endParaRPr lang="th-TH" sz="800" dirty="0">
              <a:solidFill>
                <a:schemeClr val="tx1"/>
              </a:solidFill>
            </a:endParaRPr>
          </a:p>
        </p:txBody>
      </p:sp>
      <p:cxnSp>
        <p:nvCxnSpPr>
          <p:cNvPr id="179" name="Elbow Connector 178"/>
          <p:cNvCxnSpPr>
            <a:stCxn id="87" idx="3"/>
            <a:endCxn id="172" idx="1"/>
          </p:cNvCxnSpPr>
          <p:nvPr/>
        </p:nvCxnSpPr>
        <p:spPr>
          <a:xfrm>
            <a:off x="6458642" y="4351054"/>
            <a:ext cx="416192" cy="136962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2" name="Flowchart: Magnetic Disk 181"/>
          <p:cNvSpPr/>
          <p:nvPr/>
        </p:nvSpPr>
        <p:spPr>
          <a:xfrm>
            <a:off x="7860352" y="6080890"/>
            <a:ext cx="822960" cy="457200"/>
          </a:xfrm>
          <a:prstGeom prst="flowChartMagneticDisk">
            <a:avLst/>
          </a:prstGeom>
          <a:noFill/>
          <a:ln>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solidFill>
                  <a:schemeClr val="tx1"/>
                </a:solidFill>
              </a:rPr>
              <a:t>Monthly Analytics</a:t>
            </a:r>
          </a:p>
          <a:p>
            <a:pPr algn="ctr"/>
            <a:r>
              <a:rPr lang="en-US" sz="800" dirty="0">
                <a:solidFill>
                  <a:schemeClr val="tx1"/>
                </a:solidFill>
              </a:rPr>
              <a:t>Reports</a:t>
            </a:r>
          </a:p>
        </p:txBody>
      </p:sp>
      <p:sp>
        <p:nvSpPr>
          <p:cNvPr id="183" name="Flowchart: Magnetic Disk 182"/>
          <p:cNvSpPr/>
          <p:nvPr/>
        </p:nvSpPr>
        <p:spPr>
          <a:xfrm>
            <a:off x="6845384" y="6080890"/>
            <a:ext cx="822960" cy="457200"/>
          </a:xfrm>
          <a:prstGeom prst="flowChartMagneticDisk">
            <a:avLst/>
          </a:prstGeom>
          <a:noFill/>
          <a:ln>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solidFill>
                  <a:schemeClr val="tx1"/>
                </a:solidFill>
              </a:rPr>
              <a:t>Monthly Analytics Data</a:t>
            </a:r>
          </a:p>
        </p:txBody>
      </p:sp>
      <p:cxnSp>
        <p:nvCxnSpPr>
          <p:cNvPr id="184" name="Straight Arrow Connector 183"/>
          <p:cNvCxnSpPr>
            <a:stCxn id="156" idx="2"/>
            <a:endCxn id="182" idx="1"/>
          </p:cNvCxnSpPr>
          <p:nvPr/>
        </p:nvCxnSpPr>
        <p:spPr>
          <a:xfrm>
            <a:off x="8271832" y="5446740"/>
            <a:ext cx="0" cy="63415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a:stCxn id="172" idx="2"/>
            <a:endCxn id="183" idx="1"/>
          </p:cNvCxnSpPr>
          <p:nvPr/>
        </p:nvCxnSpPr>
        <p:spPr>
          <a:xfrm flipH="1">
            <a:off x="7256864" y="5949280"/>
            <a:ext cx="8584" cy="13161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a:stCxn id="172" idx="3"/>
            <a:endCxn id="156" idx="1"/>
          </p:cNvCxnSpPr>
          <p:nvPr/>
        </p:nvCxnSpPr>
        <p:spPr>
          <a:xfrm flipV="1">
            <a:off x="7656062" y="5218140"/>
            <a:ext cx="204290" cy="50254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a:stCxn id="157" idx="3"/>
            <a:endCxn id="156" idx="1"/>
          </p:cNvCxnSpPr>
          <p:nvPr/>
        </p:nvCxnSpPr>
        <p:spPr>
          <a:xfrm>
            <a:off x="7656062" y="5218140"/>
            <a:ext cx="204290"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07" name="Rectangle 206"/>
          <p:cNvSpPr/>
          <p:nvPr/>
        </p:nvSpPr>
        <p:spPr>
          <a:xfrm>
            <a:off x="6174432" y="3214478"/>
            <a:ext cx="914400" cy="365760"/>
          </a:xfrm>
          <a:prstGeom prst="rect">
            <a:avLst/>
          </a:prstGeom>
          <a:noFill/>
          <a:ln>
            <a:solidFill>
              <a:schemeClr val="tx1"/>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Payment Reminder</a:t>
            </a:r>
          </a:p>
        </p:txBody>
      </p:sp>
      <p:sp>
        <p:nvSpPr>
          <p:cNvPr id="208" name="Rectangle 207"/>
          <p:cNvSpPr/>
          <p:nvPr/>
        </p:nvSpPr>
        <p:spPr>
          <a:xfrm>
            <a:off x="6174432" y="2762828"/>
            <a:ext cx="914400" cy="365760"/>
          </a:xfrm>
          <a:prstGeom prst="rect">
            <a:avLst/>
          </a:prstGeom>
          <a:noFill/>
          <a:ln>
            <a:solidFill>
              <a:schemeClr val="tx1"/>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Billing</a:t>
            </a:r>
          </a:p>
        </p:txBody>
      </p:sp>
      <p:cxnSp>
        <p:nvCxnSpPr>
          <p:cNvPr id="209" name="Straight Arrow Connector 208"/>
          <p:cNvCxnSpPr>
            <a:stCxn id="88" idx="0"/>
            <a:endCxn id="208" idx="3"/>
          </p:cNvCxnSpPr>
          <p:nvPr/>
        </p:nvCxnSpPr>
        <p:spPr>
          <a:xfrm flipH="1" flipV="1">
            <a:off x="7088832" y="2945708"/>
            <a:ext cx="685800" cy="8109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p:cNvCxnSpPr>
            <a:stCxn id="88" idx="0"/>
            <a:endCxn id="207" idx="3"/>
          </p:cNvCxnSpPr>
          <p:nvPr/>
        </p:nvCxnSpPr>
        <p:spPr>
          <a:xfrm flipH="1" flipV="1">
            <a:off x="7088832" y="3397358"/>
            <a:ext cx="685800" cy="3593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201498" y="1844824"/>
            <a:ext cx="3474720" cy="182880"/>
          </a:xfrm>
          <a:prstGeom prst="rect">
            <a:avLst/>
          </a:prstGeom>
          <a:solidFill>
            <a:schemeClr val="tx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solidFill>
                  <a:schemeClr val="bg1"/>
                </a:solidFill>
              </a:rPr>
              <a:t>Monthly</a:t>
            </a:r>
            <a:endParaRPr lang="en-US" sz="1400" dirty="0">
              <a:solidFill>
                <a:schemeClr val="bg1"/>
              </a:solidFill>
            </a:endParaRPr>
          </a:p>
        </p:txBody>
      </p:sp>
      <p:sp>
        <p:nvSpPr>
          <p:cNvPr id="67" name="Rectangle 66"/>
          <p:cNvSpPr/>
          <p:nvPr/>
        </p:nvSpPr>
        <p:spPr>
          <a:xfrm>
            <a:off x="7052348" y="766764"/>
            <a:ext cx="914400" cy="235750"/>
          </a:xfrm>
          <a:prstGeom prst="rect">
            <a:avLst/>
          </a:prstGeom>
          <a:solidFill>
            <a:schemeClr val="bg1">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solidFill>
                  <a:schemeClr val="tx1"/>
                </a:solidFill>
              </a:rPr>
              <a:t>Phase 1</a:t>
            </a:r>
            <a:endParaRPr lang="en-US" sz="800" dirty="0">
              <a:solidFill>
                <a:schemeClr val="tx1"/>
              </a:solidFill>
            </a:endParaRPr>
          </a:p>
        </p:txBody>
      </p:sp>
      <p:sp>
        <p:nvSpPr>
          <p:cNvPr id="68" name="Rectangle 67"/>
          <p:cNvSpPr/>
          <p:nvPr/>
        </p:nvSpPr>
        <p:spPr>
          <a:xfrm>
            <a:off x="7052348" y="1041121"/>
            <a:ext cx="914400" cy="235750"/>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solidFill>
                  <a:schemeClr val="tx1"/>
                </a:solidFill>
              </a:rPr>
              <a:t>Phase 2</a:t>
            </a:r>
            <a:endParaRPr lang="en-US" sz="800" dirty="0">
              <a:solidFill>
                <a:schemeClr val="tx1"/>
              </a:solidFill>
            </a:endParaRPr>
          </a:p>
        </p:txBody>
      </p:sp>
      <p:sp>
        <p:nvSpPr>
          <p:cNvPr id="70" name="Rectangle 69"/>
          <p:cNvSpPr/>
          <p:nvPr/>
        </p:nvSpPr>
        <p:spPr>
          <a:xfrm>
            <a:off x="7997088" y="766763"/>
            <a:ext cx="914400" cy="235750"/>
          </a:xfrm>
          <a:prstGeom prst="rect">
            <a:avLst/>
          </a:prstGeom>
          <a:noFill/>
          <a:ln>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solidFill>
                  <a:schemeClr val="tx1"/>
                </a:solidFill>
              </a:rPr>
              <a:t>Future</a:t>
            </a:r>
            <a:endParaRPr lang="en-US" sz="800" dirty="0">
              <a:solidFill>
                <a:schemeClr val="tx1"/>
              </a:solidFill>
            </a:endParaRPr>
          </a:p>
        </p:txBody>
      </p:sp>
    </p:spTree>
    <p:extLst>
      <p:ext uri="{BB962C8B-B14F-4D97-AF65-F5344CB8AC3E}">
        <p14:creationId xmlns:p14="http://schemas.microsoft.com/office/powerpoint/2010/main" val="6684201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2"/>
          <p:cNvGrpSpPr>
            <a:grpSpLocks/>
          </p:cNvGrpSpPr>
          <p:nvPr/>
        </p:nvGrpSpPr>
        <p:grpSpPr bwMode="auto">
          <a:xfrm>
            <a:off x="0" y="0"/>
            <a:ext cx="9144000" cy="6858000"/>
            <a:chOff x="-117" y="-108"/>
            <a:chExt cx="6714" cy="4536"/>
          </a:xfrm>
        </p:grpSpPr>
        <p:sp>
          <p:nvSpPr>
            <p:cNvPr id="6147" name="Rectangle 3"/>
            <p:cNvSpPr>
              <a:spLocks noChangeArrowheads="1"/>
            </p:cNvSpPr>
            <p:nvPr/>
          </p:nvSpPr>
          <p:spPr bwMode="auto">
            <a:xfrm>
              <a:off x="-117" y="-108"/>
              <a:ext cx="6714" cy="4536"/>
            </a:xfrm>
            <a:prstGeom prst="rect">
              <a:avLst/>
            </a:prstGeom>
            <a:solidFill>
              <a:schemeClr val="bg1"/>
            </a:solidFill>
            <a:ln w="9525">
              <a:noFill/>
              <a:miter lim="800000"/>
              <a:headEnd/>
              <a:tailEnd/>
            </a:ln>
          </p:spPr>
          <p:txBody>
            <a:bodyPr wrap="none" anchor="ctr"/>
            <a:lstStyle/>
            <a:p>
              <a:endParaRPr lang="en-US" sz="2489"/>
            </a:p>
          </p:txBody>
        </p:sp>
        <p:pic>
          <p:nvPicPr>
            <p:cNvPr id="6148" name="Picture 4" descr="KB V to powv10"/>
            <p:cNvPicPr>
              <a:picLocks noChangeAspect="1" noChangeArrowheads="1"/>
            </p:cNvPicPr>
            <p:nvPr/>
          </p:nvPicPr>
          <p:blipFill>
            <a:blip r:embed="rId2"/>
            <a:srcRect/>
            <a:stretch>
              <a:fillRect/>
            </a:stretch>
          </p:blipFill>
          <p:spPr bwMode="auto">
            <a:xfrm>
              <a:off x="2106" y="1159"/>
              <a:ext cx="2267" cy="2098"/>
            </a:xfrm>
            <a:prstGeom prst="rect">
              <a:avLst/>
            </a:prstGeom>
            <a:noFill/>
            <a:ln w="9525">
              <a:noFill/>
              <a:miter lim="800000"/>
              <a:headEnd/>
              <a:tailEnd/>
            </a:ln>
          </p:spPr>
        </p:pic>
        <p:sp>
          <p:nvSpPr>
            <p:cNvPr id="6149" name="Rectangle 5"/>
            <p:cNvSpPr>
              <a:spLocks noChangeArrowheads="1"/>
            </p:cNvSpPr>
            <p:nvPr/>
          </p:nvSpPr>
          <p:spPr bwMode="auto">
            <a:xfrm>
              <a:off x="0" y="0"/>
              <a:ext cx="6480" cy="4320"/>
            </a:xfrm>
            <a:prstGeom prst="rect">
              <a:avLst/>
            </a:prstGeom>
            <a:noFill/>
            <a:ln w="57150">
              <a:solidFill>
                <a:srgbClr val="FF3300"/>
              </a:solidFill>
              <a:miter lim="800000"/>
              <a:headEnd/>
              <a:tailEnd/>
            </a:ln>
          </p:spPr>
          <p:txBody>
            <a:bodyPr wrap="none" anchor="ctr"/>
            <a:lstStyle/>
            <a:p>
              <a:endParaRPr lang="en-US" sz="2489"/>
            </a:p>
          </p:txBody>
        </p:sp>
      </p:grpSp>
    </p:spTree>
    <p:extLst>
      <p:ext uri="{BB962C8B-B14F-4D97-AF65-F5344CB8AC3E}">
        <p14:creationId xmlns:p14="http://schemas.microsoft.com/office/powerpoint/2010/main" val="40911429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405968524"/>
              </p:ext>
            </p:extLst>
          </p:nvPr>
        </p:nvGraphicFramePr>
        <p:xfrm>
          <a:off x="175205" y="1988840"/>
          <a:ext cx="8830227" cy="4504487"/>
        </p:xfrm>
        <a:graphic>
          <a:graphicData uri="http://schemas.openxmlformats.org/drawingml/2006/table">
            <a:tbl>
              <a:tblPr firstRow="1" bandRow="1">
                <a:tableStyleId>{2D5ABB26-0587-4C30-8999-92F81FD0307C}</a:tableStyleId>
              </a:tblPr>
              <a:tblGrid>
                <a:gridCol w="702724">
                  <a:extLst>
                    <a:ext uri="{9D8B030D-6E8A-4147-A177-3AD203B41FA5}">
                      <a16:colId xmlns:a16="http://schemas.microsoft.com/office/drawing/2014/main" val="2889573424"/>
                    </a:ext>
                  </a:extLst>
                </a:gridCol>
                <a:gridCol w="878406">
                  <a:extLst>
                    <a:ext uri="{9D8B030D-6E8A-4147-A177-3AD203B41FA5}">
                      <a16:colId xmlns:a16="http://schemas.microsoft.com/office/drawing/2014/main" val="1349948332"/>
                    </a:ext>
                  </a:extLst>
                </a:gridCol>
                <a:gridCol w="2233404">
                  <a:extLst>
                    <a:ext uri="{9D8B030D-6E8A-4147-A177-3AD203B41FA5}">
                      <a16:colId xmlns:a16="http://schemas.microsoft.com/office/drawing/2014/main" val="3360993291"/>
                    </a:ext>
                  </a:extLst>
                </a:gridCol>
                <a:gridCol w="136355">
                  <a:extLst>
                    <a:ext uri="{9D8B030D-6E8A-4147-A177-3AD203B41FA5}">
                      <a16:colId xmlns:a16="http://schemas.microsoft.com/office/drawing/2014/main" val="3896688237"/>
                    </a:ext>
                  </a:extLst>
                </a:gridCol>
                <a:gridCol w="1638439">
                  <a:extLst>
                    <a:ext uri="{9D8B030D-6E8A-4147-A177-3AD203B41FA5}">
                      <a16:colId xmlns:a16="http://schemas.microsoft.com/office/drawing/2014/main" val="4055206546"/>
                    </a:ext>
                  </a:extLst>
                </a:gridCol>
                <a:gridCol w="548192">
                  <a:extLst>
                    <a:ext uri="{9D8B030D-6E8A-4147-A177-3AD203B41FA5}">
                      <a16:colId xmlns:a16="http://schemas.microsoft.com/office/drawing/2014/main" val="3830552922"/>
                    </a:ext>
                  </a:extLst>
                </a:gridCol>
                <a:gridCol w="714689">
                  <a:extLst>
                    <a:ext uri="{9D8B030D-6E8A-4147-A177-3AD203B41FA5}">
                      <a16:colId xmlns:a16="http://schemas.microsoft.com/office/drawing/2014/main" val="4143055733"/>
                    </a:ext>
                  </a:extLst>
                </a:gridCol>
                <a:gridCol w="714689">
                  <a:extLst>
                    <a:ext uri="{9D8B030D-6E8A-4147-A177-3AD203B41FA5}">
                      <a16:colId xmlns:a16="http://schemas.microsoft.com/office/drawing/2014/main" val="2893797436"/>
                    </a:ext>
                  </a:extLst>
                </a:gridCol>
                <a:gridCol w="714689">
                  <a:extLst>
                    <a:ext uri="{9D8B030D-6E8A-4147-A177-3AD203B41FA5}">
                      <a16:colId xmlns:a16="http://schemas.microsoft.com/office/drawing/2014/main" val="1639331846"/>
                    </a:ext>
                  </a:extLst>
                </a:gridCol>
                <a:gridCol w="548640">
                  <a:extLst>
                    <a:ext uri="{9D8B030D-6E8A-4147-A177-3AD203B41FA5}">
                      <a16:colId xmlns:a16="http://schemas.microsoft.com/office/drawing/2014/main" val="913576798"/>
                    </a:ext>
                  </a:extLst>
                </a:gridCol>
              </a:tblGrid>
              <a:tr h="311775">
                <a:tc>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kern="1200" dirty="0" err="1" smtClean="0">
                          <a:solidFill>
                            <a:schemeClr val="bg1"/>
                          </a:solidFill>
                          <a:latin typeface="Arial" panose="020B0604020202020204" pitchFamily="34" charset="0"/>
                          <a:ea typeface="+mn-ea"/>
                          <a:cs typeface="Arial" panose="020B0604020202020204" pitchFamily="34" charset="0"/>
                        </a:rPr>
                        <a:t>Freq</a:t>
                      </a:r>
                      <a:endParaRPr lang="en-US" sz="1000" kern="1200" dirty="0" smtClean="0">
                        <a:solidFill>
                          <a:schemeClr val="bg1"/>
                        </a:solidFill>
                        <a:latin typeface="Arial" panose="020B0604020202020204" pitchFamily="34" charset="0"/>
                        <a:ea typeface="+mn-ea"/>
                        <a:cs typeface="Arial" panose="020B0604020202020204" pitchFamily="34" charset="0"/>
                      </a:endParaRPr>
                    </a:p>
                  </a:txBody>
                  <a:tcPr marL="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bg1"/>
                          </a:solidFill>
                          <a:latin typeface="Arial" panose="020B0604020202020204" pitchFamily="34" charset="0"/>
                          <a:ea typeface="+mn-ea"/>
                          <a:cs typeface="Arial" panose="020B0604020202020204" pitchFamily="34" charset="0"/>
                        </a:rPr>
                        <a:t>Phases</a:t>
                      </a:r>
                    </a:p>
                  </a:txBody>
                  <a:tcPr marL="0" marR="0" marT="34290" marB="3429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bg1"/>
                          </a:solidFill>
                          <a:latin typeface="Arial" panose="020B0604020202020204" pitchFamily="34" charset="0"/>
                          <a:ea typeface="+mn-ea"/>
                          <a:cs typeface="Arial" panose="020B0604020202020204" pitchFamily="34" charset="0"/>
                        </a:rPr>
                        <a:t>Decision</a:t>
                      </a:r>
                    </a:p>
                  </a:txBody>
                  <a:tcPr marL="0" marR="0" marT="34290" marB="3429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lang="en-US" sz="1000" kern="1200" dirty="0" smtClean="0">
                        <a:solidFill>
                          <a:schemeClr val="bg1"/>
                        </a:solidFill>
                        <a:latin typeface="Arial" panose="020B0604020202020204" pitchFamily="34" charset="0"/>
                        <a:ea typeface="+mn-ea"/>
                        <a:cs typeface="Arial" panose="020B0604020202020204" pitchFamily="34" charset="0"/>
                      </a:endParaRPr>
                    </a:p>
                  </a:txBody>
                  <a:tcPr marL="0" marR="0" marT="34290" marB="3429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bg1"/>
                          </a:solidFill>
                          <a:latin typeface="Arial" panose="020B0604020202020204" pitchFamily="34" charset="0"/>
                          <a:ea typeface="+mn-ea"/>
                          <a:cs typeface="Arial" panose="020B0604020202020204" pitchFamily="34" charset="0"/>
                        </a:rPr>
                        <a:t>Related Analytics</a:t>
                      </a:r>
                    </a:p>
                  </a:txBody>
                  <a:tcPr marL="68580" marR="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lang="en-US" sz="1000" kern="1200" dirty="0" smtClean="0">
                        <a:solidFill>
                          <a:schemeClr val="tx1"/>
                        </a:solidFill>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b="1" kern="1200" dirty="0" smtClean="0">
                          <a:solidFill>
                            <a:schemeClr val="tx1"/>
                          </a:solidFill>
                          <a:latin typeface="Arial" panose="020B0604020202020204" pitchFamily="34" charset="0"/>
                          <a:ea typeface="+mn-ea"/>
                          <a:cs typeface="Arial" panose="020B0604020202020204" pitchFamily="34" charset="0"/>
                        </a:rPr>
                        <a:t>Auto</a:t>
                      </a: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b="1" kern="1200" dirty="0" smtClean="0">
                          <a:solidFill>
                            <a:schemeClr val="tx1"/>
                          </a:solidFill>
                          <a:latin typeface="Arial" panose="020B0604020202020204" pitchFamily="34" charset="0"/>
                          <a:ea typeface="+mn-ea"/>
                          <a:cs typeface="Arial" panose="020B0604020202020204" pitchFamily="34" charset="0"/>
                        </a:rPr>
                        <a:t>Edu</a:t>
                      </a: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b="1" kern="1200" dirty="0" err="1" smtClean="0">
                          <a:solidFill>
                            <a:schemeClr val="tx1"/>
                          </a:solidFill>
                          <a:latin typeface="Arial" panose="020B0604020202020204" pitchFamily="34" charset="0"/>
                          <a:ea typeface="+mn-ea"/>
                          <a:cs typeface="Arial" panose="020B0604020202020204" pitchFamily="34" charset="0"/>
                        </a:rPr>
                        <a:t>Pers</a:t>
                      </a:r>
                      <a:endParaRPr lang="en-US" sz="1000" b="1" kern="1200" dirty="0" smtClean="0">
                        <a:solidFill>
                          <a:schemeClr val="tx1"/>
                        </a:solidFill>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lang="en-US" sz="1000" kern="1200" dirty="0" smtClean="0">
                        <a:solidFill>
                          <a:schemeClr val="tx1"/>
                        </a:solidFill>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3354993"/>
                  </a:ext>
                </a:extLst>
              </a:tr>
              <a:tr h="693539">
                <a:tc>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kern="1200" dirty="0" err="1" smtClean="0">
                          <a:solidFill>
                            <a:schemeClr val="tx1"/>
                          </a:solidFill>
                          <a:latin typeface="Arial" panose="020B0604020202020204" pitchFamily="34" charset="0"/>
                          <a:ea typeface="+mn-ea"/>
                          <a:cs typeface="Arial" panose="020B0604020202020204" pitchFamily="34" charset="0"/>
                        </a:rPr>
                        <a:t>Adhoc</a:t>
                      </a:r>
                      <a:endParaRPr lang="en-US" sz="1000" kern="1200" dirty="0" smtClean="0">
                        <a:solidFill>
                          <a:schemeClr val="tx1"/>
                        </a:solidFill>
                        <a:latin typeface="Arial" panose="020B0604020202020204" pitchFamily="34" charset="0"/>
                        <a:ea typeface="+mn-ea"/>
                        <a:cs typeface="Arial" panose="020B0604020202020204" pitchFamily="34" charset="0"/>
                      </a:endParaRPr>
                    </a:p>
                  </a:txBody>
                  <a:tcPr marL="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Arial" panose="020B0604020202020204" pitchFamily="34" charset="0"/>
                          <a:ea typeface="+mn-ea"/>
                          <a:cs typeface="Arial" panose="020B0604020202020204" pitchFamily="34" charset="0"/>
                        </a:rPr>
                        <a:t>Pre-lending</a:t>
                      </a:r>
                    </a:p>
                  </a:txBody>
                  <a:tcPr marL="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17475" defTabSz="685800">
                        <a:buFont typeface="Arial" panose="020B0604020202020204" pitchFamily="34" charset="0"/>
                        <a:buChar char="•"/>
                      </a:pPr>
                      <a:r>
                        <a:rPr lang="en-US" sz="1000" dirty="0" smtClean="0">
                          <a:solidFill>
                            <a:prstClr val="black"/>
                          </a:solidFill>
                          <a:latin typeface="Arial" panose="020B0604020202020204" pitchFamily="34" charset="0"/>
                          <a:cs typeface="Arial" panose="020B0604020202020204" pitchFamily="34" charset="0"/>
                        </a:rPr>
                        <a:t>Business viability,</a:t>
                      </a:r>
                      <a:r>
                        <a:rPr lang="en-US" sz="1000" baseline="0" dirty="0" smtClean="0">
                          <a:solidFill>
                            <a:prstClr val="black"/>
                          </a:solidFill>
                          <a:latin typeface="Arial" panose="020B0604020202020204" pitchFamily="34" charset="0"/>
                          <a:cs typeface="Arial" panose="020B0604020202020204" pitchFamily="34" charset="0"/>
                        </a:rPr>
                        <a:t> s</a:t>
                      </a:r>
                      <a:r>
                        <a:rPr lang="en-US" sz="1000" dirty="0" smtClean="0">
                          <a:solidFill>
                            <a:prstClr val="black"/>
                          </a:solidFill>
                          <a:latin typeface="Arial" panose="020B0604020202020204" pitchFamily="34" charset="0"/>
                          <a:cs typeface="Arial" panose="020B0604020202020204" pitchFamily="34" charset="0"/>
                        </a:rPr>
                        <a:t>hould we start</a:t>
                      </a:r>
                      <a:r>
                        <a:rPr lang="en-US" sz="1000" baseline="0" dirty="0" smtClean="0">
                          <a:solidFill>
                            <a:prstClr val="black"/>
                          </a:solidFill>
                          <a:latin typeface="Arial" panose="020B0604020202020204" pitchFamily="34" charset="0"/>
                          <a:cs typeface="Arial" panose="020B0604020202020204" pitchFamily="34" charset="0"/>
                        </a:rPr>
                        <a:t> business with this partner? </a:t>
                      </a:r>
                    </a:p>
                    <a:p>
                      <a:pPr marL="171450" indent="-117475" defTabSz="685800">
                        <a:buFont typeface="Arial" panose="020B0604020202020204" pitchFamily="34" charset="0"/>
                        <a:buChar char="•"/>
                      </a:pPr>
                      <a:r>
                        <a:rPr lang="en-US" sz="1000" baseline="0" dirty="0" smtClean="0">
                          <a:solidFill>
                            <a:prstClr val="black"/>
                          </a:solidFill>
                          <a:latin typeface="Arial" panose="020B0604020202020204" pitchFamily="34" charset="0"/>
                          <a:cs typeface="Arial" panose="020B0604020202020204" pitchFamily="34" charset="0"/>
                        </a:rPr>
                        <a:t>Is the guarantee company strong enough to cover our expected loss?</a:t>
                      </a:r>
                    </a:p>
                    <a:p>
                      <a:pPr marL="171450" indent="-117475" defTabSz="685800">
                        <a:buFont typeface="Arial" panose="020B0604020202020204" pitchFamily="34" charset="0"/>
                        <a:buChar char="•"/>
                      </a:pPr>
                      <a:r>
                        <a:rPr lang="en-US" sz="1000" baseline="0" dirty="0" smtClean="0">
                          <a:solidFill>
                            <a:prstClr val="black"/>
                          </a:solidFill>
                          <a:latin typeface="Arial" panose="020B0604020202020204" pitchFamily="34" charset="0"/>
                          <a:cs typeface="Arial" panose="020B0604020202020204" pitchFamily="34" charset="0"/>
                        </a:rPr>
                        <a:t>What is the ECL?</a:t>
                      </a:r>
                    </a:p>
                  </a:txBody>
                  <a:tcPr marL="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Arial" panose="020B0604020202020204" pitchFamily="34" charset="0"/>
                          <a:ea typeface="+mn-ea"/>
                          <a:cs typeface="Arial" panose="020B0604020202020204" pitchFamily="34" charset="0"/>
                        </a:rPr>
                        <a:t>1</a:t>
                      </a:r>
                    </a:p>
                  </a:txBody>
                  <a:tcPr marL="0" marR="0" marT="34290" marB="3429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Arial" panose="020B0604020202020204" pitchFamily="34" charset="0"/>
                          <a:ea typeface="+mn-ea"/>
                          <a:cs typeface="Arial" panose="020B0604020202020204" pitchFamily="34" charset="0"/>
                        </a:rPr>
                        <a:t>Quantitative Framework For Retail Project Evaluation</a:t>
                      </a:r>
                    </a:p>
                  </a:txBody>
                  <a:tcPr marL="68580" marR="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14">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latin typeface="Arial" panose="020B0604020202020204" pitchFamily="34" charset="0"/>
                          <a:ea typeface="+mn-ea"/>
                          <a:cs typeface="Arial" panose="020B0604020202020204" pitchFamily="34" charset="0"/>
                        </a:rPr>
                        <a:t> Agenda 0: (2</a:t>
                      </a:r>
                      <a:r>
                        <a:rPr lang="en-US" sz="1600" b="1" kern="1200" baseline="0" dirty="0" smtClean="0">
                          <a:solidFill>
                            <a:schemeClr val="tx1"/>
                          </a:solidFill>
                          <a:latin typeface="Arial" panose="020B0604020202020204" pitchFamily="34" charset="0"/>
                          <a:ea typeface="+mn-ea"/>
                          <a:cs typeface="Arial" panose="020B0604020202020204" pitchFamily="34" charset="0"/>
                        </a:rPr>
                        <a:t> min) </a:t>
                      </a:r>
                      <a:r>
                        <a:rPr lang="en-US" sz="1600" b="1" kern="1200" baseline="0" dirty="0" smtClean="0">
                          <a:solidFill>
                            <a:srgbClr val="00B050"/>
                          </a:solidFill>
                          <a:latin typeface="Arial" panose="020B0604020202020204" pitchFamily="34" charset="0"/>
                          <a:ea typeface="+mn-ea"/>
                          <a:cs typeface="Arial" panose="020B0604020202020204" pitchFamily="34" charset="0"/>
                        </a:rPr>
                        <a:t>[Approval]</a:t>
                      </a:r>
                      <a:r>
                        <a:rPr lang="en-US" sz="1600" kern="1200" baseline="0" dirty="0" smtClean="0">
                          <a:solidFill>
                            <a:schemeClr val="tx1"/>
                          </a:solidFill>
                          <a:latin typeface="Arial" panose="020B0604020202020204" pitchFamily="34" charset="0"/>
                          <a:ea typeface="+mn-ea"/>
                          <a:cs typeface="Arial" panose="020B0604020202020204" pitchFamily="34" charset="0"/>
                        </a:rPr>
                        <a:t/>
                      </a:r>
                      <a:br>
                        <a:rPr lang="en-US" sz="1600" kern="1200" baseline="0" dirty="0" smtClean="0">
                          <a:solidFill>
                            <a:schemeClr val="tx1"/>
                          </a:solidFill>
                          <a:latin typeface="Arial" panose="020B0604020202020204" pitchFamily="34" charset="0"/>
                          <a:ea typeface="+mn-ea"/>
                          <a:cs typeface="Arial" panose="020B0604020202020204" pitchFamily="34" charset="0"/>
                        </a:rPr>
                      </a:br>
                      <a:r>
                        <a:rPr lang="en-US" sz="1600" kern="1200" baseline="0" dirty="0" smtClean="0">
                          <a:solidFill>
                            <a:schemeClr val="tx1"/>
                          </a:solidFill>
                          <a:latin typeface="Arial" panose="020B0604020202020204" pitchFamily="34" charset="0"/>
                          <a:ea typeface="+mn-ea"/>
                          <a:cs typeface="Arial" panose="020B0604020202020204" pitchFamily="34" charset="0"/>
                        </a:rPr>
                        <a:t>KBANK CN </a:t>
                      </a:r>
                      <a:r>
                        <a:rPr lang="en-US" sz="1600" kern="1200" dirty="0" smtClean="0">
                          <a:solidFill>
                            <a:schemeClr val="tx1"/>
                          </a:solidFill>
                          <a:latin typeface="Arial" panose="020B0604020202020204" pitchFamily="34" charset="0"/>
                          <a:ea typeface="+mn-ea"/>
                          <a:cs typeface="Arial" panose="020B0604020202020204" pitchFamily="34" charset="0"/>
                        </a:rPr>
                        <a:t>Model Risk</a:t>
                      </a:r>
                      <a:r>
                        <a:rPr lang="en-US" sz="1600" kern="1200" baseline="0" dirty="0" smtClean="0">
                          <a:solidFill>
                            <a:schemeClr val="tx1"/>
                          </a:solidFill>
                          <a:latin typeface="Arial" panose="020B0604020202020204" pitchFamily="34" charset="0"/>
                          <a:ea typeface="+mn-ea"/>
                          <a:cs typeface="Arial" panose="020B0604020202020204" pitchFamily="34" charset="0"/>
                        </a:rPr>
                        <a:t> Gov. Structure</a:t>
                      </a:r>
                      <a:endParaRPr lang="en-US" sz="1600" dirty="0" smtClean="0">
                        <a:latin typeface="Arial" panose="020B0604020202020204" pitchFamily="34" charset="0"/>
                        <a:cs typeface="Arial" panose="020B0604020202020204" pitchFamily="34" charset="0"/>
                      </a:endParaRPr>
                    </a:p>
                  </a:txBody>
                  <a:tcPr marL="68580" marR="0" marT="34290" marB="3429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b="1" kern="1200" dirty="0" smtClean="0">
                          <a:solidFill>
                            <a:schemeClr val="tx1"/>
                          </a:solidFill>
                          <a:latin typeface="Arial" panose="020B0604020202020204" pitchFamily="34" charset="0"/>
                          <a:ea typeface="+mn-ea"/>
                          <a:cs typeface="Arial" panose="020B0604020202020204" pitchFamily="34" charset="0"/>
                        </a:rPr>
                        <a:t>Agenda</a:t>
                      </a:r>
                      <a:r>
                        <a:rPr lang="en-US" sz="1000" b="1" kern="1200" baseline="0" dirty="0" smtClean="0">
                          <a:solidFill>
                            <a:schemeClr val="tx1"/>
                          </a:solidFill>
                          <a:latin typeface="Arial" panose="020B0604020202020204" pitchFamily="34" charset="0"/>
                          <a:ea typeface="+mn-ea"/>
                          <a:cs typeface="Arial" panose="020B0604020202020204" pitchFamily="34" charset="0"/>
                        </a:rPr>
                        <a:t> 1: (5 min) </a:t>
                      </a:r>
                      <a:r>
                        <a:rPr lang="en-US" sz="1000" b="1" kern="1200" baseline="0" dirty="0" smtClean="0">
                          <a:solidFill>
                            <a:srgbClr val="C00000"/>
                          </a:solidFill>
                          <a:latin typeface="Arial" panose="020B0604020202020204" pitchFamily="34" charset="0"/>
                          <a:ea typeface="+mn-ea"/>
                          <a:cs typeface="Arial" panose="020B0604020202020204" pitchFamily="34" charset="0"/>
                        </a:rPr>
                        <a:t>[ACK]</a:t>
                      </a:r>
                      <a:r>
                        <a:rPr lang="en-US" sz="1000" b="1" kern="1200" baseline="0" dirty="0" smtClean="0">
                          <a:solidFill>
                            <a:schemeClr val="tx1"/>
                          </a:solidFill>
                          <a:latin typeface="Arial" panose="020B0604020202020204" pitchFamily="34" charset="0"/>
                          <a:ea typeface="+mn-ea"/>
                          <a:cs typeface="Arial" panose="020B0604020202020204" pitchFamily="34" charset="0"/>
                        </a:rPr>
                        <a:t/>
                      </a:r>
                      <a:br>
                        <a:rPr lang="en-US" sz="1000" b="1" kern="1200" baseline="0" dirty="0" smtClean="0">
                          <a:solidFill>
                            <a:schemeClr val="tx1"/>
                          </a:solidFill>
                          <a:latin typeface="Arial" panose="020B0604020202020204" pitchFamily="34" charset="0"/>
                          <a:ea typeface="+mn-ea"/>
                          <a:cs typeface="Arial" panose="020B0604020202020204" pitchFamily="34" charset="0"/>
                        </a:rPr>
                      </a:br>
                      <a:r>
                        <a:rPr lang="en-US" sz="1000" b="0" dirty="0" smtClean="0">
                          <a:solidFill>
                            <a:schemeClr val="tx1"/>
                          </a:solidFill>
                          <a:effectLst/>
                          <a:latin typeface="Arial" panose="020B0604020202020204" pitchFamily="34" charset="0"/>
                          <a:cs typeface="Arial" panose="020B0604020202020204" pitchFamily="34" charset="0"/>
                        </a:rPr>
                        <a:t>Quantitative Framework for Retail Lending Project Evaluation</a:t>
                      </a: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lang="en-US" sz="1000" kern="1200" dirty="0" smtClean="0">
                        <a:solidFill>
                          <a:schemeClr val="tx1"/>
                        </a:solidFill>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lang="en-US" sz="1000" kern="1200" dirty="0" smtClean="0">
                        <a:solidFill>
                          <a:schemeClr val="tx1"/>
                        </a:solidFill>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rowSpan="14">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latin typeface="Arial" panose="020B0604020202020204" pitchFamily="34" charset="0"/>
                          <a:ea typeface="+mn-ea"/>
                          <a:cs typeface="Arial" panose="020B0604020202020204" pitchFamily="34" charset="0"/>
                        </a:rPr>
                        <a:t>Agenda 4: (3</a:t>
                      </a:r>
                      <a:r>
                        <a:rPr lang="en-US" sz="1600" b="1" kern="1200" baseline="0" dirty="0" smtClean="0">
                          <a:solidFill>
                            <a:schemeClr val="tx1"/>
                          </a:solidFill>
                          <a:latin typeface="Arial" panose="020B0604020202020204" pitchFamily="34" charset="0"/>
                          <a:ea typeface="+mn-ea"/>
                          <a:cs typeface="Arial" panose="020B0604020202020204" pitchFamily="34" charset="0"/>
                        </a:rPr>
                        <a:t> min) </a:t>
                      </a:r>
                      <a:r>
                        <a:rPr lang="en-US" sz="1600" b="1" kern="1200" baseline="0" dirty="0" smtClean="0">
                          <a:solidFill>
                            <a:srgbClr val="C00000"/>
                          </a:solidFill>
                          <a:latin typeface="Arial" panose="020B0604020202020204" pitchFamily="34" charset="0"/>
                          <a:ea typeface="+mn-ea"/>
                          <a:cs typeface="Arial" panose="020B0604020202020204" pitchFamily="34" charset="0"/>
                        </a:rPr>
                        <a:t>[ACK]</a:t>
                      </a:r>
                      <a:r>
                        <a:rPr lang="en-US" sz="1600" kern="1200" baseline="0" dirty="0" smtClean="0">
                          <a:solidFill>
                            <a:schemeClr val="tx1"/>
                          </a:solidFill>
                          <a:latin typeface="Arial" panose="020B0604020202020204" pitchFamily="34" charset="0"/>
                          <a:ea typeface="+mn-ea"/>
                          <a:cs typeface="Arial" panose="020B0604020202020204" pitchFamily="34" charset="0"/>
                        </a:rPr>
                        <a:t/>
                      </a:r>
                      <a:br>
                        <a:rPr lang="en-US" sz="1600" kern="1200" baseline="0" dirty="0" smtClean="0">
                          <a:solidFill>
                            <a:schemeClr val="tx1"/>
                          </a:solidFill>
                          <a:latin typeface="Arial" panose="020B0604020202020204" pitchFamily="34" charset="0"/>
                          <a:ea typeface="+mn-ea"/>
                          <a:cs typeface="Arial" panose="020B0604020202020204" pitchFamily="34" charset="0"/>
                        </a:rPr>
                      </a:br>
                      <a:r>
                        <a:rPr lang="en-US" sz="1600" kern="1200" dirty="0" smtClean="0">
                          <a:solidFill>
                            <a:schemeClr val="tx1"/>
                          </a:solidFill>
                          <a:latin typeface="Arial" panose="020B0604020202020204" pitchFamily="34" charset="0"/>
                          <a:ea typeface="+mn-ea"/>
                          <a:cs typeface="Arial" panose="020B0604020202020204" pitchFamily="34" charset="0"/>
                        </a:rPr>
                        <a:t>Risk Infrastructure</a:t>
                      </a:r>
                    </a:p>
                  </a:txBody>
                  <a:tcPr marL="68580" marR="0" marT="34290" marB="3429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1833639"/>
                  </a:ext>
                </a:extLst>
              </a:tr>
              <a:tr h="184520">
                <a:tc rowSpan="5">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Arial" panose="020B0604020202020204" pitchFamily="34" charset="0"/>
                          <a:ea typeface="+mn-ea"/>
                          <a:cs typeface="Arial" panose="020B0604020202020204" pitchFamily="34" charset="0"/>
                        </a:rPr>
                        <a:t>Online</a:t>
                      </a:r>
                    </a:p>
                  </a:txBody>
                  <a:tcPr marL="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5">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Arial" panose="020B0604020202020204" pitchFamily="34" charset="0"/>
                          <a:ea typeface="+mn-ea"/>
                          <a:cs typeface="Arial" panose="020B0604020202020204" pitchFamily="34" charset="0"/>
                        </a:rPr>
                        <a:t>Origination</a:t>
                      </a:r>
                    </a:p>
                  </a:txBody>
                  <a:tcPr marL="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5">
                  <a:txBody>
                    <a:bodyPr/>
                    <a:lstStyle/>
                    <a:p>
                      <a:pPr marL="171450" indent="-117475" defTabSz="685800">
                        <a:buFont typeface="Arial" panose="020B0604020202020204" pitchFamily="34" charset="0"/>
                        <a:buChar char="•"/>
                      </a:pPr>
                      <a:r>
                        <a:rPr lang="en-US" sz="1000" dirty="0" smtClean="0">
                          <a:solidFill>
                            <a:prstClr val="black"/>
                          </a:solidFill>
                          <a:latin typeface="Arial" panose="020B0604020202020204" pitchFamily="34" charset="0"/>
                          <a:cs typeface="Arial" panose="020B0604020202020204" pitchFamily="34" charset="0"/>
                        </a:rPr>
                        <a:t>Should we grant credit to this customer?</a:t>
                      </a:r>
                    </a:p>
                    <a:p>
                      <a:pPr marL="171450" indent="-117475" defTabSz="685800">
                        <a:buFont typeface="Arial" panose="020B0604020202020204" pitchFamily="34" charset="0"/>
                        <a:buChar char="•"/>
                      </a:pPr>
                      <a:r>
                        <a:rPr lang="en-US" sz="1000" dirty="0" smtClean="0">
                          <a:solidFill>
                            <a:prstClr val="black"/>
                          </a:solidFill>
                          <a:latin typeface="Arial" panose="020B0604020202020204" pitchFamily="34" charset="0"/>
                          <a:cs typeface="Arial" panose="020B0604020202020204" pitchFamily="34" charset="0"/>
                        </a:rPr>
                        <a:t>What should be the credit limit?</a:t>
                      </a:r>
                    </a:p>
                    <a:p>
                      <a:pPr marL="171450" indent="-117475" defTabSz="685800">
                        <a:buFont typeface="Arial" panose="020B0604020202020204" pitchFamily="34" charset="0"/>
                        <a:buChar char="•"/>
                      </a:pPr>
                      <a:r>
                        <a:rPr lang="en-US" sz="1000" dirty="0" smtClean="0">
                          <a:solidFill>
                            <a:prstClr val="black"/>
                          </a:solidFill>
                          <a:latin typeface="Arial" panose="020B0604020202020204" pitchFamily="34" charset="0"/>
                          <a:cs typeface="Arial" panose="020B0604020202020204" pitchFamily="34" charset="0"/>
                        </a:rPr>
                        <a:t>What should be the pricing?</a:t>
                      </a:r>
                    </a:p>
                  </a:txBody>
                  <a:tcPr marL="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Arial" panose="020B0604020202020204" pitchFamily="34" charset="0"/>
                          <a:ea typeface="+mn-ea"/>
                          <a:cs typeface="Arial" panose="020B0604020202020204" pitchFamily="34" charset="0"/>
                        </a:rPr>
                        <a:t>1</a:t>
                      </a:r>
                    </a:p>
                  </a:txBody>
                  <a:tcPr marL="0" marR="0" marT="34290" marB="3429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Arial" panose="020B0604020202020204" pitchFamily="34" charset="0"/>
                          <a:ea typeface="+mn-ea"/>
                          <a:cs typeface="Arial" panose="020B0604020202020204" pitchFamily="34" charset="0"/>
                        </a:rPr>
                        <a:t>Application</a:t>
                      </a:r>
                      <a:r>
                        <a:rPr lang="en-US" sz="1000" kern="1200" baseline="0" dirty="0" smtClean="0">
                          <a:solidFill>
                            <a:schemeClr val="tx1"/>
                          </a:solidFill>
                          <a:latin typeface="Arial" panose="020B0604020202020204" pitchFamily="34" charset="0"/>
                          <a:ea typeface="+mn-ea"/>
                          <a:cs typeface="Arial" panose="020B0604020202020204" pitchFamily="34" charset="0"/>
                        </a:rPr>
                        <a:t> Score</a:t>
                      </a:r>
                      <a:endParaRPr lang="en-US" sz="1000" kern="1200" dirty="0" smtClean="0">
                        <a:solidFill>
                          <a:schemeClr val="tx1"/>
                        </a:solidFill>
                        <a:latin typeface="Arial" panose="020B0604020202020204" pitchFamily="34" charset="0"/>
                        <a:ea typeface="+mn-ea"/>
                        <a:cs typeface="Arial" panose="020B0604020202020204" pitchFamily="34" charset="0"/>
                      </a:endParaRPr>
                    </a:p>
                  </a:txBody>
                  <a:tcPr marL="68580" marR="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lang="en-US" sz="1000" kern="1200" dirty="0" smtClean="0">
                        <a:solidFill>
                          <a:schemeClr val="bg1"/>
                        </a:solidFill>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rowSpan="5">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bg1"/>
                          </a:solidFill>
                          <a:latin typeface="Arial" panose="020B0604020202020204" pitchFamily="34" charset="0"/>
                          <a:ea typeface="+mn-ea"/>
                          <a:cs typeface="Arial" panose="020B0604020202020204" pitchFamily="34" charset="0"/>
                        </a:rPr>
                        <a:t>Completed (May-MVWG)</a:t>
                      </a:r>
                    </a:p>
                  </a:txBody>
                  <a:tcPr marL="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rowSpan="5">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bg1"/>
                          </a:solidFill>
                          <a:latin typeface="Arial" panose="020B0604020202020204" pitchFamily="34" charset="0"/>
                          <a:ea typeface="+mn-ea"/>
                          <a:cs typeface="Arial" panose="020B0604020202020204" pitchFamily="34" charset="0"/>
                        </a:rPr>
                        <a:t>Completed</a:t>
                      </a:r>
                      <a:br>
                        <a:rPr lang="en-US" sz="1000" kern="1200" dirty="0" smtClean="0">
                          <a:solidFill>
                            <a:schemeClr val="bg1"/>
                          </a:solidFill>
                          <a:latin typeface="Arial" panose="020B0604020202020204" pitchFamily="34" charset="0"/>
                          <a:ea typeface="+mn-ea"/>
                          <a:cs typeface="Arial" panose="020B0604020202020204" pitchFamily="34" charset="0"/>
                        </a:rPr>
                      </a:br>
                      <a:r>
                        <a:rPr lang="en-US" sz="1000" kern="1200" dirty="0" smtClean="0">
                          <a:solidFill>
                            <a:schemeClr val="bg1"/>
                          </a:solidFill>
                          <a:latin typeface="Arial" panose="020B0604020202020204" pitchFamily="34" charset="0"/>
                          <a:ea typeface="+mn-ea"/>
                          <a:cs typeface="Arial" panose="020B0604020202020204" pitchFamily="34" charset="0"/>
                        </a:rPr>
                        <a:t>(Aug</a:t>
                      </a:r>
                      <a:r>
                        <a:rPr lang="en-US" sz="1000" kern="1200" baseline="0" dirty="0" smtClean="0">
                          <a:solidFill>
                            <a:schemeClr val="bg1"/>
                          </a:solidFill>
                          <a:latin typeface="Arial" panose="020B0604020202020204" pitchFamily="34" charset="0"/>
                          <a:ea typeface="+mn-ea"/>
                          <a:cs typeface="Arial" panose="020B0604020202020204" pitchFamily="34" charset="0"/>
                        </a:rPr>
                        <a:t>-MVWG)</a:t>
                      </a:r>
                      <a:endParaRPr kumimoji="0" lang="en-US" sz="1000" b="0"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endParaRPr>
                    </a:p>
                  </a:txBody>
                  <a:tcPr marL="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rowSpan="5">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b="1" kern="1200" dirty="0" smtClean="0">
                          <a:solidFill>
                            <a:schemeClr val="tx1"/>
                          </a:solidFill>
                          <a:latin typeface="Arial" panose="020B0604020202020204" pitchFamily="34" charset="0"/>
                          <a:ea typeface="+mn-ea"/>
                          <a:cs typeface="Arial" panose="020B0604020202020204" pitchFamily="34" charset="0"/>
                        </a:rPr>
                        <a:t>Agenda 2</a:t>
                      </a:r>
                      <a:r>
                        <a:rPr lang="en-US" sz="1000" kern="1200" dirty="0" smtClean="0">
                          <a:solidFill>
                            <a:schemeClr val="tx1"/>
                          </a:solidFill>
                          <a:latin typeface="Arial" panose="020B0604020202020204" pitchFamily="34" charset="0"/>
                          <a:ea typeface="+mn-ea"/>
                          <a:cs typeface="Arial" panose="020B0604020202020204" pitchFamily="34" charset="0"/>
                        </a:rPr>
                        <a:t>:</a:t>
                      </a:r>
                      <a:br>
                        <a:rPr lang="en-US" sz="1000" kern="1200" dirty="0" smtClean="0">
                          <a:solidFill>
                            <a:schemeClr val="tx1"/>
                          </a:solidFill>
                          <a:latin typeface="Arial" panose="020B0604020202020204" pitchFamily="34" charset="0"/>
                          <a:ea typeface="+mn-ea"/>
                          <a:cs typeface="Arial" panose="020B0604020202020204" pitchFamily="34" charset="0"/>
                        </a:rPr>
                      </a:br>
                      <a:r>
                        <a:rPr lang="en-US" sz="1000" b="1" kern="1200" dirty="0" smtClean="0">
                          <a:solidFill>
                            <a:schemeClr val="tx1"/>
                          </a:solidFill>
                          <a:latin typeface="Arial" panose="020B0604020202020204" pitchFamily="34" charset="0"/>
                          <a:ea typeface="+mn-ea"/>
                          <a:cs typeface="Arial" panose="020B0604020202020204" pitchFamily="34" charset="0"/>
                        </a:rPr>
                        <a:t>(5 min) </a:t>
                      </a:r>
                      <a:r>
                        <a:rPr lang="en-US" sz="1000" b="1" kern="1200" baseline="0" dirty="0" smtClean="0">
                          <a:solidFill>
                            <a:srgbClr val="C00000"/>
                          </a:solidFill>
                          <a:latin typeface="Arial" panose="020B0604020202020204" pitchFamily="34" charset="0"/>
                          <a:ea typeface="+mn-ea"/>
                          <a:cs typeface="Arial" panose="020B0604020202020204" pitchFamily="34" charset="0"/>
                        </a:rPr>
                        <a:t>[ACK]</a:t>
                      </a:r>
                      <a:endParaRPr lang="en-US" sz="1000" b="1" kern="1200" dirty="0" smtClean="0">
                        <a:solidFill>
                          <a:schemeClr val="tx1"/>
                        </a:solidFill>
                        <a:latin typeface="Arial" panose="020B0604020202020204" pitchFamily="34" charset="0"/>
                        <a:ea typeface="+mn-ea"/>
                        <a:cs typeface="Arial" panose="020B0604020202020204" pitchFamily="34" charset="0"/>
                      </a:endParaRPr>
                    </a:p>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Arial" panose="020B0604020202020204" pitchFamily="34" charset="0"/>
                          <a:ea typeface="+mn-ea"/>
                          <a:cs typeface="Arial" panose="020B0604020202020204" pitchFamily="34" charset="0"/>
                        </a:rPr>
                        <a:t>Approval</a:t>
                      </a:r>
                      <a:r>
                        <a:rPr lang="en-US" sz="1000" kern="1200" baseline="0" dirty="0" smtClean="0">
                          <a:solidFill>
                            <a:schemeClr val="tx1"/>
                          </a:solidFill>
                          <a:latin typeface="Arial" panose="020B0604020202020204" pitchFamily="34" charset="0"/>
                          <a:ea typeface="+mn-ea"/>
                          <a:cs typeface="Arial" panose="020B0604020202020204" pitchFamily="34" charset="0"/>
                        </a:rPr>
                        <a:t> Criteria for Personal Cons. Loan</a:t>
                      </a:r>
                      <a:endPar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txBody>
                  <a:tcPr marL="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lang="en-US" sz="1000" kern="1200" dirty="0" smtClean="0">
                        <a:solidFill>
                          <a:schemeClr val="tx1"/>
                        </a:solidFill>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678238070"/>
                  </a:ext>
                </a:extLst>
              </a:tr>
              <a:tr h="184520">
                <a:tc vMerge="1">
                  <a:txBody>
                    <a:bodyPr/>
                    <a:lstStyle/>
                    <a:p>
                      <a:endParaRPr lang="en-US"/>
                    </a:p>
                  </a:txBody>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lang="en-US" sz="1800" kern="1200" dirty="0" smtClean="0">
                        <a:solidFill>
                          <a:schemeClr val="tx1"/>
                        </a:solidFill>
                        <a:latin typeface="+mn-lt"/>
                        <a:ea typeface="+mn-ea"/>
                        <a:cs typeface="+mn-cs"/>
                      </a:endParaRPr>
                    </a:p>
                  </a:txBody>
                  <a:tcPr marL="457200" marR="0" anchor="ctr">
                    <a:lnL w="28575"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indent="0" defTabSz="685800">
                        <a:buFont typeface="+mj-lt"/>
                        <a:buNone/>
                      </a:pPr>
                      <a:endParaRPr lang="en-US" sz="1000" dirty="0" smtClean="0">
                        <a:solidFill>
                          <a:prstClr val="black"/>
                        </a:solidFill>
                        <a:latin typeface="Arial" panose="020B0604020202020204" pitchFamily="34" charset="0"/>
                        <a:cs typeface="Arial" panose="020B0604020202020204" pitchFamily="34" charset="0"/>
                      </a:endParaRPr>
                    </a:p>
                  </a:txBody>
                  <a:tcPr marL="0" marR="0" marT="34290" marB="34290">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Arial" panose="020B0604020202020204" pitchFamily="34" charset="0"/>
                          <a:ea typeface="+mn-ea"/>
                          <a:cs typeface="Arial" panose="020B0604020202020204" pitchFamily="34" charset="0"/>
                        </a:rPr>
                        <a:t>2</a:t>
                      </a:r>
                    </a:p>
                  </a:txBody>
                  <a:tcPr marL="0" marR="0" marT="34290" marB="3429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Arial" panose="020B0604020202020204" pitchFamily="34" charset="0"/>
                          <a:ea typeface="+mn-ea"/>
                          <a:cs typeface="Arial" panose="020B0604020202020204" pitchFamily="34" charset="0"/>
                        </a:rPr>
                        <a:t>Income Estimation</a:t>
                      </a:r>
                    </a:p>
                  </a:txBody>
                  <a:tcPr marL="68580" marR="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671682097"/>
                  </a:ext>
                </a:extLst>
              </a:tr>
              <a:tr h="184520">
                <a:tc vMerge="1">
                  <a:txBody>
                    <a:bodyPr/>
                    <a:lstStyle/>
                    <a:p>
                      <a:endParaRPr lang="en-US"/>
                    </a:p>
                  </a:txBody>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lang="en-US" sz="1800" kern="1200" dirty="0" smtClean="0">
                        <a:solidFill>
                          <a:schemeClr val="tx1"/>
                        </a:solidFill>
                        <a:latin typeface="+mn-lt"/>
                        <a:ea typeface="+mn-ea"/>
                        <a:cs typeface="+mn-cs"/>
                      </a:endParaRPr>
                    </a:p>
                  </a:txBody>
                  <a:tcPr marL="457200" marR="0">
                    <a:lnL w="28575"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lang="en-US" sz="1400" kern="1200" dirty="0" smtClean="0">
                        <a:solidFill>
                          <a:schemeClr val="tx1"/>
                        </a:solidFill>
                        <a:latin typeface="+mn-lt"/>
                        <a:ea typeface="+mn-ea"/>
                        <a:cs typeface="+mn-cs"/>
                      </a:endParaRPr>
                    </a:p>
                  </a:txBody>
                  <a:tcPr marL="0" marR="0" marT="34290" marB="34290">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Arial" panose="020B0604020202020204" pitchFamily="34" charset="0"/>
                          <a:ea typeface="+mn-ea"/>
                          <a:cs typeface="Arial" panose="020B0604020202020204" pitchFamily="34" charset="0"/>
                        </a:rPr>
                        <a:t>3</a:t>
                      </a:r>
                    </a:p>
                  </a:txBody>
                  <a:tcPr marL="0" marR="0" marT="34290" marB="3429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Arial" panose="020B0604020202020204" pitchFamily="34" charset="0"/>
                          <a:ea typeface="+mn-ea"/>
                          <a:cs typeface="Arial" panose="020B0604020202020204" pitchFamily="34" charset="0"/>
                        </a:rPr>
                        <a:t>Debt</a:t>
                      </a:r>
                      <a:r>
                        <a:rPr lang="en-US" sz="1000" kern="1200" baseline="0" dirty="0" smtClean="0">
                          <a:solidFill>
                            <a:schemeClr val="tx1"/>
                          </a:solidFill>
                          <a:latin typeface="Arial" panose="020B0604020202020204" pitchFamily="34" charset="0"/>
                          <a:ea typeface="+mn-ea"/>
                          <a:cs typeface="Arial" panose="020B0604020202020204" pitchFamily="34" charset="0"/>
                        </a:rPr>
                        <a:t> Estimation</a:t>
                      </a:r>
                      <a:endParaRPr lang="en-US" sz="1000" kern="1200" dirty="0" smtClean="0">
                        <a:solidFill>
                          <a:schemeClr val="tx1"/>
                        </a:solidFill>
                        <a:latin typeface="Arial" panose="020B0604020202020204" pitchFamily="34" charset="0"/>
                        <a:ea typeface="+mn-ea"/>
                        <a:cs typeface="Arial" panose="020B0604020202020204" pitchFamily="34" charset="0"/>
                      </a:endParaRPr>
                    </a:p>
                  </a:txBody>
                  <a:tcPr marL="68580" marR="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908564482"/>
                  </a:ext>
                </a:extLst>
              </a:tr>
              <a:tr h="184520">
                <a:tc vMerge="1">
                  <a:txBody>
                    <a:bodyPr/>
                    <a:lstStyle/>
                    <a:p>
                      <a:endParaRPr lang="en-US"/>
                    </a:p>
                  </a:txBody>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lang="en-US" sz="1800" kern="1200" dirty="0" smtClean="0">
                        <a:solidFill>
                          <a:schemeClr val="tx1"/>
                        </a:solidFill>
                        <a:latin typeface="+mn-lt"/>
                        <a:ea typeface="+mn-ea"/>
                        <a:cs typeface="+mn-cs"/>
                      </a:endParaRPr>
                    </a:p>
                  </a:txBody>
                  <a:tcPr marL="457200" marR="0">
                    <a:lnL w="28575"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lang="en-US" sz="1400" kern="1200" dirty="0" smtClean="0">
                        <a:solidFill>
                          <a:schemeClr val="tx1"/>
                        </a:solidFill>
                        <a:latin typeface="+mn-lt"/>
                        <a:ea typeface="+mn-ea"/>
                        <a:cs typeface="+mn-cs"/>
                      </a:endParaRPr>
                    </a:p>
                  </a:txBody>
                  <a:tcPr marL="0" marR="0" marT="34290" marB="34290">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Arial" panose="020B0604020202020204" pitchFamily="34" charset="0"/>
                          <a:ea typeface="+mn-ea"/>
                          <a:cs typeface="Arial" panose="020B0604020202020204" pitchFamily="34" charset="0"/>
                        </a:rPr>
                        <a:t>4</a:t>
                      </a:r>
                    </a:p>
                  </a:txBody>
                  <a:tcPr marL="0" marR="0" marT="34290" marB="3429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Arial" panose="020B0604020202020204" pitchFamily="34" charset="0"/>
                          <a:ea typeface="+mn-ea"/>
                          <a:cs typeface="Arial" panose="020B0604020202020204" pitchFamily="34" charset="0"/>
                        </a:rPr>
                        <a:t>Risk Pricing</a:t>
                      </a:r>
                    </a:p>
                  </a:txBody>
                  <a:tcPr marL="68580" marR="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852449008"/>
                  </a:ext>
                </a:extLst>
              </a:tr>
              <a:tr h="184520">
                <a:tc vMerge="1">
                  <a:txBody>
                    <a:bodyPr/>
                    <a:lstStyle/>
                    <a:p>
                      <a:endParaRPr lang="en-US"/>
                    </a:p>
                  </a:txBody>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lang="en-US" sz="1800" kern="1200" dirty="0" smtClean="0">
                        <a:solidFill>
                          <a:schemeClr val="tx1"/>
                        </a:solidFill>
                        <a:latin typeface="+mn-lt"/>
                        <a:ea typeface="+mn-ea"/>
                        <a:cs typeface="+mn-cs"/>
                      </a:endParaRPr>
                    </a:p>
                  </a:txBody>
                  <a:tcPr marL="457200" marR="0">
                    <a:lnL w="28575"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lang="en-US" sz="1400" kern="1200" dirty="0" smtClean="0">
                        <a:solidFill>
                          <a:schemeClr val="tx1"/>
                        </a:solidFill>
                        <a:latin typeface="+mn-lt"/>
                        <a:ea typeface="+mn-ea"/>
                        <a:cs typeface="+mn-cs"/>
                      </a:endParaRPr>
                    </a:p>
                  </a:txBody>
                  <a:tcPr marL="0" marR="0" marT="34290" marB="34290">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Arial" panose="020B0604020202020204" pitchFamily="34" charset="0"/>
                          <a:ea typeface="+mn-ea"/>
                          <a:cs typeface="Arial" panose="020B0604020202020204" pitchFamily="34" charset="0"/>
                        </a:rPr>
                        <a:t>5</a:t>
                      </a:r>
                    </a:p>
                  </a:txBody>
                  <a:tcPr marL="0" marR="0" marT="34290" marB="3429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Arial" panose="020B0604020202020204" pitchFamily="34" charset="0"/>
                          <a:ea typeface="+mn-ea"/>
                          <a:cs typeface="Arial" panose="020B0604020202020204" pitchFamily="34" charset="0"/>
                        </a:rPr>
                        <a:t>Limit Assignment</a:t>
                      </a:r>
                    </a:p>
                  </a:txBody>
                  <a:tcPr marL="68580" marR="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661568961"/>
                  </a:ext>
                </a:extLst>
              </a:tr>
              <a:tr h="311775">
                <a:tc rowSpan="4">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Monthly</a:t>
                      </a:r>
                    </a:p>
                  </a:txBody>
                  <a:tcPr marL="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4">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Credit</a:t>
                      </a:r>
                      <a:br>
                        <a:rPr lang="en-US" sz="1000" dirty="0" smtClean="0">
                          <a:latin typeface="Arial" panose="020B0604020202020204" pitchFamily="34" charset="0"/>
                          <a:cs typeface="Arial" panose="020B0604020202020204" pitchFamily="34" charset="0"/>
                        </a:rPr>
                      </a:br>
                      <a:r>
                        <a:rPr lang="en-US" sz="1000" dirty="0" smtClean="0">
                          <a:latin typeface="Arial" panose="020B0604020202020204" pitchFamily="34" charset="0"/>
                          <a:cs typeface="Arial" panose="020B0604020202020204" pitchFamily="34" charset="0"/>
                        </a:rPr>
                        <a:t>Management</a:t>
                      </a:r>
                      <a:r>
                        <a:rPr lang="en-US" sz="1000" baseline="0" dirty="0" smtClean="0">
                          <a:latin typeface="Arial" panose="020B0604020202020204" pitchFamily="34" charset="0"/>
                          <a:cs typeface="Arial" panose="020B0604020202020204" pitchFamily="34" charset="0"/>
                        </a:rPr>
                        <a:t/>
                      </a:r>
                      <a:br>
                        <a:rPr lang="en-US" sz="1000" baseline="0" dirty="0" smtClean="0">
                          <a:latin typeface="Arial" panose="020B0604020202020204" pitchFamily="34" charset="0"/>
                          <a:cs typeface="Arial" panose="020B0604020202020204" pitchFamily="34" charset="0"/>
                        </a:rPr>
                      </a:br>
                      <a:r>
                        <a:rPr lang="en-US" sz="1000" baseline="0" dirty="0" smtClean="0">
                          <a:latin typeface="Arial" panose="020B0604020202020204" pitchFamily="34" charset="0"/>
                          <a:cs typeface="Arial" panose="020B0604020202020204" pitchFamily="34" charset="0"/>
                        </a:rPr>
                        <a:t>&amp;</a:t>
                      </a:r>
                      <a:br>
                        <a:rPr lang="en-US" sz="1000" baseline="0" dirty="0" smtClean="0">
                          <a:latin typeface="Arial" panose="020B0604020202020204" pitchFamily="34" charset="0"/>
                          <a:cs typeface="Arial" panose="020B0604020202020204" pitchFamily="34" charset="0"/>
                        </a:rPr>
                      </a:br>
                      <a:r>
                        <a:rPr lang="en-US" sz="1000" baseline="0" dirty="0" smtClean="0">
                          <a:latin typeface="Arial" panose="020B0604020202020204" pitchFamily="34" charset="0"/>
                          <a:cs typeface="Arial" panose="020B0604020202020204" pitchFamily="34" charset="0"/>
                        </a:rPr>
                        <a:t>Portfolio</a:t>
                      </a:r>
                      <a:br>
                        <a:rPr lang="en-US" sz="1000" baseline="0" dirty="0" smtClean="0">
                          <a:latin typeface="Arial" panose="020B0604020202020204" pitchFamily="34" charset="0"/>
                          <a:cs typeface="Arial" panose="020B0604020202020204" pitchFamily="34" charset="0"/>
                        </a:rPr>
                      </a:br>
                      <a:r>
                        <a:rPr lang="en-US" sz="1000" dirty="0" smtClean="0">
                          <a:latin typeface="Arial" panose="020B0604020202020204" pitchFamily="34" charset="0"/>
                          <a:cs typeface="Arial" panose="020B0604020202020204" pitchFamily="34" charset="0"/>
                        </a:rPr>
                        <a:t>Monitoring</a:t>
                      </a:r>
                    </a:p>
                  </a:txBody>
                  <a:tcPr marL="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4">
                  <a:txBody>
                    <a:bodyPr/>
                    <a:lstStyle/>
                    <a:p>
                      <a:pPr marL="171450" marR="0" indent="-117475"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smtClean="0">
                          <a:solidFill>
                            <a:prstClr val="black"/>
                          </a:solidFill>
                          <a:latin typeface="Arial" panose="020B0604020202020204" pitchFamily="34" charset="0"/>
                          <a:cs typeface="Arial" panose="020B0604020202020204" pitchFamily="34" charset="0"/>
                        </a:rPr>
                        <a:t>Portfolio risk level? (ECL &amp; Provisioning)</a:t>
                      </a:r>
                    </a:p>
                    <a:p>
                      <a:pPr marL="171450" marR="0" indent="-117475"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smtClean="0">
                          <a:solidFill>
                            <a:prstClr val="black"/>
                          </a:solidFill>
                          <a:latin typeface="Arial" panose="020B0604020202020204" pitchFamily="34" charset="0"/>
                          <a:cs typeface="Arial" panose="020B0604020202020204" pitchFamily="34" charset="0"/>
                        </a:rPr>
                        <a:t>Portfolio</a:t>
                      </a:r>
                      <a:r>
                        <a:rPr lang="en-US" sz="1000" baseline="0" dirty="0" smtClean="0">
                          <a:solidFill>
                            <a:prstClr val="black"/>
                          </a:solidFill>
                          <a:latin typeface="Arial" panose="020B0604020202020204" pitchFamily="34" charset="0"/>
                          <a:cs typeface="Arial" panose="020B0604020202020204" pitchFamily="34" charset="0"/>
                        </a:rPr>
                        <a:t> </a:t>
                      </a:r>
                      <a:r>
                        <a:rPr lang="en-US" sz="1000" dirty="0" smtClean="0">
                          <a:solidFill>
                            <a:prstClr val="black"/>
                          </a:solidFill>
                          <a:latin typeface="Arial" panose="020B0604020202020204" pitchFamily="34" charset="0"/>
                          <a:cs typeface="Arial" panose="020B0604020202020204" pitchFamily="34" charset="0"/>
                        </a:rPr>
                        <a:t>Concentration? </a:t>
                      </a:r>
                    </a:p>
                    <a:p>
                      <a:pPr marL="171450" marR="0" indent="-117475"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smtClean="0">
                          <a:solidFill>
                            <a:prstClr val="black"/>
                          </a:solidFill>
                          <a:latin typeface="Arial" panose="020B0604020202020204" pitchFamily="34" charset="0"/>
                          <a:cs typeface="Arial" panose="020B0604020202020204" pitchFamily="34" charset="0"/>
                        </a:rPr>
                        <a:t>Implications to approval criteria?</a:t>
                      </a:r>
                    </a:p>
                    <a:p>
                      <a:pPr marL="171450" marR="0" indent="-117475"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smtClean="0">
                          <a:solidFill>
                            <a:prstClr val="black"/>
                          </a:solidFill>
                          <a:latin typeface="Arial" panose="020B0604020202020204" pitchFamily="34" charset="0"/>
                          <a:cs typeface="Arial" panose="020B0604020202020204" pitchFamily="34" charset="0"/>
                        </a:rPr>
                        <a:t>Securitization?</a:t>
                      </a:r>
                    </a:p>
                    <a:p>
                      <a:pPr marL="171450" marR="0" indent="-117475"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smtClean="0">
                          <a:solidFill>
                            <a:prstClr val="black"/>
                          </a:solidFill>
                          <a:latin typeface="Arial" panose="020B0604020202020204" pitchFamily="34" charset="0"/>
                          <a:cs typeface="Arial" panose="020B0604020202020204" pitchFamily="34" charset="0"/>
                        </a:rPr>
                        <a:t>What</a:t>
                      </a:r>
                      <a:r>
                        <a:rPr lang="en-US" sz="1000" baseline="0" dirty="0" smtClean="0">
                          <a:solidFill>
                            <a:prstClr val="black"/>
                          </a:solidFill>
                          <a:latin typeface="Arial" panose="020B0604020202020204" pitchFamily="34" charset="0"/>
                          <a:cs typeface="Arial" panose="020B0604020202020204" pitchFamily="34" charset="0"/>
                        </a:rPr>
                        <a:t> if…?</a:t>
                      </a:r>
                      <a:endParaRPr lang="en-US" sz="1000" dirty="0" smtClean="0">
                        <a:solidFill>
                          <a:prstClr val="black"/>
                        </a:solidFill>
                        <a:latin typeface="Arial" panose="020B0604020202020204" pitchFamily="34" charset="0"/>
                        <a:cs typeface="Arial" panose="020B0604020202020204" pitchFamily="34" charset="0"/>
                      </a:endParaRPr>
                    </a:p>
                  </a:txBody>
                  <a:tcPr marL="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Arial" panose="020B0604020202020204" pitchFamily="34" charset="0"/>
                          <a:ea typeface="+mn-ea"/>
                          <a:cs typeface="Arial" panose="020B0604020202020204" pitchFamily="34" charset="0"/>
                        </a:rPr>
                        <a:t>1</a:t>
                      </a:r>
                    </a:p>
                  </a:txBody>
                  <a:tcPr marL="0" marR="0" marT="34290" marB="3429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Arial" panose="020B0604020202020204" pitchFamily="34" charset="0"/>
                          <a:ea typeface="+mn-ea"/>
                          <a:cs typeface="Arial" panose="020B0604020202020204" pitchFamily="34" charset="0"/>
                        </a:rPr>
                        <a:t>Retail Customer</a:t>
                      </a:r>
                      <a:br>
                        <a:rPr lang="en-US" sz="1000" kern="1200" dirty="0" smtClean="0">
                          <a:solidFill>
                            <a:schemeClr val="tx1"/>
                          </a:solidFill>
                          <a:latin typeface="Arial" panose="020B0604020202020204" pitchFamily="34" charset="0"/>
                          <a:ea typeface="+mn-ea"/>
                          <a:cs typeface="Arial" panose="020B0604020202020204" pitchFamily="34" charset="0"/>
                        </a:rPr>
                      </a:br>
                      <a:r>
                        <a:rPr lang="en-US" sz="1000" kern="1200" dirty="0" smtClean="0">
                          <a:solidFill>
                            <a:schemeClr val="tx1"/>
                          </a:solidFill>
                          <a:latin typeface="Arial" panose="020B0604020202020204" pitchFamily="34" charset="0"/>
                          <a:ea typeface="+mn-ea"/>
                          <a:cs typeface="Arial" panose="020B0604020202020204" pitchFamily="34" charset="0"/>
                        </a:rPr>
                        <a:t>Credit Rating</a:t>
                      </a:r>
                    </a:p>
                  </a:txBody>
                  <a:tcPr marL="68580" marR="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rowSpan="3" gridSpan="3">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Agenda 3: (5 min)</a:t>
                      </a:r>
                      <a:r>
                        <a:rPr lang="en-US" sz="1000" b="1" kern="1200" baseline="0" dirty="0" smtClean="0">
                          <a:solidFill>
                            <a:srgbClr val="C00000"/>
                          </a:solidFill>
                          <a:latin typeface="Arial" panose="020B0604020202020204" pitchFamily="34" charset="0"/>
                          <a:ea typeface="+mn-ea"/>
                          <a:cs typeface="Arial" panose="020B0604020202020204" pitchFamily="34" charset="0"/>
                        </a:rPr>
                        <a:t> [ACK]</a:t>
                      </a:r>
                      <a:r>
                        <a:rPr kumimoji="0" lang="en-US" sz="1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
                      </a:r>
                      <a:br>
                        <a:rPr kumimoji="0" lang="en-US" sz="1000" b="1"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br>
                      <a:r>
                        <a:rPr lang="en-US" sz="1000" b="0" dirty="0" smtClean="0">
                          <a:effectLst/>
                          <a:latin typeface="Arial" panose="020B0604020202020204" pitchFamily="34" charset="0"/>
                          <a:cs typeface="Arial" panose="020B0604020202020204" pitchFamily="34" charset="0"/>
                        </a:rPr>
                        <a:t>Portfolio Monitoring Analytics</a:t>
                      </a:r>
                      <a:endPar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h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rowSpan="3" h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10682136"/>
                  </a:ext>
                </a:extLst>
              </a:tr>
              <a:tr h="184520">
                <a:tc vMerge="1">
                  <a:txBody>
                    <a:bodyPr/>
                    <a:lstStyle/>
                    <a:p>
                      <a:endParaRPr lang="en-US"/>
                    </a:p>
                  </a:txBody>
                  <a:tcPr/>
                </a:tc>
                <a:tc vMerge="1">
                  <a:txBody>
                    <a:bodyPr/>
                    <a:lstStyle/>
                    <a:p>
                      <a:endParaRPr lang="en-US"/>
                    </a:p>
                  </a:txBody>
                  <a:tcPr/>
                </a:tc>
                <a:tc vMerge="1">
                  <a:txBody>
                    <a:bodyPr/>
                    <a:lstStyle/>
                    <a:p>
                      <a:pPr marL="0" indent="0" defTabSz="685800">
                        <a:buFont typeface="+mj-lt"/>
                        <a:buNone/>
                      </a:pPr>
                      <a:endParaRPr lang="en-US" sz="1000" dirty="0" smtClean="0">
                        <a:solidFill>
                          <a:prstClr val="black"/>
                        </a:solidFill>
                        <a:latin typeface="Arial" panose="020B0604020202020204" pitchFamily="34" charset="0"/>
                        <a:cs typeface="Arial" panose="020B0604020202020204" pitchFamily="34" charset="0"/>
                      </a:endParaRPr>
                    </a:p>
                  </a:txBody>
                  <a:tcPr marL="0" marR="0" marT="34290" marB="34290">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Arial" panose="020B0604020202020204" pitchFamily="34" charset="0"/>
                          <a:ea typeface="+mn-ea"/>
                          <a:cs typeface="Arial" panose="020B0604020202020204" pitchFamily="34" charset="0"/>
                        </a:rPr>
                        <a:t>2</a:t>
                      </a:r>
                    </a:p>
                  </a:txBody>
                  <a:tcPr marL="0" marR="0" marT="34290" marB="3429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Arial" panose="020B0604020202020204" pitchFamily="34" charset="0"/>
                          <a:ea typeface="+mn-ea"/>
                          <a:cs typeface="Arial" panose="020B0604020202020204" pitchFamily="34" charset="0"/>
                        </a:rPr>
                        <a:t>DLQ (Delinquency)</a:t>
                      </a:r>
                      <a:r>
                        <a:rPr lang="en-US" sz="1000" kern="1200" baseline="0" dirty="0" smtClean="0">
                          <a:solidFill>
                            <a:schemeClr val="tx1"/>
                          </a:solidFill>
                          <a:latin typeface="Arial" panose="020B0604020202020204" pitchFamily="34" charset="0"/>
                          <a:ea typeface="+mn-ea"/>
                          <a:cs typeface="Arial" panose="020B0604020202020204" pitchFamily="34" charset="0"/>
                        </a:rPr>
                        <a:t> Class</a:t>
                      </a:r>
                      <a:endParaRPr lang="en-US" sz="1000" kern="1200" dirty="0" smtClean="0">
                        <a:solidFill>
                          <a:schemeClr val="tx1"/>
                        </a:solidFill>
                        <a:latin typeface="Arial" panose="020B0604020202020204" pitchFamily="34" charset="0"/>
                        <a:ea typeface="+mn-ea"/>
                        <a:cs typeface="Arial" panose="020B0604020202020204" pitchFamily="34" charset="0"/>
                      </a:endParaRPr>
                    </a:p>
                  </a:txBody>
                  <a:tcPr marL="68580" marR="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982531241"/>
                  </a:ext>
                </a:extLst>
              </a:tr>
              <a:tr h="311775">
                <a:tc vMerge="1">
                  <a:txBody>
                    <a:bodyPr/>
                    <a:lstStyle/>
                    <a:p>
                      <a:endParaRPr lang="en-US"/>
                    </a:p>
                  </a:txBody>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lang="en-US" sz="1800" dirty="0" smtClean="0"/>
                    </a:p>
                  </a:txBody>
                  <a:tcPr marL="457200" marR="0">
                    <a:lnL w="28575"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lang="en-US" sz="1000" kern="1200" dirty="0" smtClean="0">
                        <a:solidFill>
                          <a:schemeClr val="tx1"/>
                        </a:solidFill>
                        <a:latin typeface="Arial" panose="020B0604020202020204" pitchFamily="34" charset="0"/>
                        <a:ea typeface="+mn-ea"/>
                        <a:cs typeface="Arial" panose="020B0604020202020204" pitchFamily="34" charset="0"/>
                      </a:endParaRPr>
                    </a:p>
                  </a:txBody>
                  <a:tcPr marL="0" marR="0" marT="34290" marB="34290">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Arial" panose="020B0604020202020204" pitchFamily="34" charset="0"/>
                          <a:ea typeface="+mn-ea"/>
                          <a:cs typeface="Arial" panose="020B0604020202020204" pitchFamily="34" charset="0"/>
                        </a:rPr>
                        <a:t>3</a:t>
                      </a:r>
                    </a:p>
                  </a:txBody>
                  <a:tcPr marL="0" marR="0" marT="34290" marB="3429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Arial" panose="020B0604020202020204" pitchFamily="34" charset="0"/>
                          <a:ea typeface="+mn-ea"/>
                          <a:cs typeface="Arial" panose="020B0604020202020204" pitchFamily="34" charset="0"/>
                        </a:rPr>
                        <a:t>Credit Review &amp; </a:t>
                      </a:r>
                      <a:br>
                        <a:rPr lang="en-US" sz="1000" kern="1200" dirty="0" smtClean="0">
                          <a:solidFill>
                            <a:schemeClr val="tx1"/>
                          </a:solidFill>
                          <a:latin typeface="Arial" panose="020B0604020202020204" pitchFamily="34" charset="0"/>
                          <a:ea typeface="+mn-ea"/>
                          <a:cs typeface="Arial" panose="020B0604020202020204" pitchFamily="34" charset="0"/>
                        </a:rPr>
                      </a:br>
                      <a:r>
                        <a:rPr lang="en-US" sz="1000" kern="1200" dirty="0" smtClean="0">
                          <a:solidFill>
                            <a:schemeClr val="tx1"/>
                          </a:solidFill>
                          <a:latin typeface="Arial" panose="020B0604020202020204" pitchFamily="34" charset="0"/>
                          <a:ea typeface="+mn-ea"/>
                          <a:cs typeface="Arial" panose="020B0604020202020204" pitchFamily="34" charset="0"/>
                        </a:rPr>
                        <a:t>Early Warning Model</a:t>
                      </a:r>
                    </a:p>
                  </a:txBody>
                  <a:tcPr marL="68580" marR="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45910653"/>
                  </a:ext>
                </a:extLst>
              </a:tr>
              <a:tr h="184520">
                <a:tc vMerge="1">
                  <a:txBody>
                    <a:bodyPr/>
                    <a:lstStyle/>
                    <a:p>
                      <a:endParaRPr lang="en-US"/>
                    </a:p>
                  </a:txBody>
                  <a:tcPr/>
                </a:tc>
                <a:tc vMerge="1">
                  <a:txBody>
                    <a:bodyPr/>
                    <a:lstStyle/>
                    <a:p>
                      <a:endParaRPr lang="en-US" sz="1800" dirty="0"/>
                    </a:p>
                  </a:txBody>
                  <a:tcPr marL="457200" marR="0">
                    <a:lnL w="28575" cap="flat" cmpd="sng" algn="ctr">
                      <a:solidFill>
                        <a:schemeClr val="accent4">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lang="en-US" sz="1000" kern="1200" dirty="0" smtClean="0">
                        <a:solidFill>
                          <a:schemeClr val="tx1"/>
                        </a:solidFill>
                        <a:latin typeface="Arial" panose="020B0604020202020204" pitchFamily="34" charset="0"/>
                        <a:ea typeface="+mn-ea"/>
                        <a:cs typeface="Arial" panose="020B0604020202020204" pitchFamily="34" charset="0"/>
                      </a:endParaRPr>
                    </a:p>
                  </a:txBody>
                  <a:tcPr marL="0" marR="0" marT="34290" marB="34290">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Arial" panose="020B0604020202020204" pitchFamily="34" charset="0"/>
                          <a:ea typeface="+mn-ea"/>
                          <a:cs typeface="Arial" panose="020B0604020202020204" pitchFamily="34" charset="0"/>
                        </a:rPr>
                        <a:t>4</a:t>
                      </a:r>
                    </a:p>
                  </a:txBody>
                  <a:tcPr marL="0" marR="0" marT="34290" marB="3429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Arial" panose="020B0604020202020204" pitchFamily="34" charset="0"/>
                          <a:ea typeface="+mn-ea"/>
                          <a:cs typeface="Arial" panose="020B0604020202020204" pitchFamily="34" charset="0"/>
                        </a:rPr>
                        <a:t>Behavioral Score</a:t>
                      </a:r>
                    </a:p>
                  </a:txBody>
                  <a:tcPr marL="68580" marR="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Not Started</a:t>
                      </a: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Arial" panose="020B0604020202020204" pitchFamily="34" charset="0"/>
                          <a:ea typeface="+mn-ea"/>
                          <a:cs typeface="Arial" panose="020B0604020202020204" pitchFamily="34" charset="0"/>
                        </a:rPr>
                        <a:t>In Progress</a:t>
                      </a:r>
                    </a:p>
                  </a:txBody>
                  <a:tcPr marL="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lang="en-US" sz="1000" kern="1200" dirty="0" smtClean="0">
                        <a:solidFill>
                          <a:schemeClr val="tx1"/>
                        </a:solidFill>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02095512"/>
                  </a:ext>
                </a:extLst>
              </a:tr>
              <a:tr h="222692">
                <a:tc rowSpan="4">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Daily</a:t>
                      </a:r>
                    </a:p>
                  </a:txBody>
                  <a:tcPr marL="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4">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Collection</a:t>
                      </a:r>
                      <a:br>
                        <a:rPr lang="en-US" sz="1000" dirty="0" smtClean="0">
                          <a:latin typeface="Arial" panose="020B0604020202020204" pitchFamily="34" charset="0"/>
                          <a:cs typeface="Arial" panose="020B0604020202020204" pitchFamily="34" charset="0"/>
                        </a:rPr>
                      </a:br>
                      <a:r>
                        <a:rPr lang="en-US" sz="1000" dirty="0" smtClean="0">
                          <a:latin typeface="Arial" panose="020B0604020202020204" pitchFamily="34" charset="0"/>
                          <a:cs typeface="Arial" panose="020B0604020202020204" pitchFamily="34" charset="0"/>
                        </a:rPr>
                        <a:t>&amp;</a:t>
                      </a:r>
                      <a:br>
                        <a:rPr lang="en-US" sz="1000" dirty="0" smtClean="0">
                          <a:latin typeface="Arial" panose="020B0604020202020204" pitchFamily="34" charset="0"/>
                          <a:cs typeface="Arial" panose="020B0604020202020204" pitchFamily="34" charset="0"/>
                        </a:rPr>
                      </a:br>
                      <a:r>
                        <a:rPr lang="en-US" sz="1000" dirty="0" smtClean="0">
                          <a:latin typeface="Arial" panose="020B0604020202020204" pitchFamily="34" charset="0"/>
                          <a:cs typeface="Arial" panose="020B0604020202020204" pitchFamily="34" charset="0"/>
                        </a:rPr>
                        <a:t>Recovery</a:t>
                      </a:r>
                    </a:p>
                  </a:txBody>
                  <a:tcPr marL="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4">
                  <a:txBody>
                    <a:bodyPr/>
                    <a:lstStyle/>
                    <a:p>
                      <a:pPr marL="171450" indent="-117475" defTabSz="685800">
                        <a:buFont typeface="Arial" panose="020B0604020202020204" pitchFamily="34" charset="0"/>
                        <a:buChar char="•"/>
                      </a:pPr>
                      <a:r>
                        <a:rPr lang="en-US" sz="1000" dirty="0" smtClean="0">
                          <a:solidFill>
                            <a:prstClr val="black"/>
                          </a:solidFill>
                          <a:latin typeface="Arial" panose="020B0604020202020204" pitchFamily="34" charset="0"/>
                          <a:cs typeface="Arial" panose="020B0604020202020204" pitchFamily="34" charset="0"/>
                        </a:rPr>
                        <a:t>Who has DPD? Who to collect?</a:t>
                      </a:r>
                    </a:p>
                    <a:p>
                      <a:pPr marL="171450" indent="-117475" defTabSz="685800">
                        <a:buFont typeface="Arial" panose="020B0604020202020204" pitchFamily="34" charset="0"/>
                        <a:buChar char="•"/>
                      </a:pPr>
                      <a:r>
                        <a:rPr lang="en-US" sz="1000" dirty="0" smtClean="0">
                          <a:solidFill>
                            <a:prstClr val="black"/>
                          </a:solidFill>
                          <a:latin typeface="Arial" panose="020B0604020202020204" pitchFamily="34" charset="0"/>
                          <a:cs typeface="Arial" panose="020B0604020202020204" pitchFamily="34" charset="0"/>
                        </a:rPr>
                        <a:t>How to collect? When to collect? </a:t>
                      </a:r>
                      <a:br>
                        <a:rPr lang="en-US" sz="1000" dirty="0" smtClean="0">
                          <a:solidFill>
                            <a:prstClr val="black"/>
                          </a:solidFill>
                          <a:latin typeface="Arial" panose="020B0604020202020204" pitchFamily="34" charset="0"/>
                          <a:cs typeface="Arial" panose="020B0604020202020204" pitchFamily="34" charset="0"/>
                        </a:rPr>
                      </a:br>
                      <a:r>
                        <a:rPr lang="en-US" sz="1000" dirty="0" smtClean="0">
                          <a:solidFill>
                            <a:prstClr val="black"/>
                          </a:solidFill>
                          <a:latin typeface="Arial" panose="020B0604020202020204" pitchFamily="34" charset="0"/>
                          <a:cs typeface="Arial" panose="020B0604020202020204" pitchFamily="34" charset="0"/>
                        </a:rPr>
                        <a:t>Did you successfully collect?</a:t>
                      </a:r>
                    </a:p>
                    <a:p>
                      <a:pPr marL="171450" indent="-117475" defTabSz="685800">
                        <a:buFont typeface="Arial" panose="020B0604020202020204" pitchFamily="34" charset="0"/>
                        <a:buChar char="•"/>
                      </a:pPr>
                      <a:r>
                        <a:rPr lang="en-US" sz="1000" dirty="0" smtClean="0">
                          <a:solidFill>
                            <a:prstClr val="black"/>
                          </a:solidFill>
                          <a:latin typeface="Arial" panose="020B0604020202020204" pitchFamily="34" charset="0"/>
                          <a:cs typeface="Arial" panose="020B0604020202020204" pitchFamily="34" charset="0"/>
                        </a:rPr>
                        <a:t>Implications to collection strategy?</a:t>
                      </a:r>
                    </a:p>
                  </a:txBody>
                  <a:tcPr marL="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Arial" panose="020B0604020202020204" pitchFamily="34" charset="0"/>
                          <a:ea typeface="+mn-ea"/>
                          <a:cs typeface="Arial" panose="020B0604020202020204" pitchFamily="34" charset="0"/>
                        </a:rPr>
                        <a:t>1</a:t>
                      </a:r>
                    </a:p>
                  </a:txBody>
                  <a:tcPr marL="0" marR="0" marT="34290" marB="3429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812749"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Collection Model (Rules)</a:t>
                      </a:r>
                    </a:p>
                  </a:txBody>
                  <a:tcPr marL="68580" marR="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3">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Not Started</a:t>
                      </a: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283160487"/>
                  </a:ext>
                </a:extLst>
              </a:tr>
              <a:tr h="184520">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lang="en-US" sz="1800" dirty="0" smtClean="0"/>
                    </a:p>
                  </a:txBody>
                  <a:tcPr marL="45720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lang="en-US" sz="1000" kern="1200" dirty="0" smtClean="0">
                        <a:solidFill>
                          <a:schemeClr val="tx1"/>
                        </a:solidFill>
                        <a:latin typeface="Arial" panose="020B0604020202020204" pitchFamily="34" charset="0"/>
                        <a:ea typeface="+mn-ea"/>
                        <a:cs typeface="Arial" panose="020B0604020202020204" pitchFamily="34" charset="0"/>
                      </a:endParaRPr>
                    </a:p>
                  </a:txBody>
                  <a:tcPr marL="0" marR="0" marT="34290" marB="34290">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Arial" panose="020B0604020202020204" pitchFamily="34" charset="0"/>
                          <a:ea typeface="+mn-ea"/>
                          <a:cs typeface="Arial" panose="020B0604020202020204" pitchFamily="34" charset="0"/>
                        </a:rPr>
                        <a:t>2</a:t>
                      </a:r>
                    </a:p>
                  </a:txBody>
                  <a:tcPr marL="0" marR="0" marT="34290" marB="3429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812749"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Collection Strategy</a:t>
                      </a:r>
                    </a:p>
                  </a:txBody>
                  <a:tcPr marL="68580" marR="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In Progress</a:t>
                      </a: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1410374553"/>
                  </a:ext>
                </a:extLst>
              </a:tr>
              <a:tr h="311775">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lang="en-US" sz="1800" dirty="0" smtClean="0"/>
                    </a:p>
                  </a:txBody>
                  <a:tcPr marL="45720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lang="en-US" sz="1000" dirty="0" smtClean="0">
                        <a:latin typeface="Arial" panose="020B0604020202020204" pitchFamily="34" charset="0"/>
                        <a:cs typeface="Arial" panose="020B0604020202020204" pitchFamily="34" charset="0"/>
                      </a:endParaRPr>
                    </a:p>
                  </a:txBody>
                  <a:tcPr marL="0" marR="0" marT="34290" marB="34290">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3</a:t>
                      </a:r>
                    </a:p>
                  </a:txBody>
                  <a:tcPr marL="0" marR="0" marT="34290" marB="3429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Arial" panose="020B0604020202020204" pitchFamily="34" charset="0"/>
                          <a:ea typeface="+mn-ea"/>
                          <a:cs typeface="Arial" panose="020B0604020202020204" pitchFamily="34" charset="0"/>
                        </a:rPr>
                        <a:t>Best</a:t>
                      </a:r>
                      <a:r>
                        <a:rPr lang="en-US" sz="1000" kern="1200" baseline="0" dirty="0" smtClean="0">
                          <a:solidFill>
                            <a:schemeClr val="tx1"/>
                          </a:solidFill>
                          <a:latin typeface="Arial" panose="020B0604020202020204" pitchFamily="34" charset="0"/>
                          <a:ea typeface="+mn-ea"/>
                          <a:cs typeface="Arial" panose="020B0604020202020204" pitchFamily="34" charset="0"/>
                        </a:rPr>
                        <a:t> Contact Methods, </a:t>
                      </a:r>
                    </a:p>
                    <a:p>
                      <a:pPr marL="0" marR="0" lvl="0" indent="0" algn="l" defTabSz="812749"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Arial" panose="020B0604020202020204" pitchFamily="34" charset="0"/>
                          <a:ea typeface="+mn-ea"/>
                          <a:cs typeface="Arial" panose="020B0604020202020204" pitchFamily="34" charset="0"/>
                        </a:rPr>
                        <a:t>Best Time to Call</a:t>
                      </a:r>
                      <a:endParaRPr lang="en-US" sz="1000" kern="1200" dirty="0" smtClean="0">
                        <a:solidFill>
                          <a:schemeClr val="tx1"/>
                        </a:solidFill>
                        <a:latin typeface="Arial" panose="020B0604020202020204" pitchFamily="34" charset="0"/>
                        <a:ea typeface="+mn-ea"/>
                        <a:cs typeface="Arial" panose="020B0604020202020204" pitchFamily="34" charset="0"/>
                      </a:endParaRPr>
                    </a:p>
                  </a:txBody>
                  <a:tcPr marL="68580" marR="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3">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Not Started</a:t>
                      </a: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820874256"/>
                  </a:ext>
                </a:extLst>
              </a:tr>
              <a:tr h="184520">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lang="en-US" sz="1800" dirty="0" smtClean="0"/>
                    </a:p>
                  </a:txBody>
                  <a:tcPr marL="45720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lang="en-US" sz="1000" dirty="0" smtClean="0">
                        <a:latin typeface="Arial" panose="020B0604020202020204" pitchFamily="34" charset="0"/>
                        <a:cs typeface="Arial" panose="020B0604020202020204" pitchFamily="34" charset="0"/>
                      </a:endParaRPr>
                    </a:p>
                  </a:txBody>
                  <a:tcPr marL="0" marR="0" marT="34290" marB="34290">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4</a:t>
                      </a:r>
                    </a:p>
                  </a:txBody>
                  <a:tcPr marL="0" marR="0" marT="34290" marB="3429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812749"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Arial" panose="020B0604020202020204" pitchFamily="34" charset="0"/>
                          <a:ea typeface="+mn-ea"/>
                          <a:cs typeface="Arial" panose="020B0604020202020204" pitchFamily="34" charset="0"/>
                        </a:rPr>
                        <a:t>Recovery Models</a:t>
                      </a:r>
                    </a:p>
                  </a:txBody>
                  <a:tcPr marL="68580" marR="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3">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Not Started</a:t>
                      </a: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pPr marL="0" marR="0" lvl="0" indent="0" algn="ctr" defTabSz="8127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txBody>
                  <a:tcPr marL="68580" marR="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872475141"/>
                  </a:ext>
                </a:extLst>
              </a:tr>
            </a:tbl>
          </a:graphicData>
        </a:graphic>
      </p:graphicFrame>
      <p:sp>
        <p:nvSpPr>
          <p:cNvPr id="2" name="Rectangle 1"/>
          <p:cNvSpPr/>
          <p:nvPr/>
        </p:nvSpPr>
        <p:spPr>
          <a:xfrm>
            <a:off x="3998627" y="1975192"/>
            <a:ext cx="5125242"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EF4471C8-23FE-4CB6-9695-9635D0A60363}"/>
              </a:ext>
            </a:extLst>
          </p:cNvPr>
          <p:cNvSpPr txBox="1">
            <a:spLocks/>
          </p:cNvSpPr>
          <p:nvPr/>
        </p:nvSpPr>
        <p:spPr>
          <a:xfrm>
            <a:off x="606004" y="841444"/>
            <a:ext cx="6561729"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pPr defTabSz="812769" fontAlgn="auto">
              <a:spcAft>
                <a:spcPts val="0"/>
              </a:spcAft>
            </a:pPr>
            <a:r>
              <a:rPr lang="en-US" sz="2400" b="1" dirty="0" smtClean="0">
                <a:solidFill>
                  <a:prstClr val="black"/>
                </a:solidFill>
                <a:latin typeface="Arial" panose="020B0604020202020204" pitchFamily="34" charset="0"/>
                <a:cs typeface="Arial" panose="020B0604020202020204" pitchFamily="34" charset="0"/>
              </a:rPr>
              <a:t>Retail Lending Risk Analytics</a:t>
            </a:r>
            <a:endParaRPr lang="en-US" sz="2400" b="1" dirty="0">
              <a:solidFill>
                <a:srgbClr val="FFC000"/>
              </a:solidFill>
              <a:latin typeface="Arial" panose="020B0604020202020204" pitchFamily="34" charset="0"/>
              <a:cs typeface="Arial" panose="020B0604020202020204" pitchFamily="34" charset="0"/>
            </a:endParaRPr>
          </a:p>
        </p:txBody>
      </p:sp>
      <p:sp>
        <p:nvSpPr>
          <p:cNvPr id="6" name="Flowchart: Decision 5"/>
          <p:cNvSpPr/>
          <p:nvPr/>
        </p:nvSpPr>
        <p:spPr>
          <a:xfrm>
            <a:off x="683568" y="3429000"/>
            <a:ext cx="365760" cy="365760"/>
          </a:xfrm>
          <a:prstGeom prst="flowChartDecision">
            <a:avLst/>
          </a:prstGeom>
          <a:solidFill>
            <a:srgbClr val="00B050"/>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sz="1350" dirty="0">
                <a:solidFill>
                  <a:prstClr val="black"/>
                </a:solidFill>
                <a:latin typeface="Arial" panose="020B0604020202020204" pitchFamily="34" charset="0"/>
                <a:cs typeface="Arial" panose="020B0604020202020204" pitchFamily="34" charset="0"/>
              </a:rPr>
              <a:t>1</a:t>
            </a:r>
          </a:p>
        </p:txBody>
      </p:sp>
      <p:sp>
        <p:nvSpPr>
          <p:cNvPr id="7" name="Flowchart: Decision 6"/>
          <p:cNvSpPr/>
          <p:nvPr/>
        </p:nvSpPr>
        <p:spPr>
          <a:xfrm>
            <a:off x="683568" y="5727536"/>
            <a:ext cx="365760" cy="365760"/>
          </a:xfrm>
          <a:prstGeom prst="flowChartDecision">
            <a:avLst/>
          </a:prstGeom>
          <a:solidFill>
            <a:srgbClr val="FF7C80"/>
          </a:solidFill>
          <a:ln w="38100">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fontAlgn="auto">
              <a:spcBef>
                <a:spcPts val="0"/>
              </a:spcBef>
              <a:spcAft>
                <a:spcPts val="0"/>
              </a:spcAft>
            </a:pPr>
            <a:r>
              <a:rPr lang="en-US" sz="1350" dirty="0" smtClean="0">
                <a:solidFill>
                  <a:prstClr val="black"/>
                </a:solidFill>
                <a:latin typeface="Arial" panose="020B0604020202020204" pitchFamily="34" charset="0"/>
                <a:cs typeface="Arial" panose="020B0604020202020204" pitchFamily="34" charset="0"/>
              </a:rPr>
              <a:t>3</a:t>
            </a:r>
            <a:endParaRPr lang="en-US" sz="1350" dirty="0">
              <a:solidFill>
                <a:prstClr val="black"/>
              </a:solidFill>
              <a:latin typeface="Arial" panose="020B0604020202020204" pitchFamily="34" charset="0"/>
              <a:cs typeface="Arial" panose="020B0604020202020204" pitchFamily="34" charset="0"/>
            </a:endParaRPr>
          </a:p>
        </p:txBody>
      </p:sp>
      <p:sp>
        <p:nvSpPr>
          <p:cNvPr id="8" name="Flowchart: Decision 7"/>
          <p:cNvSpPr/>
          <p:nvPr/>
        </p:nvSpPr>
        <p:spPr>
          <a:xfrm>
            <a:off x="683568" y="4581128"/>
            <a:ext cx="365760" cy="365760"/>
          </a:xfrm>
          <a:prstGeom prst="flowChartDecision">
            <a:avLst/>
          </a:prstGeom>
          <a:ln w="3810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fontAlgn="auto">
              <a:spcBef>
                <a:spcPts val="0"/>
              </a:spcBef>
              <a:spcAft>
                <a:spcPts val="0"/>
              </a:spcAft>
            </a:pPr>
            <a:r>
              <a:rPr lang="en-US" sz="1350" dirty="0" smtClean="0">
                <a:solidFill>
                  <a:prstClr val="black"/>
                </a:solidFill>
                <a:latin typeface="Arial" panose="020B0604020202020204" pitchFamily="34" charset="0"/>
                <a:cs typeface="Arial" panose="020B0604020202020204" pitchFamily="34" charset="0"/>
              </a:rPr>
              <a:t>2</a:t>
            </a:r>
            <a:endParaRPr lang="en-US" sz="1350" dirty="0">
              <a:solidFill>
                <a:prstClr val="black"/>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F27BCC6-8977-4C0F-AE95-DC5E6716BAEC}"/>
              </a:ext>
            </a:extLst>
          </p:cNvPr>
          <p:cNvSpPr/>
          <p:nvPr/>
        </p:nvSpPr>
        <p:spPr>
          <a:xfrm>
            <a:off x="197514" y="1268760"/>
            <a:ext cx="8748972" cy="6480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smtClean="0">
                <a:solidFill>
                  <a:schemeClr val="tx1"/>
                </a:solidFill>
                <a:latin typeface="Arial" panose="020B0604020202020204" pitchFamily="34" charset="0"/>
                <a:cs typeface="Arial" panose="020B0604020202020204" pitchFamily="34" charset="0"/>
              </a:rPr>
              <a:t>Credit Process </a:t>
            </a:r>
            <a:r>
              <a:rPr lang="en-US" sz="1050" dirty="0" smtClean="0">
                <a:solidFill>
                  <a:schemeClr val="tx1"/>
                </a:solidFill>
                <a:latin typeface="Arial" panose="020B0604020202020204" pitchFamily="34" charset="0"/>
                <a:cs typeface="Arial" panose="020B0604020202020204" pitchFamily="34" charset="0"/>
              </a:rPr>
              <a:t>– </a:t>
            </a:r>
            <a:r>
              <a:rPr lang="en-US" sz="1050" dirty="0">
                <a:solidFill>
                  <a:schemeClr val="tx1"/>
                </a:solidFill>
                <a:latin typeface="Arial" panose="020B0604020202020204" pitchFamily="34" charset="0"/>
                <a:cs typeface="Arial" panose="020B0604020202020204" pitchFamily="34" charset="0"/>
              </a:rPr>
              <a:t>4 Main Phases</a:t>
            </a:r>
          </a:p>
        </p:txBody>
      </p:sp>
      <p:sp>
        <p:nvSpPr>
          <p:cNvPr id="10" name="Rectangle 9">
            <a:extLst>
              <a:ext uri="{FF2B5EF4-FFF2-40B4-BE49-F238E27FC236}">
                <a16:creationId xmlns:a16="http://schemas.microsoft.com/office/drawing/2014/main" id="{FA302A43-EDF5-4D06-88F4-F88773BE0ECF}"/>
              </a:ext>
            </a:extLst>
          </p:cNvPr>
          <p:cNvSpPr/>
          <p:nvPr/>
        </p:nvSpPr>
        <p:spPr>
          <a:xfrm>
            <a:off x="347855" y="1538790"/>
            <a:ext cx="1371600" cy="13716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9831418-3D57-47BA-B24E-8692B42D728C}"/>
              </a:ext>
            </a:extLst>
          </p:cNvPr>
          <p:cNvSpPr/>
          <p:nvPr/>
        </p:nvSpPr>
        <p:spPr>
          <a:xfrm>
            <a:off x="1914029" y="1538790"/>
            <a:ext cx="1028700" cy="13716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42A7087-DFDC-40CE-907E-4C9BECFB80DB}"/>
              </a:ext>
            </a:extLst>
          </p:cNvPr>
          <p:cNvSpPr/>
          <p:nvPr/>
        </p:nvSpPr>
        <p:spPr>
          <a:xfrm>
            <a:off x="3113838" y="1538790"/>
            <a:ext cx="2743200" cy="13716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FD0E94D-7B25-4047-8C93-16A34C6DCBC6}"/>
              </a:ext>
            </a:extLst>
          </p:cNvPr>
          <p:cNvSpPr/>
          <p:nvPr/>
        </p:nvSpPr>
        <p:spPr>
          <a:xfrm>
            <a:off x="6023684" y="1538790"/>
            <a:ext cx="2743200" cy="1371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2913D61D-2975-4236-981F-E0FEA69CC0CF}"/>
              </a:ext>
            </a:extLst>
          </p:cNvPr>
          <p:cNvSpPr/>
          <p:nvPr/>
        </p:nvSpPr>
        <p:spPr>
          <a:xfrm>
            <a:off x="350195" y="1704235"/>
            <a:ext cx="137160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latin typeface="Arial" panose="020B0604020202020204" pitchFamily="34" charset="0"/>
                <a:cs typeface="Arial" panose="020B0604020202020204" pitchFamily="34" charset="0"/>
              </a:rPr>
              <a:t>Pre-Lending</a:t>
            </a:r>
            <a:endParaRPr lang="en-US" sz="1050" dirty="0">
              <a:solidFill>
                <a:schemeClr val="tx1"/>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F81A06CF-F4AF-4CD3-8ADC-9AAD2BE14BE0}"/>
              </a:ext>
            </a:extLst>
          </p:cNvPr>
          <p:cNvSpPr/>
          <p:nvPr/>
        </p:nvSpPr>
        <p:spPr>
          <a:xfrm>
            <a:off x="1914029" y="1703894"/>
            <a:ext cx="102870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Arial" panose="020B0604020202020204" pitchFamily="34" charset="0"/>
                <a:cs typeface="Arial" panose="020B0604020202020204" pitchFamily="34" charset="0"/>
              </a:rPr>
              <a:t>Origination</a:t>
            </a:r>
          </a:p>
        </p:txBody>
      </p:sp>
      <p:sp>
        <p:nvSpPr>
          <p:cNvPr id="16" name="Rectangle 15">
            <a:extLst>
              <a:ext uri="{FF2B5EF4-FFF2-40B4-BE49-F238E27FC236}">
                <a16:creationId xmlns:a16="http://schemas.microsoft.com/office/drawing/2014/main" id="{2CC0FBAB-362E-43B7-A050-1CE2F089FA7B}"/>
              </a:ext>
            </a:extLst>
          </p:cNvPr>
          <p:cNvSpPr/>
          <p:nvPr/>
        </p:nvSpPr>
        <p:spPr>
          <a:xfrm>
            <a:off x="3112613" y="1703894"/>
            <a:ext cx="274320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Arial" panose="020B0604020202020204" pitchFamily="34" charset="0"/>
                <a:cs typeface="Arial" panose="020B0604020202020204" pitchFamily="34" charset="0"/>
              </a:rPr>
              <a:t>Credit Management &amp; Monitoring</a:t>
            </a:r>
          </a:p>
        </p:txBody>
      </p:sp>
      <p:sp>
        <p:nvSpPr>
          <p:cNvPr id="17" name="Rectangle 16">
            <a:extLst>
              <a:ext uri="{FF2B5EF4-FFF2-40B4-BE49-F238E27FC236}">
                <a16:creationId xmlns:a16="http://schemas.microsoft.com/office/drawing/2014/main" id="{2E5C7AEE-EB61-47B1-9301-66DC43E4F371}"/>
              </a:ext>
            </a:extLst>
          </p:cNvPr>
          <p:cNvSpPr/>
          <p:nvPr/>
        </p:nvSpPr>
        <p:spPr>
          <a:xfrm>
            <a:off x="6023684" y="1703213"/>
            <a:ext cx="274320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Arial" panose="020B0604020202020204" pitchFamily="34" charset="0"/>
                <a:cs typeface="Arial" panose="020B0604020202020204" pitchFamily="34" charset="0"/>
              </a:rPr>
              <a:t>Collection &amp; Recovery</a:t>
            </a:r>
          </a:p>
        </p:txBody>
      </p:sp>
      <p:sp>
        <p:nvSpPr>
          <p:cNvPr id="18" name="Flowchart: Decision 17"/>
          <p:cNvSpPr/>
          <p:nvPr/>
        </p:nvSpPr>
        <p:spPr>
          <a:xfrm>
            <a:off x="2204343" y="1407926"/>
            <a:ext cx="432048" cy="378042"/>
          </a:xfrm>
          <a:prstGeom prst="flowChartDecision">
            <a:avLst/>
          </a:prstGeom>
          <a:solidFill>
            <a:srgbClr val="00B050"/>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sz="1350" dirty="0">
                <a:solidFill>
                  <a:prstClr val="black"/>
                </a:solidFill>
                <a:latin typeface="Arial" panose="020B0604020202020204" pitchFamily="34" charset="0"/>
                <a:cs typeface="Arial" panose="020B0604020202020204" pitchFamily="34" charset="0"/>
              </a:rPr>
              <a:t>1</a:t>
            </a:r>
          </a:p>
        </p:txBody>
      </p:sp>
      <p:sp>
        <p:nvSpPr>
          <p:cNvPr id="19" name="Flowchart: Decision 18"/>
          <p:cNvSpPr/>
          <p:nvPr/>
        </p:nvSpPr>
        <p:spPr>
          <a:xfrm>
            <a:off x="4272686" y="1407926"/>
            <a:ext cx="432048" cy="378042"/>
          </a:xfrm>
          <a:prstGeom prst="flowChartDecision">
            <a:avLst/>
          </a:prstGeom>
          <a:ln w="3810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fontAlgn="auto">
              <a:spcBef>
                <a:spcPts val="0"/>
              </a:spcBef>
              <a:spcAft>
                <a:spcPts val="0"/>
              </a:spcAft>
            </a:pPr>
            <a:r>
              <a:rPr lang="en-US" sz="1350" dirty="0" smtClean="0">
                <a:solidFill>
                  <a:prstClr val="black"/>
                </a:solidFill>
                <a:latin typeface="Arial" panose="020B0604020202020204" pitchFamily="34" charset="0"/>
                <a:cs typeface="Arial" panose="020B0604020202020204" pitchFamily="34" charset="0"/>
              </a:rPr>
              <a:t>2</a:t>
            </a:r>
            <a:endParaRPr lang="en-US" sz="1350" dirty="0">
              <a:solidFill>
                <a:prstClr val="black"/>
              </a:solidFill>
              <a:latin typeface="Arial" panose="020B0604020202020204" pitchFamily="34" charset="0"/>
              <a:cs typeface="Arial" panose="020B0604020202020204" pitchFamily="34" charset="0"/>
            </a:endParaRPr>
          </a:p>
        </p:txBody>
      </p:sp>
      <p:sp>
        <p:nvSpPr>
          <p:cNvPr id="20" name="Flowchart: Decision 19"/>
          <p:cNvSpPr/>
          <p:nvPr/>
        </p:nvSpPr>
        <p:spPr>
          <a:xfrm>
            <a:off x="7195409" y="1391207"/>
            <a:ext cx="411480" cy="411480"/>
          </a:xfrm>
          <a:prstGeom prst="flowChartDecision">
            <a:avLst/>
          </a:prstGeom>
          <a:solidFill>
            <a:srgbClr val="FF7C80"/>
          </a:solidFill>
          <a:ln w="38100">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fontAlgn="auto">
              <a:spcBef>
                <a:spcPts val="0"/>
              </a:spcBef>
              <a:spcAft>
                <a:spcPts val="0"/>
              </a:spcAft>
            </a:pPr>
            <a:r>
              <a:rPr lang="en-US" sz="1350" dirty="0" smtClean="0">
                <a:solidFill>
                  <a:prstClr val="black"/>
                </a:solidFill>
                <a:latin typeface="Arial" panose="020B0604020202020204" pitchFamily="34" charset="0"/>
                <a:cs typeface="Arial" panose="020B0604020202020204" pitchFamily="34" charset="0"/>
              </a:rPr>
              <a:t>3</a:t>
            </a:r>
            <a:endParaRPr lang="en-US" sz="1350" dirty="0">
              <a:solidFill>
                <a:prstClr val="black"/>
              </a:solidFill>
              <a:latin typeface="Arial" panose="020B0604020202020204" pitchFamily="34" charset="0"/>
              <a:cs typeface="Arial" panose="020B0604020202020204" pitchFamily="34" charset="0"/>
            </a:endParaRPr>
          </a:p>
        </p:txBody>
      </p:sp>
      <p:sp>
        <p:nvSpPr>
          <p:cNvPr id="40" name="Flowchart: Decision 39"/>
          <p:cNvSpPr/>
          <p:nvPr/>
        </p:nvSpPr>
        <p:spPr>
          <a:xfrm>
            <a:off x="807382" y="1396312"/>
            <a:ext cx="432048" cy="378042"/>
          </a:xfrm>
          <a:prstGeom prst="flowChartDecision">
            <a:avLst/>
          </a:prstGeom>
          <a:solidFill>
            <a:schemeClr val="accent5">
              <a:lumMod val="60000"/>
              <a:lumOff val="40000"/>
            </a:schemeClr>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sz="1350" dirty="0">
                <a:solidFill>
                  <a:prstClr val="black"/>
                </a:solidFill>
                <a:latin typeface="Arial" panose="020B0604020202020204" pitchFamily="34" charset="0"/>
                <a:cs typeface="Arial" panose="020B0604020202020204" pitchFamily="34" charset="0"/>
              </a:rPr>
              <a:t>0</a:t>
            </a:r>
          </a:p>
        </p:txBody>
      </p:sp>
      <p:sp>
        <p:nvSpPr>
          <p:cNvPr id="41" name="Flowchart: Decision 40"/>
          <p:cNvSpPr/>
          <p:nvPr/>
        </p:nvSpPr>
        <p:spPr>
          <a:xfrm>
            <a:off x="683568" y="2523340"/>
            <a:ext cx="365760" cy="365760"/>
          </a:xfrm>
          <a:prstGeom prst="flowChartDecision">
            <a:avLst/>
          </a:prstGeom>
          <a:solidFill>
            <a:schemeClr val="accent5">
              <a:lumMod val="60000"/>
              <a:lumOff val="40000"/>
            </a:schemeClr>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sz="1350" dirty="0">
                <a:solidFill>
                  <a:prstClr val="black"/>
                </a:solidFill>
                <a:latin typeface="Arial" panose="020B0604020202020204" pitchFamily="34" charset="0"/>
                <a:cs typeface="Arial" panose="020B0604020202020204" pitchFamily="34" charset="0"/>
              </a:rPr>
              <a:t>0</a:t>
            </a:r>
          </a:p>
        </p:txBody>
      </p:sp>
    </p:spTree>
    <p:extLst>
      <p:ext uri="{BB962C8B-B14F-4D97-AF65-F5344CB8AC3E}">
        <p14:creationId xmlns:p14="http://schemas.microsoft.com/office/powerpoint/2010/main" val="324242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700811"/>
            <a:ext cx="9144000" cy="3539430"/>
          </a:xfrm>
          <a:prstGeom prst="rect">
            <a:avLst/>
          </a:prstGeom>
          <a:noFill/>
        </p:spPr>
        <p:txBody>
          <a:bodyPr wrap="square" rtlCol="0">
            <a:spAutoFit/>
          </a:bodyPr>
          <a:lstStyle/>
          <a:p>
            <a:pPr algn="ctr"/>
            <a:r>
              <a:rPr lang="en-US"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ERM </a:t>
            </a: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WBG – </a:t>
            </a:r>
            <a:r>
              <a:rPr lang="en-US" b="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a:t>
            </a: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BANK </a:t>
            </a:r>
            <a:r>
              <a:rPr lang="en-US"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China</a:t>
            </a:r>
          </a:p>
          <a:p>
            <a:pPr algn="ct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endPar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Retail Lending Special Project</a:t>
            </a:r>
          </a:p>
          <a:p>
            <a:pPr algn="ctr"/>
            <a:endPar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endPar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lvl="0" algn="ctr" defTabSz="812749" fontAlgn="auto">
              <a:spcBef>
                <a:spcPts val="0"/>
              </a:spcBef>
              <a:spcAft>
                <a:spcPts val="0"/>
              </a:spcAft>
              <a:defRPr/>
            </a:pPr>
            <a:r>
              <a:rPr lang="en-US"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Agenda 0: </a:t>
            </a:r>
            <a:r>
              <a:rPr lang="en-US" dirty="0">
                <a:latin typeface="Arial" panose="020B0604020202020204" pitchFamily="34" charset="0"/>
                <a:cs typeface="Arial" panose="020B0604020202020204" pitchFamily="34" charset="0"/>
              </a:rPr>
              <a:t>KBANK CN Model Risk </a:t>
            </a:r>
            <a:r>
              <a:rPr lang="en-US" dirty="0" smtClean="0">
                <a:latin typeface="Arial" panose="020B0604020202020204" pitchFamily="34" charset="0"/>
                <a:cs typeface="Arial" panose="020B0604020202020204" pitchFamily="34" charset="0"/>
              </a:rPr>
              <a:t>Governance </a:t>
            </a:r>
            <a:r>
              <a:rPr lang="en-US" dirty="0">
                <a:latin typeface="Arial" panose="020B0604020202020204" pitchFamily="34" charset="0"/>
                <a:cs typeface="Arial" panose="020B0604020202020204" pitchFamily="34" charset="0"/>
              </a:rPr>
              <a:t>Structure</a:t>
            </a:r>
          </a:p>
        </p:txBody>
      </p:sp>
      <p:sp>
        <p:nvSpPr>
          <p:cNvPr id="6" name="Line 5"/>
          <p:cNvSpPr>
            <a:spLocks noChangeShapeType="1"/>
          </p:cNvSpPr>
          <p:nvPr/>
        </p:nvSpPr>
        <p:spPr bwMode="auto">
          <a:xfrm>
            <a:off x="1761067" y="3877733"/>
            <a:ext cx="54864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th-TH" sz="2489"/>
          </a:p>
        </p:txBody>
      </p:sp>
    </p:spTree>
    <p:extLst>
      <p:ext uri="{BB962C8B-B14F-4D97-AF65-F5344CB8AC3E}">
        <p14:creationId xmlns:p14="http://schemas.microsoft.com/office/powerpoint/2010/main" val="17457836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flipH="1" flipV="1">
            <a:off x="252800" y="4869160"/>
            <a:ext cx="848056" cy="95461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smtClean="0">
                <a:solidFill>
                  <a:schemeClr val="tx1"/>
                </a:solidFill>
                <a:latin typeface="Arial" panose="020B0604020202020204" pitchFamily="34" charset="0"/>
                <a:cs typeface="Arial" panose="020B0604020202020204" pitchFamily="34" charset="0"/>
              </a:rPr>
              <a:t>Owner </a:t>
            </a:r>
            <a:r>
              <a:rPr lang="en-US" sz="1400" dirty="0">
                <a:solidFill>
                  <a:schemeClr val="tx1"/>
                </a:solidFill>
                <a:latin typeface="Arial" panose="020B0604020202020204" pitchFamily="34" charset="0"/>
                <a:cs typeface="Arial" panose="020B0604020202020204" pitchFamily="34" charset="0"/>
              </a:rPr>
              <a:t>&amp; Manage Risks</a:t>
            </a:r>
          </a:p>
        </p:txBody>
      </p:sp>
      <p:sp>
        <p:nvSpPr>
          <p:cNvPr id="34" name="Rectangle 33"/>
          <p:cNvSpPr/>
          <p:nvPr/>
        </p:nvSpPr>
        <p:spPr>
          <a:xfrm flipH="1" flipV="1">
            <a:off x="252800" y="3224168"/>
            <a:ext cx="848056" cy="1568125"/>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smtClean="0">
                <a:solidFill>
                  <a:schemeClr val="tx1"/>
                </a:solidFill>
                <a:latin typeface="Arial" panose="020B0604020202020204" pitchFamily="34" charset="0"/>
                <a:cs typeface="Arial" panose="020B0604020202020204" pitchFamily="34" charset="0"/>
              </a:rPr>
              <a:t>Risks Oversight</a:t>
            </a:r>
            <a:endParaRPr lang="en-US" sz="1400" dirty="0">
              <a:solidFill>
                <a:schemeClr val="tx1"/>
              </a:solidFill>
              <a:latin typeface="Arial" panose="020B0604020202020204" pitchFamily="34" charset="0"/>
              <a:cs typeface="Arial" panose="020B0604020202020204" pitchFamily="34" charset="0"/>
            </a:endParaRPr>
          </a:p>
        </p:txBody>
      </p:sp>
      <p:sp>
        <p:nvSpPr>
          <p:cNvPr id="35" name="Rectangle 34"/>
          <p:cNvSpPr/>
          <p:nvPr/>
        </p:nvSpPr>
        <p:spPr>
          <a:xfrm flipH="1" flipV="1">
            <a:off x="254380" y="2060848"/>
            <a:ext cx="848056" cy="110237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smtClean="0">
                <a:solidFill>
                  <a:schemeClr val="tx1"/>
                </a:solidFill>
                <a:latin typeface="Arial" panose="020B0604020202020204" pitchFamily="34" charset="0"/>
                <a:cs typeface="Arial" panose="020B0604020202020204" pitchFamily="34" charset="0"/>
              </a:rPr>
              <a:t>Independent</a:t>
            </a:r>
            <a:endParaRPr lang="en-US" sz="1400" dirty="0">
              <a:solidFill>
                <a:schemeClr val="tx1"/>
              </a:solidFill>
              <a:latin typeface="Arial" panose="020B0604020202020204" pitchFamily="34" charset="0"/>
              <a:cs typeface="Arial" panose="020B0604020202020204" pitchFamily="34" charset="0"/>
            </a:endParaRPr>
          </a:p>
        </p:txBody>
      </p:sp>
      <p:sp>
        <p:nvSpPr>
          <p:cNvPr id="19" name="Isosceles Triangle 18"/>
          <p:cNvSpPr/>
          <p:nvPr/>
        </p:nvSpPr>
        <p:spPr>
          <a:xfrm>
            <a:off x="3089013" y="2204908"/>
            <a:ext cx="1813496" cy="3551676"/>
          </a:xfrm>
          <a:prstGeom prst="triangle">
            <a:avLst/>
          </a:prstGeom>
          <a:solidFill>
            <a:srgbClr val="FFC000">
              <a:lumMod val="40000"/>
              <a:lumOff val="60000"/>
            </a:srgbClr>
          </a:solidFill>
          <a:ln w="12700" cap="flat" cmpd="sng" algn="ctr">
            <a:noFill/>
            <a:prstDash val="solid"/>
            <a:miter lim="800000"/>
          </a:ln>
          <a:effectLst/>
        </p:spPr>
        <p:txBody>
          <a:bodyPr rtlCol="0" anchor="ctr"/>
          <a:lstStyle/>
          <a:p>
            <a:pPr algn="ctr" defTabSz="812810" fontAlgn="auto">
              <a:spcBef>
                <a:spcPts val="0"/>
              </a:spcBef>
              <a:spcAft>
                <a:spcPts val="0"/>
              </a:spcAft>
              <a:defRPr/>
            </a:pPr>
            <a:endParaRPr lang="en-US" sz="1600" kern="0">
              <a:solidFill>
                <a:prstClr val="white"/>
              </a:solidFill>
              <a:latin typeface="Arial" panose="020B0604020202020204" pitchFamily="34" charset="0"/>
              <a:cs typeface="Arial" panose="020B0604020202020204" pitchFamily="34" charset="0"/>
            </a:endParaRPr>
          </a:p>
        </p:txBody>
      </p:sp>
      <p:sp>
        <p:nvSpPr>
          <p:cNvPr id="5" name="Rectangle 4"/>
          <p:cNvSpPr/>
          <p:nvPr/>
        </p:nvSpPr>
        <p:spPr>
          <a:xfrm>
            <a:off x="4284364" y="3163220"/>
            <a:ext cx="4680520" cy="120188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t"/>
          <a:lstStyle/>
          <a:p>
            <a:pPr algn="ctr"/>
            <a:r>
              <a:rPr lang="en-US" sz="1400" dirty="0" smtClean="0">
                <a:solidFill>
                  <a:schemeClr val="tx1"/>
                </a:solidFill>
                <a:latin typeface="Arial" panose="020B0604020202020204" pitchFamily="34" charset="0"/>
                <a:cs typeface="Arial" panose="020B0604020202020204" pitchFamily="34" charset="0"/>
              </a:rPr>
              <a:t>Governance Body</a:t>
            </a:r>
            <a:endParaRPr lang="en-US" sz="1400" dirty="0">
              <a:solidFill>
                <a:schemeClr val="tx1"/>
              </a:solidFill>
              <a:latin typeface="Arial" panose="020B0604020202020204" pitchFamily="34" charset="0"/>
              <a:cs typeface="Arial" panose="020B0604020202020204" pitchFamily="34" charset="0"/>
            </a:endParaRPr>
          </a:p>
        </p:txBody>
      </p:sp>
      <p:graphicFrame>
        <p:nvGraphicFramePr>
          <p:cNvPr id="20" name="Diagram 19"/>
          <p:cNvGraphicFramePr/>
          <p:nvPr>
            <p:extLst>
              <p:ext uri="{D42A27DB-BD31-4B8C-83A1-F6EECF244321}">
                <p14:modId xmlns:p14="http://schemas.microsoft.com/office/powerpoint/2010/main" val="2100080822"/>
              </p:ext>
            </p:extLst>
          </p:nvPr>
        </p:nvGraphicFramePr>
        <p:xfrm>
          <a:off x="755576" y="2060848"/>
          <a:ext cx="7920531" cy="38397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1" name="Title 1">
            <a:extLst>
              <a:ext uri="{FF2B5EF4-FFF2-40B4-BE49-F238E27FC236}">
                <a16:creationId xmlns:a16="http://schemas.microsoft.com/office/drawing/2014/main" id="{EF4471C8-23FE-4CB6-9695-9635D0A60363}"/>
              </a:ext>
            </a:extLst>
          </p:cNvPr>
          <p:cNvSpPr txBox="1">
            <a:spLocks/>
          </p:cNvSpPr>
          <p:nvPr/>
        </p:nvSpPr>
        <p:spPr>
          <a:xfrm>
            <a:off x="606004" y="841444"/>
            <a:ext cx="8358880"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r>
              <a:rPr lang="en-US" altLang="zh-CN" sz="2400" b="1" dirty="0" smtClean="0">
                <a:latin typeface="Arial" panose="020B0604020202020204" pitchFamily="34" charset="0"/>
                <a:cs typeface="Arial" panose="020B0604020202020204" pitchFamily="34" charset="0"/>
              </a:rPr>
              <a:t>KBANK CN Model Risk Governance </a:t>
            </a:r>
            <a:r>
              <a:rPr lang="en-US" altLang="zh-CN" sz="2400" b="1" dirty="0">
                <a:latin typeface="Arial" panose="020B0604020202020204" pitchFamily="34" charset="0"/>
                <a:cs typeface="Arial" panose="020B0604020202020204" pitchFamily="34" charset="0"/>
              </a:rPr>
              <a:t>Structure</a:t>
            </a:r>
          </a:p>
          <a:p>
            <a:r>
              <a:rPr lang="en-US" altLang="zh-CN" sz="1600" dirty="0">
                <a:latin typeface="Arial" panose="020B0604020202020204" pitchFamily="34" charset="0"/>
                <a:cs typeface="Arial" panose="020B0604020202020204" pitchFamily="34" charset="0"/>
              </a:rPr>
              <a:t>The Three Line of Defense Framework /</a:t>
            </a:r>
            <a:r>
              <a:rPr lang="zh-CN" altLang="en-US" sz="1600" dirty="0">
                <a:latin typeface="Arial" panose="020B0604020202020204" pitchFamily="34" charset="0"/>
                <a:ea typeface="微软雅黑" panose="020B0503020204020204" pitchFamily="34" charset="-122"/>
                <a:cs typeface="Arial" panose="020B0604020202020204" pitchFamily="34" charset="0"/>
              </a:rPr>
              <a:t>三道防线</a:t>
            </a:r>
          </a:p>
        </p:txBody>
      </p:sp>
    </p:spTree>
    <p:extLst>
      <p:ext uri="{BB962C8B-B14F-4D97-AF65-F5344CB8AC3E}">
        <p14:creationId xmlns:p14="http://schemas.microsoft.com/office/powerpoint/2010/main" val="6517838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66612" y="2723401"/>
            <a:ext cx="3564396" cy="7399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08" tIns="34250" rIns="68508" bIns="34250" rtlCol="0" anchor="ctr"/>
          <a:lstStyle/>
          <a:p>
            <a:pPr algn="ctr"/>
            <a:endParaRPr lang="th-TH" sz="1067">
              <a:solidFill>
                <a:schemeClr val="tx1"/>
              </a:solidFill>
              <a:latin typeface="Arial" panose="020B0604020202020204" pitchFamily="34" charset="0"/>
            </a:endParaRPr>
          </a:p>
        </p:txBody>
      </p:sp>
      <p:sp>
        <p:nvSpPr>
          <p:cNvPr id="5" name="Rectangle 4"/>
          <p:cNvSpPr/>
          <p:nvPr/>
        </p:nvSpPr>
        <p:spPr>
          <a:xfrm>
            <a:off x="2366610" y="2723401"/>
            <a:ext cx="3564396" cy="7399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08" tIns="34250" rIns="68508" bIns="34250" rtlCol="0" anchor="ctr"/>
          <a:lstStyle/>
          <a:p>
            <a:pPr algn="ctr"/>
            <a:endParaRPr lang="th-TH" sz="1067">
              <a:solidFill>
                <a:schemeClr val="tx1"/>
              </a:solidFill>
              <a:latin typeface="Arial" panose="020B0604020202020204" pitchFamily="34" charset="0"/>
            </a:endParaRPr>
          </a:p>
        </p:txBody>
      </p:sp>
      <p:sp>
        <p:nvSpPr>
          <p:cNvPr id="6" name="Rectangle 5"/>
          <p:cNvSpPr/>
          <p:nvPr/>
        </p:nvSpPr>
        <p:spPr>
          <a:xfrm>
            <a:off x="2366612" y="3533491"/>
            <a:ext cx="3564396" cy="7399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08" tIns="34250" rIns="68508" bIns="34250" rtlCol="0" anchor="ctr"/>
          <a:lstStyle/>
          <a:p>
            <a:pPr algn="ctr"/>
            <a:endParaRPr lang="th-TH" sz="1067">
              <a:solidFill>
                <a:schemeClr val="tx1"/>
              </a:solidFill>
              <a:latin typeface="Arial" panose="020B0604020202020204" pitchFamily="34" charset="0"/>
            </a:endParaRPr>
          </a:p>
        </p:txBody>
      </p:sp>
      <p:sp>
        <p:nvSpPr>
          <p:cNvPr id="7" name="Rectangle 6"/>
          <p:cNvSpPr/>
          <p:nvPr/>
        </p:nvSpPr>
        <p:spPr>
          <a:xfrm>
            <a:off x="2366612" y="4613611"/>
            <a:ext cx="3564396" cy="7399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08" tIns="34250" rIns="68508" bIns="34250" rtlCol="0" anchor="ctr"/>
          <a:lstStyle/>
          <a:p>
            <a:pPr algn="ctr"/>
            <a:endParaRPr lang="th-TH" sz="1067">
              <a:solidFill>
                <a:schemeClr val="tx1"/>
              </a:solidFill>
              <a:latin typeface="Arial" panose="020B0604020202020204" pitchFamily="34" charset="0"/>
            </a:endParaRPr>
          </a:p>
        </p:txBody>
      </p:sp>
      <p:sp>
        <p:nvSpPr>
          <p:cNvPr id="8" name="TextBox 7"/>
          <p:cNvSpPr txBox="1"/>
          <p:nvPr/>
        </p:nvSpPr>
        <p:spPr>
          <a:xfrm>
            <a:off x="2420618" y="4613611"/>
            <a:ext cx="3456384" cy="233381"/>
          </a:xfrm>
          <a:prstGeom prst="rect">
            <a:avLst/>
          </a:prstGeom>
          <a:noFill/>
          <a:ln>
            <a:noFill/>
          </a:ln>
        </p:spPr>
        <p:txBody>
          <a:bodyPr wrap="square" lIns="68508" tIns="34250" rIns="68508" bIns="34250" rtlCol="0">
            <a:spAutoFit/>
          </a:bodyPr>
          <a:lstStyle/>
          <a:p>
            <a:pPr algn="ctr"/>
            <a:r>
              <a:rPr lang="en-US" sz="1067" b="1" dirty="0">
                <a:latin typeface="Arial" panose="020B0604020202020204" pitchFamily="34" charset="0"/>
                <a:cs typeface="Arial" panose="020B0604020202020204" pitchFamily="34" charset="0"/>
              </a:rPr>
              <a:t>1</a:t>
            </a:r>
            <a:r>
              <a:rPr lang="en-US" sz="1067" dirty="0">
                <a:latin typeface="Arial" panose="020B0604020202020204" pitchFamily="34" charset="0"/>
                <a:cs typeface="Arial" panose="020B0604020202020204" pitchFamily="34" charset="0"/>
              </a:rPr>
              <a:t> Model life cycle management</a:t>
            </a:r>
            <a:endParaRPr lang="th-TH" sz="1067" dirty="0">
              <a:latin typeface="Arial" panose="020B0604020202020204" pitchFamily="34" charset="0"/>
              <a:cs typeface="Calibri" panose="020F0502020204030204" pitchFamily="34" charset="0"/>
            </a:endParaRPr>
          </a:p>
        </p:txBody>
      </p:sp>
      <p:sp>
        <p:nvSpPr>
          <p:cNvPr id="9" name="Rectangle 8"/>
          <p:cNvSpPr/>
          <p:nvPr/>
        </p:nvSpPr>
        <p:spPr>
          <a:xfrm>
            <a:off x="2420616" y="4867527"/>
            <a:ext cx="1080120"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08" tIns="34250" rIns="68508" bIns="34250" rtlCol="0" anchor="ctr"/>
          <a:lstStyle/>
          <a:p>
            <a:pPr algn="ctr"/>
            <a:r>
              <a:rPr lang="en-US" sz="1067" dirty="0">
                <a:solidFill>
                  <a:schemeClr val="tx1"/>
                </a:solidFill>
                <a:latin typeface="Arial" panose="020B0604020202020204" pitchFamily="34" charset="0"/>
                <a:cs typeface="Arial" panose="020B0604020202020204" pitchFamily="34" charset="0"/>
              </a:rPr>
              <a:t>Model development</a:t>
            </a:r>
            <a:endParaRPr lang="th-TH" sz="1067" dirty="0">
              <a:solidFill>
                <a:schemeClr val="tx1"/>
              </a:solidFill>
              <a:latin typeface="Arial" panose="020B0604020202020204" pitchFamily="34" charset="0"/>
              <a:cs typeface="Calibri" panose="020F0502020204030204" pitchFamily="34" charset="0"/>
            </a:endParaRPr>
          </a:p>
        </p:txBody>
      </p:sp>
      <p:sp>
        <p:nvSpPr>
          <p:cNvPr id="10" name="Rectangle 9"/>
          <p:cNvSpPr/>
          <p:nvPr/>
        </p:nvSpPr>
        <p:spPr>
          <a:xfrm>
            <a:off x="3608749" y="4867527"/>
            <a:ext cx="1080120"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08" tIns="34250" rIns="68508" bIns="34250" rtlCol="0" anchor="ctr"/>
          <a:lstStyle/>
          <a:p>
            <a:pPr algn="ctr"/>
            <a:r>
              <a:rPr lang="en-US" sz="1067" dirty="0">
                <a:solidFill>
                  <a:schemeClr val="tx1"/>
                </a:solidFill>
                <a:latin typeface="Arial" panose="020B0604020202020204" pitchFamily="34" charset="0"/>
                <a:cs typeface="Arial" panose="020B0604020202020204" pitchFamily="34" charset="0"/>
              </a:rPr>
              <a:t>Model implementation</a:t>
            </a:r>
            <a:endParaRPr lang="th-TH" sz="1067" dirty="0">
              <a:solidFill>
                <a:schemeClr val="tx1"/>
              </a:solidFill>
              <a:latin typeface="Arial" panose="020B0604020202020204" pitchFamily="34" charset="0"/>
              <a:cs typeface="Calibri" panose="020F0502020204030204" pitchFamily="34" charset="0"/>
            </a:endParaRPr>
          </a:p>
        </p:txBody>
      </p:sp>
      <p:sp>
        <p:nvSpPr>
          <p:cNvPr id="11" name="Rectangle 10"/>
          <p:cNvSpPr/>
          <p:nvPr/>
        </p:nvSpPr>
        <p:spPr>
          <a:xfrm>
            <a:off x="4796880" y="4867527"/>
            <a:ext cx="1080120"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08" tIns="34250" rIns="68508" bIns="34250" rtlCol="0" anchor="ctr"/>
          <a:lstStyle/>
          <a:p>
            <a:pPr algn="ctr"/>
            <a:r>
              <a:rPr lang="en-US" sz="1067" dirty="0">
                <a:solidFill>
                  <a:schemeClr val="tx1"/>
                </a:solidFill>
                <a:latin typeface="Arial" panose="020B0604020202020204" pitchFamily="34" charset="0"/>
                <a:cs typeface="Arial" panose="020B0604020202020204" pitchFamily="34" charset="0"/>
              </a:rPr>
              <a:t>Model use</a:t>
            </a:r>
            <a:endParaRPr lang="th-TH" sz="1067" dirty="0">
              <a:solidFill>
                <a:schemeClr val="tx1"/>
              </a:solidFill>
              <a:latin typeface="Arial" panose="020B0604020202020204" pitchFamily="34" charset="0"/>
              <a:cs typeface="Calibri" panose="020F0502020204030204" pitchFamily="34" charset="0"/>
            </a:endParaRPr>
          </a:p>
        </p:txBody>
      </p:sp>
      <p:sp>
        <p:nvSpPr>
          <p:cNvPr id="12" name="TextBox 11"/>
          <p:cNvSpPr txBox="1"/>
          <p:nvPr/>
        </p:nvSpPr>
        <p:spPr>
          <a:xfrm>
            <a:off x="2420618" y="2707291"/>
            <a:ext cx="3456384" cy="233381"/>
          </a:xfrm>
          <a:prstGeom prst="rect">
            <a:avLst/>
          </a:prstGeom>
          <a:noFill/>
          <a:ln>
            <a:noFill/>
          </a:ln>
        </p:spPr>
        <p:txBody>
          <a:bodyPr wrap="square" lIns="68508" tIns="34250" rIns="68508" bIns="34250" rtlCol="0">
            <a:spAutoFit/>
          </a:bodyPr>
          <a:lstStyle/>
          <a:p>
            <a:pPr algn="ctr"/>
            <a:r>
              <a:rPr lang="en-US" sz="1067" b="1" dirty="0">
                <a:latin typeface="Arial" panose="020B0604020202020204" pitchFamily="34" charset="0"/>
                <a:cs typeface="Arial" panose="020B0604020202020204" pitchFamily="34" charset="0"/>
              </a:rPr>
              <a:t>3</a:t>
            </a:r>
            <a:r>
              <a:rPr lang="en-US" sz="1067" dirty="0">
                <a:latin typeface="Arial" panose="020B0604020202020204" pitchFamily="34" charset="0"/>
                <a:cs typeface="Arial" panose="020B0604020202020204" pitchFamily="34" charset="0"/>
              </a:rPr>
              <a:t> Model risk identification and measurement</a:t>
            </a:r>
            <a:endParaRPr lang="th-TH" sz="1067" dirty="0">
              <a:latin typeface="Arial" panose="020B0604020202020204" pitchFamily="34" charset="0"/>
              <a:cs typeface="Calibri" panose="020F0502020204030204" pitchFamily="34" charset="0"/>
            </a:endParaRPr>
          </a:p>
        </p:txBody>
      </p:sp>
      <p:sp>
        <p:nvSpPr>
          <p:cNvPr id="13" name="Rectangle 12"/>
          <p:cNvSpPr/>
          <p:nvPr/>
        </p:nvSpPr>
        <p:spPr>
          <a:xfrm>
            <a:off x="2420616" y="3787407"/>
            <a:ext cx="1080120"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08" tIns="34250" rIns="68508" bIns="34250" rtlCol="0" anchor="ctr"/>
          <a:lstStyle/>
          <a:p>
            <a:pPr algn="ctr"/>
            <a:r>
              <a:rPr lang="en-US" sz="1067" dirty="0">
                <a:solidFill>
                  <a:schemeClr val="tx1"/>
                </a:solidFill>
                <a:latin typeface="Arial" panose="020B0604020202020204" pitchFamily="34" charset="0"/>
                <a:cs typeface="Arial" panose="020B0604020202020204" pitchFamily="34" charset="0"/>
              </a:rPr>
              <a:t>Conceptual soundness</a:t>
            </a:r>
            <a:endParaRPr lang="th-TH" sz="1067" dirty="0">
              <a:solidFill>
                <a:schemeClr val="tx1"/>
              </a:solidFill>
              <a:latin typeface="Arial" panose="020B0604020202020204" pitchFamily="34" charset="0"/>
              <a:cs typeface="Calibri" panose="020F0502020204030204" pitchFamily="34" charset="0"/>
            </a:endParaRPr>
          </a:p>
        </p:txBody>
      </p:sp>
      <p:sp>
        <p:nvSpPr>
          <p:cNvPr id="14" name="Rectangle 13"/>
          <p:cNvSpPr/>
          <p:nvPr/>
        </p:nvSpPr>
        <p:spPr>
          <a:xfrm>
            <a:off x="3608749" y="3787407"/>
            <a:ext cx="1080120"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08" tIns="34250" rIns="68508" bIns="34250" rtlCol="0" anchor="ctr"/>
          <a:lstStyle/>
          <a:p>
            <a:pPr algn="ctr"/>
            <a:r>
              <a:rPr lang="en-US" sz="1067" dirty="0">
                <a:solidFill>
                  <a:schemeClr val="tx1"/>
                </a:solidFill>
                <a:latin typeface="Arial" panose="020B0604020202020204" pitchFamily="34" charset="0"/>
                <a:cs typeface="Arial" panose="020B0604020202020204" pitchFamily="34" charset="0"/>
              </a:rPr>
              <a:t>Quantitative model validation</a:t>
            </a:r>
            <a:endParaRPr lang="th-TH" sz="1067" dirty="0">
              <a:solidFill>
                <a:schemeClr val="tx1"/>
              </a:solidFill>
              <a:latin typeface="Arial" panose="020B0604020202020204" pitchFamily="34" charset="0"/>
              <a:cs typeface="Calibri" panose="020F0502020204030204" pitchFamily="34" charset="0"/>
            </a:endParaRPr>
          </a:p>
        </p:txBody>
      </p:sp>
      <p:sp>
        <p:nvSpPr>
          <p:cNvPr id="15" name="Rectangle 14"/>
          <p:cNvSpPr/>
          <p:nvPr/>
        </p:nvSpPr>
        <p:spPr>
          <a:xfrm>
            <a:off x="4796880" y="3787407"/>
            <a:ext cx="1080120"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08" tIns="34250" rIns="68508" bIns="34250" rtlCol="0" anchor="ctr"/>
          <a:lstStyle/>
          <a:p>
            <a:pPr algn="ctr"/>
            <a:r>
              <a:rPr lang="en-US" sz="1067" dirty="0">
                <a:solidFill>
                  <a:schemeClr val="tx1"/>
                </a:solidFill>
                <a:latin typeface="Arial" panose="020B0604020202020204" pitchFamily="34" charset="0"/>
                <a:cs typeface="Arial" panose="020B0604020202020204" pitchFamily="34" charset="0"/>
              </a:rPr>
              <a:t>Data and  review process </a:t>
            </a:r>
            <a:endParaRPr lang="th-TH" sz="1067" dirty="0">
              <a:solidFill>
                <a:schemeClr val="tx1"/>
              </a:solidFill>
              <a:latin typeface="Arial" panose="020B0604020202020204" pitchFamily="34" charset="0"/>
              <a:cs typeface="Calibri" panose="020F0502020204030204" pitchFamily="34" charset="0"/>
            </a:endParaRPr>
          </a:p>
        </p:txBody>
      </p:sp>
      <p:sp>
        <p:nvSpPr>
          <p:cNvPr id="16" name="Rectangle 15"/>
          <p:cNvSpPr/>
          <p:nvPr/>
        </p:nvSpPr>
        <p:spPr>
          <a:xfrm>
            <a:off x="2366612" y="2167227"/>
            <a:ext cx="3564396"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08" tIns="34250" rIns="68508" bIns="34250" numCol="1" spcCol="0" rtlCol="0" fromWordArt="0" anchor="ctr" anchorCtr="0" forceAA="0" compatLnSpc="1">
            <a:prstTxWarp prst="textNoShape">
              <a:avLst/>
            </a:prstTxWarp>
            <a:noAutofit/>
          </a:bodyPr>
          <a:lstStyle/>
          <a:p>
            <a:pPr algn="ctr"/>
            <a:r>
              <a:rPr lang="en-US" sz="1067" dirty="0">
                <a:solidFill>
                  <a:schemeClr val="tx1"/>
                </a:solidFill>
                <a:latin typeface="Arial" panose="020B0604020202020204" pitchFamily="34" charset="0"/>
                <a:cs typeface="Arial" panose="020B0604020202020204" pitchFamily="34" charset="0"/>
              </a:rPr>
              <a:t>Model risk management policy and governance</a:t>
            </a:r>
            <a:endParaRPr lang="th-TH" sz="1067" dirty="0">
              <a:solidFill>
                <a:schemeClr val="tx1"/>
              </a:solidFill>
              <a:latin typeface="Arial" panose="020B0604020202020204" pitchFamily="34" charset="0"/>
              <a:cs typeface="Arial" panose="020B0604020202020204" pitchFamily="34" charset="0"/>
            </a:endParaRPr>
          </a:p>
        </p:txBody>
      </p:sp>
      <p:sp>
        <p:nvSpPr>
          <p:cNvPr id="17" name="Rectangle 16"/>
          <p:cNvSpPr/>
          <p:nvPr/>
        </p:nvSpPr>
        <p:spPr>
          <a:xfrm>
            <a:off x="2366612" y="2437257"/>
            <a:ext cx="3564396"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08" tIns="34250" rIns="68508" bIns="34250" numCol="1" spcCol="0" rtlCol="0" fromWordArt="0" anchor="ctr" anchorCtr="0" forceAA="0" compatLnSpc="1">
            <a:prstTxWarp prst="textNoShape">
              <a:avLst/>
            </a:prstTxWarp>
            <a:noAutofit/>
          </a:bodyPr>
          <a:lstStyle/>
          <a:p>
            <a:pPr algn="ctr"/>
            <a:r>
              <a:rPr lang="en-US" sz="1067" b="1" dirty="0">
                <a:solidFill>
                  <a:schemeClr val="tx1"/>
                </a:solidFill>
                <a:latin typeface="Arial" panose="020B0604020202020204" pitchFamily="34" charset="0"/>
                <a:cs typeface="Arial" panose="020B0604020202020204" pitchFamily="34" charset="0"/>
              </a:rPr>
              <a:t>4</a:t>
            </a:r>
            <a:r>
              <a:rPr lang="en-US" sz="1067" dirty="0">
                <a:solidFill>
                  <a:schemeClr val="tx1"/>
                </a:solidFill>
                <a:latin typeface="Arial" panose="020B0604020202020204" pitchFamily="34" charset="0"/>
                <a:cs typeface="Arial" panose="020B0604020202020204" pitchFamily="34" charset="0"/>
              </a:rPr>
              <a:t> Model risk reporting/dashboard</a:t>
            </a:r>
            <a:endParaRPr lang="th-TH" sz="1067" dirty="0">
              <a:solidFill>
                <a:schemeClr val="tx1"/>
              </a:solidFill>
              <a:latin typeface="Arial" panose="020B0604020202020204" pitchFamily="34" charset="0"/>
            </a:endParaRPr>
          </a:p>
        </p:txBody>
      </p:sp>
      <p:sp>
        <p:nvSpPr>
          <p:cNvPr id="18" name="Rectangle 17"/>
          <p:cNvSpPr/>
          <p:nvPr/>
        </p:nvSpPr>
        <p:spPr>
          <a:xfrm>
            <a:off x="2420616" y="2961204"/>
            <a:ext cx="1080120"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08" tIns="34250" rIns="68508" bIns="34250" rtlCol="0" anchor="ctr"/>
          <a:lstStyle/>
          <a:p>
            <a:pPr algn="ctr"/>
            <a:r>
              <a:rPr lang="en-US" sz="1067" dirty="0">
                <a:solidFill>
                  <a:schemeClr val="tx1"/>
                </a:solidFill>
                <a:latin typeface="Arial" panose="020B0604020202020204" pitchFamily="34" charset="0"/>
                <a:cs typeface="Arial" panose="020B0604020202020204" pitchFamily="34" charset="0"/>
              </a:rPr>
              <a:t>Intrinsic model risk assessment</a:t>
            </a:r>
            <a:endParaRPr lang="th-TH" sz="1067" dirty="0">
              <a:solidFill>
                <a:schemeClr val="tx1"/>
              </a:solidFill>
              <a:latin typeface="Arial" panose="020B0604020202020204" pitchFamily="34" charset="0"/>
              <a:cs typeface="Calibri" panose="020F0502020204030204" pitchFamily="34" charset="0"/>
            </a:endParaRPr>
          </a:p>
        </p:txBody>
      </p:sp>
      <p:sp>
        <p:nvSpPr>
          <p:cNvPr id="19" name="Rectangle 18"/>
          <p:cNvSpPr/>
          <p:nvPr/>
        </p:nvSpPr>
        <p:spPr>
          <a:xfrm>
            <a:off x="3608749" y="2961204"/>
            <a:ext cx="1080120"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08" tIns="34250" rIns="68508" bIns="34250" rtlCol="0" anchor="ctr"/>
          <a:lstStyle/>
          <a:p>
            <a:pPr algn="ctr"/>
            <a:r>
              <a:rPr lang="en-US" sz="1067" dirty="0">
                <a:solidFill>
                  <a:schemeClr val="tx1"/>
                </a:solidFill>
                <a:latin typeface="Arial" panose="020B0604020202020204" pitchFamily="34" charset="0"/>
                <a:cs typeface="Arial" panose="020B0604020202020204" pitchFamily="34" charset="0"/>
              </a:rPr>
              <a:t>Mitigation and control measures</a:t>
            </a:r>
            <a:endParaRPr lang="th-TH" sz="1067" dirty="0">
              <a:solidFill>
                <a:schemeClr val="tx1"/>
              </a:solidFill>
              <a:latin typeface="Arial" panose="020B0604020202020204" pitchFamily="34" charset="0"/>
              <a:cs typeface="Calibri" panose="020F0502020204030204" pitchFamily="34" charset="0"/>
            </a:endParaRPr>
          </a:p>
        </p:txBody>
      </p:sp>
      <p:sp>
        <p:nvSpPr>
          <p:cNvPr id="20" name="Rectangle 19"/>
          <p:cNvSpPr/>
          <p:nvPr/>
        </p:nvSpPr>
        <p:spPr>
          <a:xfrm>
            <a:off x="4796880" y="2961204"/>
            <a:ext cx="1080120"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08" tIns="34250" rIns="68508" bIns="34250" rtlCol="0" anchor="ctr"/>
          <a:lstStyle/>
          <a:p>
            <a:pPr algn="ctr"/>
            <a:r>
              <a:rPr lang="en-US" sz="1067" dirty="0">
                <a:solidFill>
                  <a:schemeClr val="tx1"/>
                </a:solidFill>
                <a:latin typeface="Arial" panose="020B0604020202020204" pitchFamily="34" charset="0"/>
                <a:cs typeface="Arial" panose="020B0604020202020204" pitchFamily="34" charset="0"/>
              </a:rPr>
              <a:t>Residual model risk assessment</a:t>
            </a:r>
            <a:endParaRPr lang="th-TH" sz="1067" dirty="0">
              <a:solidFill>
                <a:schemeClr val="tx1"/>
              </a:solidFill>
              <a:latin typeface="Arial" panose="020B0604020202020204" pitchFamily="34" charset="0"/>
              <a:cs typeface="Calibri" panose="020F0502020204030204" pitchFamily="34" charset="0"/>
            </a:endParaRPr>
          </a:p>
        </p:txBody>
      </p:sp>
      <p:sp>
        <p:nvSpPr>
          <p:cNvPr id="21" name="TextBox 20"/>
          <p:cNvSpPr txBox="1"/>
          <p:nvPr/>
        </p:nvSpPr>
        <p:spPr>
          <a:xfrm>
            <a:off x="2420618" y="3517378"/>
            <a:ext cx="3456384" cy="233381"/>
          </a:xfrm>
          <a:prstGeom prst="rect">
            <a:avLst/>
          </a:prstGeom>
          <a:noFill/>
          <a:ln>
            <a:noFill/>
          </a:ln>
        </p:spPr>
        <p:txBody>
          <a:bodyPr wrap="square" lIns="68508" tIns="34250" rIns="68508" bIns="34250" rtlCol="0">
            <a:spAutoFit/>
          </a:bodyPr>
          <a:lstStyle/>
          <a:p>
            <a:pPr algn="ctr"/>
            <a:r>
              <a:rPr lang="en-US" sz="1067" b="1" dirty="0">
                <a:latin typeface="Arial" panose="020B0604020202020204" pitchFamily="34" charset="0"/>
                <a:cs typeface="Arial" panose="020B0604020202020204" pitchFamily="34" charset="0"/>
              </a:rPr>
              <a:t>2</a:t>
            </a:r>
            <a:r>
              <a:rPr lang="en-US" sz="1067" dirty="0">
                <a:latin typeface="Arial" panose="020B0604020202020204" pitchFamily="34" charset="0"/>
                <a:cs typeface="Arial" panose="020B0604020202020204" pitchFamily="34" charset="0"/>
              </a:rPr>
              <a:t> Model validation</a:t>
            </a:r>
            <a:endParaRPr lang="th-TH" sz="1067" dirty="0">
              <a:latin typeface="Arial" panose="020B0604020202020204" pitchFamily="34" charset="0"/>
              <a:cs typeface="Calibri" panose="020F0502020204030204" pitchFamily="34" charset="0"/>
            </a:endParaRPr>
          </a:p>
        </p:txBody>
      </p:sp>
      <p:sp>
        <p:nvSpPr>
          <p:cNvPr id="26" name="Rectangle 25"/>
          <p:cNvSpPr/>
          <p:nvPr/>
        </p:nvSpPr>
        <p:spPr>
          <a:xfrm>
            <a:off x="2366612" y="5407587"/>
            <a:ext cx="3564396"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08" tIns="34250" rIns="68508" bIns="34250" numCol="1" spcCol="0" rtlCol="0" fromWordArt="0" anchor="ctr" anchorCtr="0" forceAA="0" compatLnSpc="1">
            <a:prstTxWarp prst="textNoShape">
              <a:avLst/>
            </a:prstTxWarp>
            <a:noAutofit/>
          </a:bodyPr>
          <a:lstStyle/>
          <a:p>
            <a:pPr algn="ctr"/>
            <a:r>
              <a:rPr lang="en-US" sz="1067" dirty="0">
                <a:solidFill>
                  <a:schemeClr val="tx1"/>
                </a:solidFill>
                <a:latin typeface="Arial" panose="020B0604020202020204" pitchFamily="34" charset="0"/>
                <a:cs typeface="Arial" panose="020B0604020202020204" pitchFamily="34" charset="0"/>
              </a:rPr>
              <a:t>First line of defense</a:t>
            </a:r>
            <a:endParaRPr lang="th-TH" sz="1067" dirty="0">
              <a:solidFill>
                <a:schemeClr val="tx1"/>
              </a:solidFill>
              <a:latin typeface="Arial" panose="020B0604020202020204" pitchFamily="34" charset="0"/>
              <a:cs typeface="Arial" panose="020B0604020202020204" pitchFamily="34" charset="0"/>
            </a:endParaRPr>
          </a:p>
        </p:txBody>
      </p:sp>
      <p:sp>
        <p:nvSpPr>
          <p:cNvPr id="27" name="Rectangle 26"/>
          <p:cNvSpPr/>
          <p:nvPr/>
        </p:nvSpPr>
        <p:spPr>
          <a:xfrm>
            <a:off x="2366612" y="4327467"/>
            <a:ext cx="3564396"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08" tIns="34250" rIns="68508" bIns="34250" numCol="1" spcCol="0" rtlCol="0" fromWordArt="0" anchor="ctr" anchorCtr="0" forceAA="0" compatLnSpc="1">
            <a:prstTxWarp prst="textNoShape">
              <a:avLst/>
            </a:prstTxWarp>
            <a:noAutofit/>
          </a:bodyPr>
          <a:lstStyle/>
          <a:p>
            <a:pPr algn="ctr"/>
            <a:r>
              <a:rPr lang="en-US" sz="1067" dirty="0">
                <a:solidFill>
                  <a:schemeClr val="tx1"/>
                </a:solidFill>
                <a:latin typeface="Arial" panose="020B0604020202020204" pitchFamily="34" charset="0"/>
                <a:cs typeface="Arial" panose="020B0604020202020204" pitchFamily="34" charset="0"/>
              </a:rPr>
              <a:t>Second line of defense</a:t>
            </a:r>
            <a:endParaRPr lang="th-TH" sz="1067" dirty="0">
              <a:solidFill>
                <a:schemeClr val="tx1"/>
              </a:solidFill>
              <a:latin typeface="Arial" panose="020B0604020202020204" pitchFamily="34" charset="0"/>
              <a:cs typeface="Arial" panose="020B0604020202020204" pitchFamily="34" charset="0"/>
            </a:endParaRPr>
          </a:p>
        </p:txBody>
      </p:sp>
      <p:sp>
        <p:nvSpPr>
          <p:cNvPr id="28" name="Rectangle 27"/>
          <p:cNvSpPr/>
          <p:nvPr/>
        </p:nvSpPr>
        <p:spPr>
          <a:xfrm>
            <a:off x="2366610" y="1882640"/>
            <a:ext cx="3564396" cy="1991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08" tIns="34250" rIns="68508" bIns="34250" numCol="1" spcCol="0" rtlCol="0" fromWordArt="0" anchor="ctr" anchorCtr="0" forceAA="0" compatLnSpc="1">
            <a:prstTxWarp prst="textNoShape">
              <a:avLst/>
            </a:prstTxWarp>
            <a:noAutofit/>
          </a:bodyPr>
          <a:lstStyle/>
          <a:p>
            <a:pPr algn="ctr"/>
            <a:r>
              <a:rPr lang="en-US" sz="1067" dirty="0">
                <a:solidFill>
                  <a:schemeClr val="tx1"/>
                </a:solidFill>
                <a:latin typeface="Arial" panose="020B0604020202020204" pitchFamily="34" charset="0"/>
                <a:cs typeface="Arial" panose="020B0604020202020204" pitchFamily="34" charset="0"/>
              </a:rPr>
              <a:t>Third line of defense: Internal audit</a:t>
            </a:r>
            <a:endParaRPr lang="th-TH" sz="1067" dirty="0">
              <a:solidFill>
                <a:schemeClr val="tx1"/>
              </a:solidFill>
              <a:latin typeface="Arial" panose="020B0604020202020204" pitchFamily="34" charset="0"/>
              <a:cs typeface="Arial" panose="020B0604020202020204" pitchFamily="34" charset="0"/>
            </a:endParaRPr>
          </a:p>
        </p:txBody>
      </p:sp>
      <p:grpSp>
        <p:nvGrpSpPr>
          <p:cNvPr id="30" name="Group 29"/>
          <p:cNvGrpSpPr/>
          <p:nvPr/>
        </p:nvGrpSpPr>
        <p:grpSpPr>
          <a:xfrm>
            <a:off x="589108" y="4617197"/>
            <a:ext cx="685800" cy="685800"/>
            <a:chOff x="218242" y="4219760"/>
            <a:chExt cx="4983066" cy="415800"/>
          </a:xfrm>
          <a:solidFill>
            <a:srgbClr val="FFC000"/>
          </a:solidFill>
        </p:grpSpPr>
        <p:sp>
          <p:nvSpPr>
            <p:cNvPr id="34" name="Rectangle 33"/>
            <p:cNvSpPr/>
            <p:nvPr/>
          </p:nvSpPr>
          <p:spPr>
            <a:xfrm>
              <a:off x="218242" y="4219760"/>
              <a:ext cx="4983066" cy="415800"/>
            </a:xfrm>
            <a:prstGeom prst="rect">
              <a:avLst/>
            </a:prstGeom>
            <a:grpFill/>
            <a:ln>
              <a:solidFill>
                <a:schemeClr val="tx1"/>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5" name="TextBox 34"/>
            <p:cNvSpPr txBox="1"/>
            <p:nvPr/>
          </p:nvSpPr>
          <p:spPr>
            <a:xfrm>
              <a:off x="218242" y="4219760"/>
              <a:ext cx="4983066" cy="415800"/>
            </a:xfrm>
            <a:prstGeom prst="rect">
              <a:avLst/>
            </a:prstGeom>
            <a:grpFill/>
            <a:ln>
              <a:solidFill>
                <a:schemeClr val="tx1"/>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12014" tIns="40005" rIns="112014" bIns="40005" numCol="1" spcCol="1270" anchor="ctr" anchorCtr="0">
              <a:noAutofit/>
            </a:bodyPr>
            <a:lstStyle/>
            <a:p>
              <a:pPr algn="ctr" defTabSz="700138">
                <a:lnSpc>
                  <a:spcPct val="90000"/>
                </a:lnSpc>
                <a:spcAft>
                  <a:spcPct val="35000"/>
                </a:spcAft>
              </a:pPr>
              <a:r>
                <a:rPr lang="en-US" sz="1067" dirty="0">
                  <a:solidFill>
                    <a:schemeClr val="tx1"/>
                  </a:solidFill>
                  <a:latin typeface="Arial" panose="020B0604020202020204" pitchFamily="34" charset="0"/>
                  <a:cs typeface="Arial" panose="020B0604020202020204" pitchFamily="34" charset="0"/>
                </a:rPr>
                <a:t>H. Model Owner</a:t>
              </a:r>
            </a:p>
          </p:txBody>
        </p:sp>
      </p:grpSp>
      <p:grpSp>
        <p:nvGrpSpPr>
          <p:cNvPr id="31" name="Group 30"/>
          <p:cNvGrpSpPr/>
          <p:nvPr/>
        </p:nvGrpSpPr>
        <p:grpSpPr>
          <a:xfrm>
            <a:off x="1349583" y="4617196"/>
            <a:ext cx="685800" cy="685800"/>
            <a:chOff x="218242" y="4730650"/>
            <a:chExt cx="4983066" cy="701662"/>
          </a:xfrm>
          <a:solidFill>
            <a:srgbClr val="FFC000"/>
          </a:solidFill>
        </p:grpSpPr>
        <p:sp>
          <p:nvSpPr>
            <p:cNvPr id="32" name="Rectangle 31"/>
            <p:cNvSpPr/>
            <p:nvPr/>
          </p:nvSpPr>
          <p:spPr>
            <a:xfrm>
              <a:off x="218242" y="4730650"/>
              <a:ext cx="4983066" cy="701662"/>
            </a:xfrm>
            <a:prstGeom prst="rect">
              <a:avLst/>
            </a:prstGeom>
            <a:grpFill/>
            <a:ln>
              <a:solidFill>
                <a:schemeClr val="tx1"/>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3" name="TextBox 32"/>
            <p:cNvSpPr txBox="1"/>
            <p:nvPr/>
          </p:nvSpPr>
          <p:spPr>
            <a:xfrm>
              <a:off x="218242" y="4730650"/>
              <a:ext cx="4983066" cy="701662"/>
            </a:xfrm>
            <a:prstGeom prst="rect">
              <a:avLst/>
            </a:prstGeom>
            <a:grpFill/>
            <a:ln>
              <a:solidFill>
                <a:schemeClr val="tx1"/>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1280" tIns="40005" rIns="81280" bIns="40005" numCol="1" spcCol="1270" anchor="ctr" anchorCtr="0">
              <a:noAutofit/>
            </a:bodyPr>
            <a:lstStyle/>
            <a:p>
              <a:pPr algn="ctr" defTabSz="700138">
                <a:lnSpc>
                  <a:spcPct val="90000"/>
                </a:lnSpc>
                <a:spcAft>
                  <a:spcPct val="35000"/>
                </a:spcAft>
              </a:pPr>
              <a:r>
                <a:rPr lang="en-US" sz="1067" dirty="0">
                  <a:solidFill>
                    <a:schemeClr val="tx1"/>
                  </a:solidFill>
                  <a:latin typeface="Arial" panose="020B0604020202020204" pitchFamily="34" charset="0"/>
                  <a:cs typeface="Arial" panose="020B0604020202020204" pitchFamily="34" charset="0"/>
                </a:rPr>
                <a:t>I. Model Dev. Function</a:t>
              </a:r>
            </a:p>
          </p:txBody>
        </p:sp>
      </p:grpSp>
      <p:grpSp>
        <p:nvGrpSpPr>
          <p:cNvPr id="37" name="Group 36"/>
          <p:cNvGrpSpPr/>
          <p:nvPr/>
        </p:nvGrpSpPr>
        <p:grpSpPr>
          <a:xfrm>
            <a:off x="588071" y="1886859"/>
            <a:ext cx="1443971" cy="199102"/>
            <a:chOff x="218242" y="580328"/>
            <a:chExt cx="4983066" cy="415800"/>
          </a:xfrm>
          <a:solidFill>
            <a:srgbClr val="0070C0"/>
          </a:solidFill>
        </p:grpSpPr>
        <p:sp>
          <p:nvSpPr>
            <p:cNvPr id="50" name="Rectangle 49"/>
            <p:cNvSpPr/>
            <p:nvPr/>
          </p:nvSpPr>
          <p:spPr>
            <a:xfrm>
              <a:off x="218242" y="580328"/>
              <a:ext cx="4983066" cy="415800"/>
            </a:xfrm>
            <a:prstGeom prst="rect">
              <a:avLst/>
            </a:prstGeom>
            <a:grpFill/>
            <a:ln>
              <a:solidFill>
                <a:schemeClr val="tx1"/>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1" name="TextBox 50"/>
            <p:cNvSpPr txBox="1"/>
            <p:nvPr/>
          </p:nvSpPr>
          <p:spPr>
            <a:xfrm>
              <a:off x="218242" y="580328"/>
              <a:ext cx="4983066" cy="415800"/>
            </a:xfrm>
            <a:prstGeom prst="rect">
              <a:avLst/>
            </a:prstGeom>
            <a:grpFill/>
            <a:ln>
              <a:solidFill>
                <a:schemeClr val="tx1"/>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12014" tIns="40005" rIns="112014" bIns="40005" numCol="1" spcCol="1270" anchor="ctr" anchorCtr="0">
              <a:noAutofit/>
            </a:bodyPr>
            <a:lstStyle/>
            <a:p>
              <a:pPr algn="ctr" defTabSz="700138">
                <a:lnSpc>
                  <a:spcPct val="90000"/>
                </a:lnSpc>
                <a:spcAft>
                  <a:spcPct val="35000"/>
                </a:spcAft>
              </a:pPr>
              <a:r>
                <a:rPr lang="en-US" sz="1067" dirty="0">
                  <a:solidFill>
                    <a:schemeClr val="tx1"/>
                  </a:solidFill>
                  <a:latin typeface="Arial" panose="020B0604020202020204" pitchFamily="34" charset="0"/>
                  <a:cs typeface="Arial" panose="020B0604020202020204" pitchFamily="34" charset="0"/>
                </a:rPr>
                <a:t>B. Internal Audit</a:t>
              </a:r>
            </a:p>
          </p:txBody>
        </p:sp>
      </p:grpSp>
      <p:grpSp>
        <p:nvGrpSpPr>
          <p:cNvPr id="38" name="Group 37"/>
          <p:cNvGrpSpPr/>
          <p:nvPr/>
        </p:nvGrpSpPr>
        <p:grpSpPr>
          <a:xfrm>
            <a:off x="7020272" y="1872894"/>
            <a:ext cx="822960" cy="3186351"/>
            <a:chOff x="218242" y="1091219"/>
            <a:chExt cx="4983066" cy="701662"/>
          </a:xfrm>
          <a:solidFill>
            <a:schemeClr val="bg1"/>
          </a:solidFill>
        </p:grpSpPr>
        <p:sp>
          <p:nvSpPr>
            <p:cNvPr id="48" name="Rectangle 47"/>
            <p:cNvSpPr/>
            <p:nvPr/>
          </p:nvSpPr>
          <p:spPr>
            <a:xfrm>
              <a:off x="218242" y="1091219"/>
              <a:ext cx="4983066" cy="701662"/>
            </a:xfrm>
            <a:prstGeom prst="rect">
              <a:avLst/>
            </a:prstGeom>
            <a:grpFill/>
            <a:ln w="38100">
              <a:solidFill>
                <a:srgbClr val="92D050"/>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9" name="TextBox 48"/>
            <p:cNvSpPr txBox="1"/>
            <p:nvPr/>
          </p:nvSpPr>
          <p:spPr>
            <a:xfrm>
              <a:off x="218242" y="1091219"/>
              <a:ext cx="4983066" cy="701662"/>
            </a:xfrm>
            <a:prstGeom prst="rect">
              <a:avLst/>
            </a:prstGeom>
            <a:grpFill/>
            <a:ln w="38100">
              <a:solidFill>
                <a:srgbClr val="92D050"/>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40005" rIns="0" bIns="40005" numCol="1" spcCol="1270" anchor="ctr" anchorCtr="0">
              <a:noAutofit/>
            </a:bodyPr>
            <a:lstStyle/>
            <a:p>
              <a:pPr algn="ctr" defTabSz="700138">
                <a:lnSpc>
                  <a:spcPct val="90000"/>
                </a:lnSpc>
                <a:spcAft>
                  <a:spcPct val="35000"/>
                </a:spcAft>
              </a:pPr>
              <a:r>
                <a:rPr lang="en-US" sz="1067" dirty="0">
                  <a:solidFill>
                    <a:schemeClr val="tx1"/>
                  </a:solidFill>
                  <a:latin typeface="Arial" panose="020B0604020202020204" pitchFamily="34" charset="0"/>
                  <a:cs typeface="Arial" panose="020B0604020202020204" pitchFamily="34" charset="0"/>
                </a:rPr>
                <a:t>C. Model Validation Working Group (HQ</a:t>
              </a:r>
              <a:r>
                <a:rPr lang="en-US" sz="1067" dirty="0" smtClean="0">
                  <a:solidFill>
                    <a:schemeClr val="tx1"/>
                  </a:solidFill>
                  <a:latin typeface="Arial" panose="020B0604020202020204" pitchFamily="34" charset="0"/>
                  <a:cs typeface="Arial" panose="020B0604020202020204" pitchFamily="34" charset="0"/>
                </a:rPr>
                <a:t>)</a:t>
              </a:r>
            </a:p>
            <a:p>
              <a:pPr algn="ctr" defTabSz="700138">
                <a:lnSpc>
                  <a:spcPct val="90000"/>
                </a:lnSpc>
                <a:spcAft>
                  <a:spcPct val="35000"/>
                </a:spcAft>
              </a:pPr>
              <a:endParaRPr lang="en-US" sz="1067" dirty="0">
                <a:solidFill>
                  <a:schemeClr val="tx1"/>
                </a:solidFill>
                <a:latin typeface="Arial" panose="020B0604020202020204" pitchFamily="34" charset="0"/>
                <a:cs typeface="Arial" panose="020B0604020202020204" pitchFamily="34" charset="0"/>
              </a:endParaRPr>
            </a:p>
            <a:p>
              <a:pPr algn="ctr" defTabSz="700138">
                <a:lnSpc>
                  <a:spcPct val="90000"/>
                </a:lnSpc>
                <a:spcAft>
                  <a:spcPct val="35000"/>
                </a:spcAft>
              </a:pPr>
              <a:r>
                <a:rPr lang="en-US" sz="1067" dirty="0" err="1" smtClean="0">
                  <a:solidFill>
                    <a:schemeClr val="tx1"/>
                  </a:solidFill>
                  <a:latin typeface="Arial" panose="020B0604020202020204" pitchFamily="34" charset="0"/>
                  <a:cs typeface="Arial" panose="020B0604020202020204" pitchFamily="34" charset="0"/>
                </a:rPr>
                <a:t>K.Krit</a:t>
              </a:r>
              <a:endParaRPr lang="en-US" sz="1067" dirty="0">
                <a:solidFill>
                  <a:schemeClr val="tx1"/>
                </a:solidFill>
                <a:latin typeface="Arial" panose="020B0604020202020204" pitchFamily="34" charset="0"/>
                <a:cs typeface="Arial" panose="020B0604020202020204" pitchFamily="34" charset="0"/>
              </a:endParaRPr>
            </a:p>
          </p:txBody>
        </p:sp>
      </p:grpSp>
      <p:grpSp>
        <p:nvGrpSpPr>
          <p:cNvPr id="39" name="Group 38"/>
          <p:cNvGrpSpPr/>
          <p:nvPr/>
        </p:nvGrpSpPr>
        <p:grpSpPr>
          <a:xfrm>
            <a:off x="7956376" y="1872894"/>
            <a:ext cx="822960" cy="1267007"/>
            <a:chOff x="218242" y="1868481"/>
            <a:chExt cx="4983066" cy="701662"/>
          </a:xfrm>
          <a:solidFill>
            <a:schemeClr val="bg1"/>
          </a:solidFill>
        </p:grpSpPr>
        <p:sp>
          <p:nvSpPr>
            <p:cNvPr id="46" name="Rectangle 45"/>
            <p:cNvSpPr/>
            <p:nvPr/>
          </p:nvSpPr>
          <p:spPr>
            <a:xfrm>
              <a:off x="218242" y="1868481"/>
              <a:ext cx="4983066" cy="701662"/>
            </a:xfrm>
            <a:prstGeom prst="rect">
              <a:avLst/>
            </a:prstGeom>
            <a:grpFill/>
            <a:ln w="38100">
              <a:solidFill>
                <a:srgbClr val="0070C0"/>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7" name="TextBox 46"/>
            <p:cNvSpPr txBox="1"/>
            <p:nvPr/>
          </p:nvSpPr>
          <p:spPr>
            <a:xfrm>
              <a:off x="218242" y="1868481"/>
              <a:ext cx="4983066" cy="701662"/>
            </a:xfrm>
            <a:prstGeom prst="rect">
              <a:avLst/>
            </a:prstGeom>
            <a:grpFill/>
            <a:ln w="38100">
              <a:solidFill>
                <a:srgbClr val="0070C0"/>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40005" rIns="0" bIns="40005" numCol="1" spcCol="1270" anchor="ctr" anchorCtr="0">
              <a:noAutofit/>
            </a:bodyPr>
            <a:lstStyle/>
            <a:p>
              <a:pPr algn="ctr" defTabSz="700138">
                <a:lnSpc>
                  <a:spcPct val="90000"/>
                </a:lnSpc>
                <a:spcAft>
                  <a:spcPct val="35000"/>
                </a:spcAft>
              </a:pPr>
              <a:r>
                <a:rPr lang="en-US" sz="1067" dirty="0">
                  <a:solidFill>
                    <a:schemeClr val="tx1"/>
                  </a:solidFill>
                  <a:latin typeface="Arial" panose="020B0604020202020204" pitchFamily="34" charset="0"/>
                  <a:cs typeface="Arial" panose="020B0604020202020204" pitchFamily="34" charset="0"/>
                </a:rPr>
                <a:t>D. Risk </a:t>
              </a:r>
              <a:r>
                <a:rPr lang="en-US" sz="1067" dirty="0" err="1">
                  <a:solidFill>
                    <a:schemeClr val="tx1"/>
                  </a:solidFill>
                  <a:latin typeface="Arial" panose="020B0604020202020204" pitchFamily="34" charset="0"/>
                  <a:cs typeface="Arial" panose="020B0604020202020204" pitchFamily="34" charset="0"/>
                </a:rPr>
                <a:t>Mng</a:t>
              </a:r>
              <a:r>
                <a:rPr lang="en-US" sz="1067" dirty="0">
                  <a:solidFill>
                    <a:schemeClr val="tx1"/>
                  </a:solidFill>
                  <a:latin typeface="Arial" panose="020B0604020202020204" pitchFamily="34" charset="0"/>
                  <a:cs typeface="Arial" panose="020B0604020202020204" pitchFamily="34" charset="0"/>
                </a:rPr>
                <a:t>. </a:t>
              </a:r>
              <a:r>
                <a:rPr lang="en-US" sz="1067" dirty="0" smtClean="0">
                  <a:solidFill>
                    <a:schemeClr val="tx1"/>
                  </a:solidFill>
                  <a:latin typeface="Arial" panose="020B0604020202020204" pitchFamily="34" charset="0"/>
                  <a:cs typeface="Arial" panose="020B0604020202020204" pitchFamily="34" charset="0"/>
                </a:rPr>
                <a:t>Committee</a:t>
              </a:r>
            </a:p>
            <a:p>
              <a:pPr algn="ctr" defTabSz="700138">
                <a:lnSpc>
                  <a:spcPct val="90000"/>
                </a:lnSpc>
                <a:spcAft>
                  <a:spcPct val="35000"/>
                </a:spcAft>
              </a:pPr>
              <a:r>
                <a:rPr lang="en-US" sz="1000" dirty="0" err="1" smtClean="0">
                  <a:solidFill>
                    <a:schemeClr val="tx1"/>
                  </a:solidFill>
                  <a:latin typeface="Arial" panose="020B0604020202020204" pitchFamily="34" charset="0"/>
                  <a:cs typeface="Arial" panose="020B0604020202020204" pitchFamily="34" charset="0"/>
                </a:rPr>
                <a:t>K.Worawit</a:t>
              </a:r>
              <a:endParaRPr lang="en-US" sz="1000" dirty="0">
                <a:solidFill>
                  <a:schemeClr val="tx1"/>
                </a:solidFill>
                <a:latin typeface="Arial" panose="020B0604020202020204" pitchFamily="34" charset="0"/>
                <a:cs typeface="Arial" panose="020B0604020202020204" pitchFamily="34" charset="0"/>
              </a:endParaRPr>
            </a:p>
          </p:txBody>
        </p:sp>
      </p:grpSp>
      <p:grpSp>
        <p:nvGrpSpPr>
          <p:cNvPr id="41" name="Group 40"/>
          <p:cNvGrpSpPr/>
          <p:nvPr/>
        </p:nvGrpSpPr>
        <p:grpSpPr>
          <a:xfrm>
            <a:off x="580805" y="3530620"/>
            <a:ext cx="1451236" cy="739972"/>
            <a:chOff x="218242" y="3423006"/>
            <a:chExt cx="4983066" cy="701662"/>
          </a:xfrm>
          <a:solidFill>
            <a:srgbClr val="92D050"/>
          </a:solidFill>
        </p:grpSpPr>
        <p:sp>
          <p:nvSpPr>
            <p:cNvPr id="42" name="Rectangle 41"/>
            <p:cNvSpPr/>
            <p:nvPr/>
          </p:nvSpPr>
          <p:spPr>
            <a:xfrm>
              <a:off x="218242" y="3423006"/>
              <a:ext cx="4983066" cy="701662"/>
            </a:xfrm>
            <a:prstGeom prst="rect">
              <a:avLst/>
            </a:prstGeom>
            <a:grpFill/>
            <a:ln>
              <a:solidFill>
                <a:schemeClr val="tx1"/>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3" name="TextBox 42"/>
            <p:cNvSpPr txBox="1"/>
            <p:nvPr/>
          </p:nvSpPr>
          <p:spPr>
            <a:xfrm>
              <a:off x="218242" y="3423006"/>
              <a:ext cx="4983066" cy="701662"/>
            </a:xfrm>
            <a:prstGeom prst="rect">
              <a:avLst/>
            </a:prstGeom>
            <a:grpFill/>
            <a:ln>
              <a:solidFill>
                <a:schemeClr val="tx1"/>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12014" tIns="40005" rIns="112014" bIns="40005" numCol="1" spcCol="1270" anchor="ctr" anchorCtr="0">
              <a:noAutofit/>
            </a:bodyPr>
            <a:lstStyle/>
            <a:p>
              <a:pPr algn="ctr" defTabSz="700138">
                <a:lnSpc>
                  <a:spcPct val="90000"/>
                </a:lnSpc>
                <a:spcAft>
                  <a:spcPct val="35000"/>
                </a:spcAft>
              </a:pPr>
              <a:r>
                <a:rPr lang="en-US" sz="1067" dirty="0">
                  <a:solidFill>
                    <a:schemeClr val="tx1"/>
                  </a:solidFill>
                  <a:latin typeface="Arial" panose="020B0604020202020204" pitchFamily="34" charset="0"/>
                  <a:cs typeface="Arial" panose="020B0604020202020204" pitchFamily="34" charset="0"/>
                </a:rPr>
                <a:t>G. Model Validation Function</a:t>
              </a:r>
            </a:p>
          </p:txBody>
        </p:sp>
      </p:grpSp>
      <p:sp>
        <p:nvSpPr>
          <p:cNvPr id="54" name="TextBox 53"/>
          <p:cNvSpPr txBox="1"/>
          <p:nvPr/>
        </p:nvSpPr>
        <p:spPr>
          <a:xfrm>
            <a:off x="960884" y="1581614"/>
            <a:ext cx="723275" cy="300082"/>
          </a:xfrm>
          <a:prstGeom prst="rect">
            <a:avLst/>
          </a:prstGeom>
          <a:noFill/>
        </p:spPr>
        <p:txBody>
          <a:bodyPr wrap="none" rtlCol="0">
            <a:spAutoFit/>
          </a:bodyPr>
          <a:lstStyle/>
          <a:p>
            <a:r>
              <a:rPr lang="en-US" sz="1350" b="1" dirty="0">
                <a:latin typeface="Arial" panose="020B0604020202020204" pitchFamily="34" charset="0"/>
                <a:cs typeface="Arial" panose="020B0604020202020204" pitchFamily="34" charset="0"/>
              </a:rPr>
              <a:t>Owner</a:t>
            </a:r>
          </a:p>
        </p:txBody>
      </p:sp>
      <p:sp>
        <p:nvSpPr>
          <p:cNvPr id="59" name="TextBox 58"/>
          <p:cNvSpPr txBox="1"/>
          <p:nvPr/>
        </p:nvSpPr>
        <p:spPr>
          <a:xfrm>
            <a:off x="6002848" y="1572812"/>
            <a:ext cx="2817624" cy="300082"/>
          </a:xfrm>
          <a:prstGeom prst="rect">
            <a:avLst/>
          </a:prstGeom>
          <a:noFill/>
        </p:spPr>
        <p:txBody>
          <a:bodyPr wrap="square" rtlCol="0">
            <a:spAutoFit/>
          </a:bodyPr>
          <a:lstStyle/>
          <a:p>
            <a:pPr algn="ctr"/>
            <a:r>
              <a:rPr lang="en-US" sz="1350" b="1" dirty="0">
                <a:latin typeface="Arial" panose="020B0604020202020204" pitchFamily="34" charset="0"/>
                <a:cs typeface="Arial" panose="020B0604020202020204" pitchFamily="34" charset="0"/>
              </a:rPr>
              <a:t>Approval/Acknowledgement</a:t>
            </a:r>
          </a:p>
        </p:txBody>
      </p:sp>
      <p:sp>
        <p:nvSpPr>
          <p:cNvPr id="60" name="TextBox 59"/>
          <p:cNvSpPr txBox="1"/>
          <p:nvPr/>
        </p:nvSpPr>
        <p:spPr>
          <a:xfrm>
            <a:off x="3680589" y="1584484"/>
            <a:ext cx="954107" cy="300082"/>
          </a:xfrm>
          <a:prstGeom prst="rect">
            <a:avLst/>
          </a:prstGeom>
          <a:noFill/>
        </p:spPr>
        <p:txBody>
          <a:bodyPr wrap="none" rtlCol="0">
            <a:spAutoFit/>
          </a:bodyPr>
          <a:lstStyle/>
          <a:p>
            <a:r>
              <a:rPr lang="en-US" sz="1350" b="1" dirty="0">
                <a:latin typeface="Arial" panose="020B0604020202020204" pitchFamily="34" charset="0"/>
                <a:cs typeface="Arial" panose="020B0604020202020204" pitchFamily="34" charset="0"/>
              </a:rPr>
              <a:t>Activities</a:t>
            </a:r>
          </a:p>
        </p:txBody>
      </p:sp>
      <p:grpSp>
        <p:nvGrpSpPr>
          <p:cNvPr id="61" name="Group 60"/>
          <p:cNvGrpSpPr/>
          <p:nvPr/>
        </p:nvGrpSpPr>
        <p:grpSpPr>
          <a:xfrm>
            <a:off x="6084168" y="1872894"/>
            <a:ext cx="822960" cy="3186356"/>
            <a:chOff x="218242" y="2645744"/>
            <a:chExt cx="4983066" cy="701663"/>
          </a:xfrm>
          <a:solidFill>
            <a:schemeClr val="bg1"/>
          </a:solidFill>
        </p:grpSpPr>
        <p:sp>
          <p:nvSpPr>
            <p:cNvPr id="62" name="Rectangle 61"/>
            <p:cNvSpPr/>
            <p:nvPr/>
          </p:nvSpPr>
          <p:spPr>
            <a:xfrm>
              <a:off x="218242" y="2645744"/>
              <a:ext cx="4983066" cy="701662"/>
            </a:xfrm>
            <a:prstGeom prst="rect">
              <a:avLst/>
            </a:prstGeom>
            <a:grpFill/>
            <a:ln w="38100">
              <a:solidFill>
                <a:srgbClr val="92D050"/>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3" name="TextBox 62"/>
            <p:cNvSpPr txBox="1"/>
            <p:nvPr/>
          </p:nvSpPr>
          <p:spPr>
            <a:xfrm>
              <a:off x="218242" y="2645745"/>
              <a:ext cx="4983066" cy="701662"/>
            </a:xfrm>
            <a:prstGeom prst="rect">
              <a:avLst/>
            </a:prstGeom>
            <a:grpFill/>
            <a:ln w="38100">
              <a:solidFill>
                <a:srgbClr val="FF0000"/>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40005" rIns="0" bIns="40005" numCol="1" spcCol="1270" anchor="ctr" anchorCtr="0">
              <a:noAutofit/>
            </a:bodyPr>
            <a:lstStyle/>
            <a:p>
              <a:pPr algn="ctr" defTabSz="700138">
                <a:lnSpc>
                  <a:spcPct val="90000"/>
                </a:lnSpc>
                <a:spcAft>
                  <a:spcPct val="35000"/>
                </a:spcAft>
              </a:pPr>
              <a:r>
                <a:rPr lang="en-US" sz="1067" dirty="0">
                  <a:solidFill>
                    <a:schemeClr val="tx1"/>
                  </a:solidFill>
                  <a:latin typeface="Arial" panose="020B0604020202020204" pitchFamily="34" charset="0"/>
                  <a:cs typeface="Arial" panose="020B0604020202020204" pitchFamily="34" charset="0"/>
                </a:rPr>
                <a:t>E. Model Steering </a:t>
              </a:r>
              <a:r>
                <a:rPr lang="en-US" sz="1067" dirty="0" smtClean="0">
                  <a:solidFill>
                    <a:schemeClr val="tx1"/>
                  </a:solidFill>
                  <a:latin typeface="Arial" panose="020B0604020202020204" pitchFamily="34" charset="0"/>
                  <a:cs typeface="Arial" panose="020B0604020202020204" pitchFamily="34" charset="0"/>
                </a:rPr>
                <a:t>Group</a:t>
              </a:r>
            </a:p>
            <a:p>
              <a:pPr algn="ctr" defTabSz="700138">
                <a:lnSpc>
                  <a:spcPct val="90000"/>
                </a:lnSpc>
                <a:spcAft>
                  <a:spcPct val="35000"/>
                </a:spcAft>
              </a:pPr>
              <a:endParaRPr lang="en-US" sz="1067" b="1" dirty="0" smtClean="0">
                <a:solidFill>
                  <a:srgbClr val="FF0000"/>
                </a:solidFill>
                <a:latin typeface="Arial" panose="020B0604020202020204" pitchFamily="34" charset="0"/>
                <a:cs typeface="Arial" panose="020B0604020202020204" pitchFamily="34" charset="0"/>
              </a:endParaRPr>
            </a:p>
            <a:p>
              <a:pPr algn="ctr" defTabSz="700138">
                <a:lnSpc>
                  <a:spcPct val="90000"/>
                </a:lnSpc>
                <a:spcAft>
                  <a:spcPct val="35000"/>
                </a:spcAft>
              </a:pPr>
              <a:r>
                <a:rPr lang="en-US" sz="1067" b="1" dirty="0" err="1" smtClean="0">
                  <a:solidFill>
                    <a:srgbClr val="FF0000"/>
                  </a:solidFill>
                  <a:latin typeface="Arial" panose="020B0604020202020204" pitchFamily="34" charset="0"/>
                  <a:cs typeface="Arial" panose="020B0604020202020204" pitchFamily="34" charset="0"/>
                </a:rPr>
                <a:t>K.Congbao</a:t>
              </a:r>
              <a:r>
                <a:rPr lang="en-US" sz="1067" b="1" dirty="0" smtClean="0">
                  <a:solidFill>
                    <a:srgbClr val="FF0000"/>
                  </a:solidFill>
                  <a:latin typeface="Arial" panose="020B0604020202020204" pitchFamily="34" charset="0"/>
                  <a:cs typeface="Arial" panose="020B0604020202020204" pitchFamily="34" charset="0"/>
                </a:rPr>
                <a:t> Wang</a:t>
              </a:r>
            </a:p>
            <a:p>
              <a:pPr algn="ctr" defTabSz="700138">
                <a:lnSpc>
                  <a:spcPct val="90000"/>
                </a:lnSpc>
                <a:spcAft>
                  <a:spcPct val="35000"/>
                </a:spcAft>
              </a:pPr>
              <a:r>
                <a:rPr lang="en-US" sz="1067" b="1" dirty="0" smtClean="0">
                  <a:solidFill>
                    <a:srgbClr val="FF0000"/>
                  </a:solidFill>
                  <a:latin typeface="Arial" panose="020B0604020202020204" pitchFamily="34" charset="0"/>
                  <a:cs typeface="Arial" panose="020B0604020202020204" pitchFamily="34" charset="0"/>
                </a:rPr>
                <a:t>(NEW)</a:t>
              </a:r>
              <a:endParaRPr lang="en-US" sz="1067" b="1" dirty="0">
                <a:solidFill>
                  <a:srgbClr val="FF0000"/>
                </a:solidFill>
                <a:latin typeface="Arial" panose="020B0604020202020204" pitchFamily="34" charset="0"/>
                <a:cs typeface="Arial" panose="020B0604020202020204" pitchFamily="34" charset="0"/>
              </a:endParaRPr>
            </a:p>
          </p:txBody>
        </p:sp>
      </p:grpSp>
      <p:grpSp>
        <p:nvGrpSpPr>
          <p:cNvPr id="64" name="Group 63"/>
          <p:cNvGrpSpPr/>
          <p:nvPr/>
        </p:nvGrpSpPr>
        <p:grpSpPr>
          <a:xfrm>
            <a:off x="588071" y="2166748"/>
            <a:ext cx="1443971" cy="1293754"/>
            <a:chOff x="788535" y="3023153"/>
            <a:chExt cx="4672086" cy="376200"/>
          </a:xfrm>
          <a:solidFill>
            <a:srgbClr val="92D050"/>
          </a:solidFill>
        </p:grpSpPr>
        <p:sp>
          <p:nvSpPr>
            <p:cNvPr id="65" name="Rectangle 64"/>
            <p:cNvSpPr/>
            <p:nvPr/>
          </p:nvSpPr>
          <p:spPr>
            <a:xfrm>
              <a:off x="788535" y="3023153"/>
              <a:ext cx="4672086" cy="376200"/>
            </a:xfrm>
            <a:prstGeom prst="rect">
              <a:avLst/>
            </a:prstGeom>
            <a:grpFill/>
            <a:ln>
              <a:solidFill>
                <a:schemeClr val="tx1"/>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6" name="TextBox 65"/>
            <p:cNvSpPr txBox="1"/>
            <p:nvPr/>
          </p:nvSpPr>
          <p:spPr>
            <a:xfrm>
              <a:off x="788535" y="3023153"/>
              <a:ext cx="4672086" cy="376200"/>
            </a:xfrm>
            <a:prstGeom prst="rect">
              <a:avLst/>
            </a:prstGeom>
            <a:grpFill/>
            <a:ln>
              <a:solidFill>
                <a:schemeClr val="tx1"/>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1346" tIns="36195" rIns="101346" bIns="36195" numCol="1" spcCol="1270" anchor="ctr" anchorCtr="0">
              <a:noAutofit/>
            </a:bodyPr>
            <a:lstStyle/>
            <a:p>
              <a:pPr algn="ctr" defTabSz="633458">
                <a:lnSpc>
                  <a:spcPct val="90000"/>
                </a:lnSpc>
                <a:spcAft>
                  <a:spcPct val="35000"/>
                </a:spcAft>
              </a:pPr>
              <a:r>
                <a:rPr lang="en-US" sz="1067" dirty="0">
                  <a:solidFill>
                    <a:schemeClr val="tx1"/>
                  </a:solidFill>
                  <a:latin typeface="Arial" panose="020B0604020202020204" pitchFamily="34" charset="0"/>
                  <a:cs typeface="Arial" panose="020B0604020202020204" pitchFamily="34" charset="0"/>
                </a:rPr>
                <a:t>F. Model Risk Manager</a:t>
              </a:r>
            </a:p>
          </p:txBody>
        </p:sp>
      </p:grpSp>
      <p:sp>
        <p:nvSpPr>
          <p:cNvPr id="53" name="Title 1">
            <a:extLst>
              <a:ext uri="{FF2B5EF4-FFF2-40B4-BE49-F238E27FC236}">
                <a16:creationId xmlns:a16="http://schemas.microsoft.com/office/drawing/2014/main" id="{EF4471C8-23FE-4CB6-9695-9635D0A60363}"/>
              </a:ext>
            </a:extLst>
          </p:cNvPr>
          <p:cNvSpPr txBox="1">
            <a:spLocks/>
          </p:cNvSpPr>
          <p:nvPr/>
        </p:nvSpPr>
        <p:spPr>
          <a:xfrm>
            <a:off x="606004" y="841444"/>
            <a:ext cx="8358880" cy="383032"/>
          </a:xfrm>
          <a:prstGeom prst="rect">
            <a:avLst/>
          </a:prstGeom>
        </p:spPr>
        <p:txBody>
          <a:bodyPr/>
          <a:lstStyle>
            <a:lvl1pPr algn="l" defTabSz="1083692" rtl="0" eaLnBrk="1" latinLnBrk="0" hangingPunct="1">
              <a:lnSpc>
                <a:spcPct val="90000"/>
              </a:lnSpc>
              <a:spcBef>
                <a:spcPct val="0"/>
              </a:spcBef>
              <a:buNone/>
              <a:defRPr sz="5215" kern="1200">
                <a:solidFill>
                  <a:schemeClr val="tx1"/>
                </a:solidFill>
                <a:latin typeface="+mj-lt"/>
                <a:ea typeface="+mj-ea"/>
                <a:cs typeface="+mj-cs"/>
              </a:defRPr>
            </a:lvl1pPr>
          </a:lstStyle>
          <a:p>
            <a:r>
              <a:rPr lang="en-US" altLang="zh-CN" sz="2400" b="1" dirty="0" smtClean="0">
                <a:latin typeface="Arial" panose="020B0604020202020204" pitchFamily="34" charset="0"/>
                <a:cs typeface="Arial" panose="020B0604020202020204" pitchFamily="34" charset="0"/>
              </a:rPr>
              <a:t>Model Risk Management: Key Activities</a:t>
            </a:r>
            <a:endParaRPr lang="en-US" altLang="zh-CN" sz="2400" b="1" dirty="0">
              <a:latin typeface="Arial" panose="020B0604020202020204" pitchFamily="34" charset="0"/>
              <a:cs typeface="Arial" panose="020B0604020202020204" pitchFamily="34" charset="0"/>
            </a:endParaRPr>
          </a:p>
          <a:p>
            <a:r>
              <a:rPr lang="en-US" altLang="zh-CN" sz="1600" dirty="0">
                <a:latin typeface="Arial" panose="020B0604020202020204" pitchFamily="34" charset="0"/>
                <a:cs typeface="Arial" panose="020B0604020202020204" pitchFamily="34" charset="0"/>
              </a:rPr>
              <a:t>Key Activities/</a:t>
            </a:r>
            <a:r>
              <a:rPr lang="zh-CN" altLang="en-US" sz="1600" dirty="0">
                <a:latin typeface="Arial" panose="020B0604020202020204" pitchFamily="34" charset="0"/>
                <a:ea typeface="微软雅黑" panose="020B0503020204020204" pitchFamily="34" charset="-122"/>
                <a:cs typeface="Arial" panose="020B0604020202020204" pitchFamily="34" charset="0"/>
              </a:rPr>
              <a:t>模型风险管理框架</a:t>
            </a:r>
          </a:p>
        </p:txBody>
      </p:sp>
      <p:grpSp>
        <p:nvGrpSpPr>
          <p:cNvPr id="52" name="Group 51"/>
          <p:cNvGrpSpPr/>
          <p:nvPr/>
        </p:nvGrpSpPr>
        <p:grpSpPr>
          <a:xfrm>
            <a:off x="6087509" y="5157192"/>
            <a:ext cx="822960" cy="990367"/>
            <a:chOff x="218242" y="2645744"/>
            <a:chExt cx="4983066" cy="701663"/>
          </a:xfrm>
          <a:solidFill>
            <a:srgbClr val="FF0000"/>
          </a:solidFill>
        </p:grpSpPr>
        <p:sp>
          <p:nvSpPr>
            <p:cNvPr id="55" name="Rectangle 54"/>
            <p:cNvSpPr/>
            <p:nvPr/>
          </p:nvSpPr>
          <p:spPr>
            <a:xfrm>
              <a:off x="218242" y="2645744"/>
              <a:ext cx="4983066" cy="701662"/>
            </a:xfrm>
            <a:prstGeom prst="rect">
              <a:avLst/>
            </a:prstGeom>
            <a:grpFill/>
            <a:ln w="38100">
              <a:solidFill>
                <a:srgbClr val="92D050"/>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6" name="TextBox 55"/>
            <p:cNvSpPr txBox="1"/>
            <p:nvPr/>
          </p:nvSpPr>
          <p:spPr>
            <a:xfrm>
              <a:off x="218242" y="2645745"/>
              <a:ext cx="4983066" cy="701662"/>
            </a:xfrm>
            <a:prstGeom prst="rect">
              <a:avLst/>
            </a:prstGeom>
            <a:grpFill/>
            <a:ln w="38100">
              <a:solidFill>
                <a:srgbClr val="FF0000"/>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40005" rIns="0" bIns="40005" numCol="1" spcCol="1270" anchor="ctr" anchorCtr="0">
              <a:noAutofit/>
            </a:bodyPr>
            <a:lstStyle/>
            <a:p>
              <a:pPr algn="ctr" defTabSz="700138">
                <a:lnSpc>
                  <a:spcPct val="90000"/>
                </a:lnSpc>
                <a:spcAft>
                  <a:spcPct val="35000"/>
                </a:spcAft>
              </a:pPr>
              <a:r>
                <a:rPr lang="en-US" sz="1067" b="1" dirty="0" smtClean="0">
                  <a:solidFill>
                    <a:schemeClr val="tx1"/>
                  </a:solidFill>
                  <a:latin typeface="Arial" panose="020B0604020202020204" pitchFamily="34" charset="0"/>
                  <a:cs typeface="Arial" panose="020B0604020202020204" pitchFamily="34" charset="0"/>
                </a:rPr>
                <a:t>Approval</a:t>
              </a:r>
              <a:endParaRPr lang="en-US" sz="1067" b="1" dirty="0">
                <a:solidFill>
                  <a:srgbClr val="FF0000"/>
                </a:solidFill>
                <a:latin typeface="Arial" panose="020B0604020202020204" pitchFamily="34" charset="0"/>
                <a:cs typeface="Arial" panose="020B0604020202020204" pitchFamily="34" charset="0"/>
              </a:endParaRPr>
            </a:p>
          </p:txBody>
        </p:sp>
      </p:grpSp>
      <p:grpSp>
        <p:nvGrpSpPr>
          <p:cNvPr id="57" name="Group 56"/>
          <p:cNvGrpSpPr/>
          <p:nvPr/>
        </p:nvGrpSpPr>
        <p:grpSpPr>
          <a:xfrm>
            <a:off x="7020272" y="5157192"/>
            <a:ext cx="822960" cy="990367"/>
            <a:chOff x="218242" y="2645744"/>
            <a:chExt cx="4983066" cy="701663"/>
          </a:xfrm>
          <a:solidFill>
            <a:srgbClr val="92D050"/>
          </a:solidFill>
        </p:grpSpPr>
        <p:sp>
          <p:nvSpPr>
            <p:cNvPr id="58" name="Rectangle 57"/>
            <p:cNvSpPr/>
            <p:nvPr/>
          </p:nvSpPr>
          <p:spPr>
            <a:xfrm>
              <a:off x="218242" y="2645744"/>
              <a:ext cx="4983066" cy="701662"/>
            </a:xfrm>
            <a:prstGeom prst="rect">
              <a:avLst/>
            </a:prstGeom>
            <a:grpFill/>
            <a:ln w="38100">
              <a:solidFill>
                <a:srgbClr val="92D050"/>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7" name="TextBox 66"/>
            <p:cNvSpPr txBox="1"/>
            <p:nvPr/>
          </p:nvSpPr>
          <p:spPr>
            <a:xfrm>
              <a:off x="218242" y="2645745"/>
              <a:ext cx="4983066" cy="701662"/>
            </a:xfrm>
            <a:prstGeom prst="rect">
              <a:avLst/>
            </a:prstGeom>
            <a:grpFill/>
            <a:ln w="38100">
              <a:solidFill>
                <a:srgbClr val="92D050"/>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40005" rIns="0" bIns="40005" numCol="1" spcCol="1270" anchor="ctr" anchorCtr="0">
              <a:noAutofit/>
            </a:bodyPr>
            <a:lstStyle/>
            <a:p>
              <a:pPr algn="ctr" defTabSz="700138">
                <a:lnSpc>
                  <a:spcPct val="90000"/>
                </a:lnSpc>
                <a:spcAft>
                  <a:spcPct val="35000"/>
                </a:spcAft>
              </a:pPr>
              <a:r>
                <a:rPr lang="en-US" sz="1067" b="1" dirty="0" err="1" smtClean="0">
                  <a:solidFill>
                    <a:schemeClr val="tx1"/>
                  </a:solidFill>
                  <a:latin typeface="Arial" panose="020B0604020202020204" pitchFamily="34" charset="0"/>
                  <a:cs typeface="Arial" panose="020B0604020202020204" pitchFamily="34" charset="0"/>
                </a:rPr>
                <a:t>Acknowled-gement</a:t>
              </a:r>
              <a:endParaRPr lang="en-US" sz="1067" b="1" dirty="0">
                <a:solidFill>
                  <a:srgbClr val="FF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76205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childTnLst>
                                </p:cTn>
                              </p:par>
                              <p:par>
                                <p:cTn id="14" presetID="10" presetClass="entr" presetSubtype="0"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523720563"/>
              </p:ext>
            </p:extLst>
          </p:nvPr>
        </p:nvGraphicFramePr>
        <p:xfrm>
          <a:off x="251520" y="1124744"/>
          <a:ext cx="8640960" cy="4236720"/>
        </p:xfrm>
        <a:graphic>
          <a:graphicData uri="http://schemas.openxmlformats.org/drawingml/2006/table">
            <a:tbl>
              <a:tblPr firstRow="1" firstCol="1" bandRow="1">
                <a:tableStyleId>{69012ECD-51FC-41F1-AA8D-1B2483CD663E}</a:tableStyleId>
              </a:tblPr>
              <a:tblGrid>
                <a:gridCol w="1974188">
                  <a:extLst>
                    <a:ext uri="{9D8B030D-6E8A-4147-A177-3AD203B41FA5}">
                      <a16:colId xmlns:a16="http://schemas.microsoft.com/office/drawing/2014/main" val="2799361973"/>
                    </a:ext>
                  </a:extLst>
                </a:gridCol>
                <a:gridCol w="2055739">
                  <a:extLst>
                    <a:ext uri="{9D8B030D-6E8A-4147-A177-3AD203B41FA5}">
                      <a16:colId xmlns:a16="http://schemas.microsoft.com/office/drawing/2014/main" val="554898314"/>
                    </a:ext>
                  </a:extLst>
                </a:gridCol>
                <a:gridCol w="4611033">
                  <a:extLst>
                    <a:ext uri="{9D8B030D-6E8A-4147-A177-3AD203B41FA5}">
                      <a16:colId xmlns:a16="http://schemas.microsoft.com/office/drawing/2014/main" val="4033684103"/>
                    </a:ext>
                  </a:extLst>
                </a:gridCol>
              </a:tblGrid>
              <a:tr h="141514">
                <a:tc>
                  <a:txBody>
                    <a:bodyPr/>
                    <a:lstStyle/>
                    <a:p>
                      <a:pPr marL="0" marR="0" algn="ctr">
                        <a:spcBef>
                          <a:spcPts val="0"/>
                        </a:spcBef>
                        <a:spcAft>
                          <a:spcPts val="0"/>
                        </a:spcAft>
                      </a:pPr>
                      <a:r>
                        <a:rPr lang="en-MY" sz="1400">
                          <a:effectLst/>
                          <a:latin typeface="Arial" panose="020B0604020202020204" pitchFamily="34" charset="0"/>
                          <a:cs typeface="Arial" panose="020B0604020202020204" pitchFamily="34" charset="0"/>
                        </a:rPr>
                        <a:t>Roles</a:t>
                      </a:r>
                      <a:endParaRPr lang="en-US" sz="1400">
                        <a:effectLst/>
                        <a:latin typeface="Arial" panose="020B0604020202020204" pitchFamily="34" charset="0"/>
                        <a:ea typeface="SimSun" panose="02010600030101010101" pitchFamily="2" charset="-122"/>
                        <a:cs typeface="Arial" panose="020B0604020202020204" pitchFamily="34" charset="0"/>
                      </a:endParaRPr>
                    </a:p>
                  </a:txBody>
                  <a:tcPr marL="11947" marR="1194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ctr">
                        <a:spcBef>
                          <a:spcPts val="0"/>
                        </a:spcBef>
                        <a:spcAft>
                          <a:spcPts val="0"/>
                        </a:spcAft>
                      </a:pPr>
                      <a:r>
                        <a:rPr lang="en-MY" sz="1400">
                          <a:effectLst/>
                          <a:latin typeface="Arial" panose="020B0604020202020204" pitchFamily="34" charset="0"/>
                          <a:cs typeface="Arial" panose="020B0604020202020204" pitchFamily="34" charset="0"/>
                        </a:rPr>
                        <a:t>Members</a:t>
                      </a:r>
                      <a:endParaRPr lang="en-US" sz="1400">
                        <a:effectLst/>
                        <a:latin typeface="Arial" panose="020B0604020202020204" pitchFamily="34" charset="0"/>
                        <a:ea typeface="SimSun" panose="02010600030101010101" pitchFamily="2" charset="-122"/>
                        <a:cs typeface="Arial" panose="020B0604020202020204" pitchFamily="34" charset="0"/>
                      </a:endParaRPr>
                    </a:p>
                  </a:txBody>
                  <a:tcPr marL="11947" marR="1194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ctr">
                        <a:spcBef>
                          <a:spcPts val="0"/>
                        </a:spcBef>
                        <a:spcAft>
                          <a:spcPts val="0"/>
                        </a:spcAft>
                      </a:pPr>
                      <a:r>
                        <a:rPr lang="en-MY" sz="1400" dirty="0">
                          <a:effectLst/>
                          <a:latin typeface="Arial" panose="020B0604020202020204" pitchFamily="34" charset="0"/>
                          <a:cs typeface="Arial" panose="020B0604020202020204" pitchFamily="34" charset="0"/>
                        </a:rPr>
                        <a:t>Responsibilities</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11947" marR="1194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099697379"/>
                  </a:ext>
                </a:extLst>
              </a:tr>
              <a:tr h="849086">
                <a:tc>
                  <a:txBody>
                    <a:bodyPr/>
                    <a:lstStyle/>
                    <a:p>
                      <a:pPr marL="0" marR="0" algn="ctr">
                        <a:spcBef>
                          <a:spcPts val="0"/>
                        </a:spcBef>
                        <a:spcAft>
                          <a:spcPts val="0"/>
                        </a:spcAft>
                      </a:pPr>
                      <a:r>
                        <a:rPr lang="en-MY" sz="1400" dirty="0">
                          <a:effectLst/>
                          <a:latin typeface="Arial" panose="020B0604020202020204" pitchFamily="34" charset="0"/>
                          <a:cs typeface="Arial" panose="020B0604020202020204" pitchFamily="34" charset="0"/>
                        </a:rPr>
                        <a:t>Model Validation </a:t>
                      </a:r>
                      <a:r>
                        <a:rPr lang="en-MY" sz="1400" dirty="0" smtClean="0">
                          <a:effectLst/>
                          <a:latin typeface="Arial" panose="020B0604020202020204" pitchFamily="34" charset="0"/>
                          <a:cs typeface="Arial" panose="020B0604020202020204" pitchFamily="34" charset="0"/>
                        </a:rPr>
                        <a:t/>
                      </a:r>
                      <a:br>
                        <a:rPr lang="en-MY" sz="1400" dirty="0" smtClean="0">
                          <a:effectLst/>
                          <a:latin typeface="Arial" panose="020B0604020202020204" pitchFamily="34" charset="0"/>
                          <a:cs typeface="Arial" panose="020B0604020202020204" pitchFamily="34" charset="0"/>
                        </a:rPr>
                      </a:br>
                      <a:r>
                        <a:rPr lang="en-MY" sz="1400" dirty="0" smtClean="0">
                          <a:effectLst/>
                          <a:latin typeface="Arial" panose="020B0604020202020204" pitchFamily="34" charset="0"/>
                          <a:cs typeface="Arial" panose="020B0604020202020204" pitchFamily="34" charset="0"/>
                        </a:rPr>
                        <a:t>Working </a:t>
                      </a:r>
                      <a:r>
                        <a:rPr lang="en-MY" sz="1400" dirty="0">
                          <a:effectLst/>
                          <a:latin typeface="Arial" panose="020B0604020202020204" pitchFamily="34" charset="0"/>
                          <a:cs typeface="Arial" panose="020B0604020202020204" pitchFamily="34" charset="0"/>
                        </a:rPr>
                        <a:t>Group (HQ</a:t>
                      </a:r>
                      <a:r>
                        <a:rPr lang="en-MY" sz="1400" dirty="0" smtClean="0">
                          <a:effectLst/>
                          <a:latin typeface="Arial" panose="020B0604020202020204" pitchFamily="34" charset="0"/>
                          <a:cs typeface="Arial" panose="020B0604020202020204" pitchFamily="34" charset="0"/>
                        </a:rPr>
                        <a:t>)</a:t>
                      </a:r>
                    </a:p>
                    <a:p>
                      <a:pPr marL="0" marR="0" algn="ctr">
                        <a:spcBef>
                          <a:spcPts val="0"/>
                        </a:spcBef>
                        <a:spcAft>
                          <a:spcPts val="0"/>
                        </a:spcAft>
                      </a:pPr>
                      <a:r>
                        <a:rPr lang="en-MY" sz="1400" dirty="0" smtClean="0">
                          <a:effectLst/>
                          <a:latin typeface="Arial" panose="020B0604020202020204" pitchFamily="34" charset="0"/>
                          <a:cs typeface="Arial" panose="020B0604020202020204" pitchFamily="34" charset="0"/>
                        </a:rPr>
                        <a:t>[</a:t>
                      </a:r>
                      <a:r>
                        <a:rPr lang="en-MY" sz="1400" dirty="0">
                          <a:effectLst/>
                          <a:latin typeface="Arial" panose="020B0604020202020204" pitchFamily="34" charset="0"/>
                          <a:cs typeface="Arial" panose="020B0604020202020204" pitchFamily="34" charset="0"/>
                        </a:rPr>
                        <a:t>MVWG]</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11947" marR="1194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spcBef>
                          <a:spcPts val="0"/>
                        </a:spcBef>
                        <a:spcAft>
                          <a:spcPts val="0"/>
                        </a:spcAft>
                      </a:pPr>
                      <a:r>
                        <a:rPr lang="en-MY" sz="1400" dirty="0">
                          <a:effectLst/>
                          <a:latin typeface="Arial" panose="020B0604020202020204" pitchFamily="34" charset="0"/>
                          <a:cs typeface="Arial" panose="020B0604020202020204" pitchFamily="34" charset="0"/>
                        </a:rPr>
                        <a:t>Existing </a:t>
                      </a:r>
                      <a:r>
                        <a:rPr lang="en-MY" sz="1400" dirty="0" smtClean="0">
                          <a:effectLst/>
                          <a:latin typeface="Arial" panose="020B0604020202020204" pitchFamily="34" charset="0"/>
                          <a:cs typeface="Arial" panose="020B0604020202020204" pitchFamily="34" charset="0"/>
                        </a:rPr>
                        <a:t>Committee</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11947" marR="1194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spcBef>
                          <a:spcPts val="0"/>
                        </a:spcBef>
                        <a:spcAft>
                          <a:spcPts val="0"/>
                        </a:spcAft>
                        <a:buFont typeface="Wingdings" panose="05000000000000000000" pitchFamily="2" charset="2"/>
                        <a:buChar char=""/>
                        <a:tabLst>
                          <a:tab pos="457200" algn="l"/>
                        </a:tabLst>
                      </a:pPr>
                      <a:r>
                        <a:rPr lang="en-MY" sz="1200" dirty="0">
                          <a:effectLst/>
                          <a:latin typeface="Arial" panose="020B0604020202020204" pitchFamily="34" charset="0"/>
                          <a:cs typeface="Arial" panose="020B0604020202020204" pitchFamily="34" charset="0"/>
                        </a:rPr>
                        <a:t>MVWG is a committee/governance body which oversee the overall model risk of the organization including all </a:t>
                      </a:r>
                      <a:r>
                        <a:rPr lang="en-MY" sz="1200" dirty="0" smtClean="0">
                          <a:effectLst/>
                          <a:latin typeface="Arial" panose="020B0604020202020204" pitchFamily="34" charset="0"/>
                          <a:cs typeface="Arial" panose="020B0604020202020204" pitchFamily="34" charset="0"/>
                        </a:rPr>
                        <a:t>subsidiary</a:t>
                      </a:r>
                    </a:p>
                    <a:p>
                      <a:pPr marL="342900" marR="0" lvl="0" indent="-342900">
                        <a:spcBef>
                          <a:spcPts val="0"/>
                        </a:spcBef>
                        <a:spcAft>
                          <a:spcPts val="0"/>
                        </a:spcAft>
                        <a:buFont typeface="Wingdings" panose="05000000000000000000" pitchFamily="2" charset="2"/>
                        <a:buChar char=""/>
                        <a:tabLst>
                          <a:tab pos="457200" algn="l"/>
                        </a:tabLst>
                      </a:pPr>
                      <a:endParaRPr lang="en-US" sz="1200" dirty="0">
                        <a:effectLst/>
                        <a:latin typeface="Arial" panose="020B0604020202020204" pitchFamily="34" charset="0"/>
                        <a:cs typeface="Arial" panose="020B0604020202020204" pitchFamily="34" charset="0"/>
                      </a:endParaRPr>
                    </a:p>
                    <a:p>
                      <a:pPr marL="342900" marR="0" lvl="0" indent="-342900">
                        <a:spcBef>
                          <a:spcPts val="0"/>
                        </a:spcBef>
                        <a:spcAft>
                          <a:spcPts val="0"/>
                        </a:spcAft>
                        <a:buFont typeface="Wingdings" panose="05000000000000000000" pitchFamily="2" charset="2"/>
                        <a:buChar char=""/>
                        <a:tabLst>
                          <a:tab pos="457200" algn="l"/>
                        </a:tabLst>
                      </a:pPr>
                      <a:r>
                        <a:rPr lang="en-MY" sz="1200" u="sng" dirty="0">
                          <a:effectLst/>
                          <a:latin typeface="Arial" panose="020B0604020202020204" pitchFamily="34" charset="0"/>
                          <a:cs typeface="Arial" panose="020B0604020202020204" pitchFamily="34" charset="0"/>
                        </a:rPr>
                        <a:t>Important models related activities from </a:t>
                      </a:r>
                      <a:r>
                        <a:rPr lang="en-MY" sz="1200" u="sng" dirty="0" smtClean="0">
                          <a:effectLst/>
                          <a:latin typeface="Arial" panose="020B0604020202020204" pitchFamily="34" charset="0"/>
                          <a:cs typeface="Arial" panose="020B0604020202020204" pitchFamily="34" charset="0"/>
                        </a:rPr>
                        <a:t>KBANK CN should </a:t>
                      </a:r>
                      <a:r>
                        <a:rPr lang="en-MY" sz="1200" u="sng" dirty="0">
                          <a:effectLst/>
                          <a:latin typeface="Arial" panose="020B0604020202020204" pitchFamily="34" charset="0"/>
                          <a:cs typeface="Arial" panose="020B0604020202020204" pitchFamily="34" charset="0"/>
                        </a:rPr>
                        <a:t>be registered and acknowledged by MVWG</a:t>
                      </a:r>
                      <a:endParaRPr lang="en-US" sz="1200" u="sng" dirty="0">
                        <a:effectLst/>
                        <a:latin typeface="Arial" panose="020B0604020202020204" pitchFamily="34" charset="0"/>
                        <a:cs typeface="Arial" panose="020B0604020202020204" pitchFamily="34" charset="0"/>
                      </a:endParaRPr>
                    </a:p>
                    <a:p>
                      <a:pPr marL="342900" marR="0" lvl="0" indent="-342900">
                        <a:spcBef>
                          <a:spcPts val="0"/>
                        </a:spcBef>
                        <a:spcAft>
                          <a:spcPts val="0"/>
                        </a:spcAft>
                        <a:buFont typeface="Wingdings" panose="05000000000000000000" pitchFamily="2" charset="2"/>
                        <a:buChar char=""/>
                        <a:tabLst>
                          <a:tab pos="457200" algn="l"/>
                        </a:tabLst>
                      </a:pPr>
                      <a:endParaRPr lang="en-MY" sz="1200" dirty="0" smtClean="0">
                        <a:effectLst/>
                        <a:latin typeface="Arial" panose="020B0604020202020204" pitchFamily="34" charset="0"/>
                        <a:cs typeface="Arial" panose="020B0604020202020204" pitchFamily="34" charset="0"/>
                      </a:endParaRPr>
                    </a:p>
                    <a:p>
                      <a:pPr marL="342900" marR="0" lvl="0" indent="-342900">
                        <a:spcBef>
                          <a:spcPts val="0"/>
                        </a:spcBef>
                        <a:spcAft>
                          <a:spcPts val="0"/>
                        </a:spcAft>
                        <a:buFont typeface="Wingdings" panose="05000000000000000000" pitchFamily="2" charset="2"/>
                        <a:buChar char=""/>
                        <a:tabLst>
                          <a:tab pos="457200" algn="l"/>
                        </a:tabLst>
                      </a:pPr>
                      <a:r>
                        <a:rPr lang="en-MY" sz="1200" dirty="0" smtClean="0">
                          <a:effectLst/>
                          <a:latin typeface="Arial" panose="020B0604020202020204" pitchFamily="34" charset="0"/>
                          <a:cs typeface="Arial" panose="020B0604020202020204" pitchFamily="34" charset="0"/>
                        </a:rPr>
                        <a:t>Representatives </a:t>
                      </a:r>
                      <a:r>
                        <a:rPr lang="en-MY" sz="1200" dirty="0">
                          <a:effectLst/>
                          <a:latin typeface="Arial" panose="020B0604020202020204" pitchFamily="34" charset="0"/>
                          <a:cs typeface="Arial" panose="020B0604020202020204" pitchFamily="34" charset="0"/>
                        </a:rPr>
                        <a:t>from </a:t>
                      </a:r>
                      <a:r>
                        <a:rPr lang="en-MY" sz="1200" dirty="0" smtClean="0">
                          <a:effectLst/>
                          <a:latin typeface="Arial" panose="020B0604020202020204" pitchFamily="34" charset="0"/>
                          <a:cs typeface="Arial" panose="020B0604020202020204" pitchFamily="34" charset="0"/>
                        </a:rPr>
                        <a:t>KBANK HQ are </a:t>
                      </a:r>
                      <a:r>
                        <a:rPr lang="en-MY" sz="1200" dirty="0">
                          <a:effectLst/>
                          <a:latin typeface="Arial" panose="020B0604020202020204" pitchFamily="34" charset="0"/>
                          <a:cs typeface="Arial" panose="020B0604020202020204" pitchFamily="34" charset="0"/>
                        </a:rPr>
                        <a:t>responsible for giving proper guidance on model risk management framework, model development, validation and </a:t>
                      </a:r>
                      <a:r>
                        <a:rPr lang="en-MY" sz="1200" dirty="0" err="1" smtClean="0">
                          <a:effectLst/>
                          <a:latin typeface="Arial" panose="020B0604020202020204" pitchFamily="34" charset="0"/>
                          <a:cs typeface="Arial" panose="020B0604020202020204" pitchFamily="34" charset="0"/>
                        </a:rPr>
                        <a:t>etc</a:t>
                      </a:r>
                      <a:endParaRPr lang="en-US" sz="1200" dirty="0">
                        <a:effectLst/>
                        <a:latin typeface="Arial" panose="020B0604020202020204" pitchFamily="34" charset="0"/>
                        <a:ea typeface="SimSun" panose="02010600030101010101" pitchFamily="2" charset="-122"/>
                        <a:cs typeface="Arial" panose="020B0604020202020204" pitchFamily="34"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8525819"/>
                  </a:ext>
                </a:extLst>
              </a:tr>
              <a:tr h="1556657">
                <a:tc>
                  <a:txBody>
                    <a:bodyPr/>
                    <a:lstStyle/>
                    <a:p>
                      <a:pPr marL="0" marR="0" algn="ctr">
                        <a:spcBef>
                          <a:spcPts val="0"/>
                        </a:spcBef>
                        <a:spcAft>
                          <a:spcPts val="0"/>
                        </a:spcAft>
                      </a:pPr>
                      <a:r>
                        <a:rPr lang="en-MY" sz="1400" dirty="0">
                          <a:effectLst/>
                          <a:latin typeface="Arial" panose="020B0604020202020204" pitchFamily="34" charset="0"/>
                          <a:cs typeface="Arial" panose="020B0604020202020204" pitchFamily="34" charset="0"/>
                        </a:rPr>
                        <a:t>Model Steering Group</a:t>
                      </a:r>
                      <a:endParaRPr lang="en-US" sz="1400" dirty="0">
                        <a:effectLst/>
                        <a:latin typeface="Arial" panose="020B0604020202020204" pitchFamily="34" charset="0"/>
                        <a:cs typeface="Arial" panose="020B0604020202020204" pitchFamily="34" charset="0"/>
                      </a:endParaRPr>
                    </a:p>
                    <a:p>
                      <a:pPr marL="0" marR="0" algn="ctr">
                        <a:spcBef>
                          <a:spcPts val="0"/>
                        </a:spcBef>
                        <a:spcAft>
                          <a:spcPts val="0"/>
                        </a:spcAft>
                      </a:pPr>
                      <a:r>
                        <a:rPr lang="en-MY" sz="1400" dirty="0">
                          <a:effectLst/>
                          <a:latin typeface="Arial" panose="020B0604020202020204" pitchFamily="34" charset="0"/>
                          <a:cs typeface="Arial" panose="020B0604020202020204" pitchFamily="34" charset="0"/>
                        </a:rPr>
                        <a:t>[MSG]</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10620" marR="106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algn="ctr">
                        <a:spcBef>
                          <a:spcPts val="0"/>
                        </a:spcBef>
                        <a:spcAft>
                          <a:spcPts val="0"/>
                        </a:spcAft>
                      </a:pPr>
                      <a:r>
                        <a:rPr lang="en-MY" sz="1400" dirty="0">
                          <a:solidFill>
                            <a:srgbClr val="FF0000"/>
                          </a:solidFill>
                          <a:effectLst/>
                          <a:latin typeface="Arial" panose="020B0604020202020204" pitchFamily="34" charset="0"/>
                          <a:cs typeface="Arial" panose="020B0604020202020204" pitchFamily="34" charset="0"/>
                        </a:rPr>
                        <a:t>Head of ERM </a:t>
                      </a:r>
                      <a:r>
                        <a:rPr lang="en-MY" sz="1400" dirty="0" smtClean="0">
                          <a:solidFill>
                            <a:srgbClr val="FF0000"/>
                          </a:solidFill>
                          <a:effectLst/>
                          <a:latin typeface="Arial" panose="020B0604020202020204" pitchFamily="34" charset="0"/>
                          <a:cs typeface="Arial" panose="020B0604020202020204" pitchFamily="34" charset="0"/>
                        </a:rPr>
                        <a:t>CN </a:t>
                      </a:r>
                      <a:br>
                        <a:rPr lang="en-MY" sz="1400" dirty="0" smtClean="0">
                          <a:solidFill>
                            <a:srgbClr val="FF0000"/>
                          </a:solidFill>
                          <a:effectLst/>
                          <a:latin typeface="Arial" panose="020B0604020202020204" pitchFamily="34" charset="0"/>
                          <a:cs typeface="Arial" panose="020B0604020202020204" pitchFamily="34" charset="0"/>
                        </a:rPr>
                      </a:br>
                      <a:r>
                        <a:rPr lang="en-MY" sz="1400" dirty="0" smtClean="0">
                          <a:solidFill>
                            <a:srgbClr val="FF0000"/>
                          </a:solidFill>
                          <a:effectLst/>
                          <a:latin typeface="Arial" panose="020B0604020202020204" pitchFamily="34" charset="0"/>
                          <a:cs typeface="Arial" panose="020B0604020202020204" pitchFamily="34" charset="0"/>
                        </a:rPr>
                        <a:t>Head </a:t>
                      </a:r>
                      <a:r>
                        <a:rPr lang="en-MY" sz="1400" dirty="0">
                          <a:solidFill>
                            <a:srgbClr val="FF0000"/>
                          </a:solidFill>
                          <a:effectLst/>
                          <a:latin typeface="Arial" panose="020B0604020202020204" pitchFamily="34" charset="0"/>
                          <a:cs typeface="Arial" panose="020B0604020202020204" pitchFamily="34" charset="0"/>
                        </a:rPr>
                        <a:t>of Retail </a:t>
                      </a:r>
                      <a:r>
                        <a:rPr lang="en-MY" sz="1400" dirty="0" smtClean="0">
                          <a:solidFill>
                            <a:srgbClr val="FF0000"/>
                          </a:solidFill>
                          <a:effectLst/>
                          <a:latin typeface="Arial" panose="020B0604020202020204" pitchFamily="34" charset="0"/>
                          <a:cs typeface="Arial" panose="020B0604020202020204" pitchFamily="34" charset="0"/>
                        </a:rPr>
                        <a:t>Credit</a:t>
                      </a:r>
                    </a:p>
                    <a:p>
                      <a:pPr marL="0" marR="0" algn="ctr">
                        <a:spcBef>
                          <a:spcPts val="0"/>
                        </a:spcBef>
                        <a:spcAft>
                          <a:spcPts val="0"/>
                        </a:spcAft>
                      </a:pPr>
                      <a:r>
                        <a:rPr lang="en-MY" sz="1400" dirty="0" smtClean="0">
                          <a:solidFill>
                            <a:srgbClr val="FF0000"/>
                          </a:solidFill>
                          <a:effectLst/>
                          <a:latin typeface="Arial" panose="020B0604020202020204" pitchFamily="34" charset="0"/>
                          <a:cs typeface="Arial" panose="020B0604020202020204" pitchFamily="34" charset="0"/>
                        </a:rPr>
                        <a:t> </a:t>
                      </a:r>
                      <a:br>
                        <a:rPr lang="en-MY" sz="1400" dirty="0" smtClean="0">
                          <a:solidFill>
                            <a:srgbClr val="FF0000"/>
                          </a:solidFill>
                          <a:effectLst/>
                          <a:latin typeface="Arial" panose="020B0604020202020204" pitchFamily="34" charset="0"/>
                          <a:cs typeface="Arial" panose="020B0604020202020204" pitchFamily="34" charset="0"/>
                        </a:rPr>
                      </a:br>
                      <a:r>
                        <a:rPr lang="en-MY" sz="1400" dirty="0" smtClean="0">
                          <a:solidFill>
                            <a:srgbClr val="FF0000"/>
                          </a:solidFill>
                          <a:effectLst/>
                          <a:latin typeface="Arial" panose="020B0604020202020204" pitchFamily="34" charset="0"/>
                          <a:cs typeface="Arial" panose="020B0604020202020204" pitchFamily="34" charset="0"/>
                        </a:rPr>
                        <a:t>(and </a:t>
                      </a:r>
                      <a:r>
                        <a:rPr lang="en-MY" sz="1400" dirty="0">
                          <a:solidFill>
                            <a:srgbClr val="FF0000"/>
                          </a:solidFill>
                          <a:effectLst/>
                          <a:latin typeface="Arial" panose="020B0604020202020204" pitchFamily="34" charset="0"/>
                          <a:cs typeface="Arial" panose="020B0604020202020204" pitchFamily="34" charset="0"/>
                        </a:rPr>
                        <a:t>personnel assigned </a:t>
                      </a:r>
                      <a:r>
                        <a:rPr lang="en-MY" sz="1400" dirty="0" smtClean="0">
                          <a:solidFill>
                            <a:srgbClr val="FF0000"/>
                          </a:solidFill>
                          <a:effectLst/>
                          <a:latin typeface="Arial" panose="020B0604020202020204" pitchFamily="34" charset="0"/>
                          <a:cs typeface="Arial" panose="020B0604020202020204" pitchFamily="34" charset="0"/>
                        </a:rPr>
                        <a:t/>
                      </a:r>
                      <a:br>
                        <a:rPr lang="en-MY" sz="1400" dirty="0" smtClean="0">
                          <a:solidFill>
                            <a:srgbClr val="FF0000"/>
                          </a:solidFill>
                          <a:effectLst/>
                          <a:latin typeface="Arial" panose="020B0604020202020204" pitchFamily="34" charset="0"/>
                          <a:cs typeface="Arial" panose="020B0604020202020204" pitchFamily="34" charset="0"/>
                        </a:rPr>
                      </a:br>
                      <a:r>
                        <a:rPr lang="en-MY" sz="1400" dirty="0" smtClean="0">
                          <a:solidFill>
                            <a:srgbClr val="FF0000"/>
                          </a:solidFill>
                          <a:effectLst/>
                          <a:latin typeface="Arial" panose="020B0604020202020204" pitchFamily="34" charset="0"/>
                          <a:cs typeface="Arial" panose="020B0604020202020204" pitchFamily="34" charset="0"/>
                        </a:rPr>
                        <a:t>by </a:t>
                      </a:r>
                      <a:r>
                        <a:rPr lang="en-MY" sz="1400" dirty="0">
                          <a:solidFill>
                            <a:srgbClr val="FF0000"/>
                          </a:solidFill>
                          <a:effectLst/>
                          <a:latin typeface="Arial" panose="020B0604020202020204" pitchFamily="34" charset="0"/>
                          <a:cs typeface="Arial" panose="020B0604020202020204" pitchFamily="34" charset="0"/>
                        </a:rPr>
                        <a:t>ERM </a:t>
                      </a:r>
                      <a:r>
                        <a:rPr lang="en-MY" sz="1400" dirty="0" smtClean="0">
                          <a:solidFill>
                            <a:srgbClr val="FF0000"/>
                          </a:solidFill>
                          <a:effectLst/>
                          <a:latin typeface="Arial" panose="020B0604020202020204" pitchFamily="34" charset="0"/>
                          <a:cs typeface="Arial" panose="020B0604020202020204" pitchFamily="34" charset="0"/>
                        </a:rPr>
                        <a:t>TH)</a:t>
                      </a:r>
                      <a:endParaRPr lang="en-US" sz="1400" dirty="0">
                        <a:solidFill>
                          <a:srgbClr val="FF0000"/>
                        </a:solidFill>
                        <a:effectLst/>
                        <a:latin typeface="Arial" panose="020B0604020202020204" pitchFamily="34" charset="0"/>
                        <a:ea typeface="SimSun" panose="02010600030101010101" pitchFamily="2" charset="-122"/>
                        <a:cs typeface="Arial" panose="020B0604020202020204" pitchFamily="34" charset="0"/>
                      </a:endParaRPr>
                    </a:p>
                  </a:txBody>
                  <a:tcPr marL="10620" marR="106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spcBef>
                          <a:spcPts val="0"/>
                        </a:spcBef>
                        <a:spcAft>
                          <a:spcPts val="0"/>
                        </a:spcAft>
                        <a:buFont typeface="Wingdings" panose="05000000000000000000" pitchFamily="2" charset="2"/>
                        <a:buChar char=""/>
                        <a:tabLst>
                          <a:tab pos="457200" algn="l"/>
                        </a:tabLst>
                      </a:pPr>
                      <a:r>
                        <a:rPr lang="en-MY" sz="1200" dirty="0">
                          <a:effectLst/>
                          <a:latin typeface="Arial" panose="020B0604020202020204" pitchFamily="34" charset="0"/>
                          <a:cs typeface="Arial" panose="020B0604020202020204" pitchFamily="34" charset="0"/>
                        </a:rPr>
                        <a:t>Approval of model proposal &amp; concepts</a:t>
                      </a:r>
                      <a:endParaRPr lang="en-US" sz="1200" dirty="0">
                        <a:effectLst/>
                        <a:latin typeface="Arial" panose="020B0604020202020204" pitchFamily="34" charset="0"/>
                        <a:cs typeface="Arial" panose="020B0604020202020204" pitchFamily="34" charset="0"/>
                      </a:endParaRPr>
                    </a:p>
                    <a:p>
                      <a:pPr marL="342900" marR="0" lvl="0" indent="-342900">
                        <a:spcBef>
                          <a:spcPts val="0"/>
                        </a:spcBef>
                        <a:spcAft>
                          <a:spcPts val="0"/>
                        </a:spcAft>
                        <a:buFont typeface="Wingdings" panose="05000000000000000000" pitchFamily="2" charset="2"/>
                        <a:buChar char=""/>
                        <a:tabLst>
                          <a:tab pos="457200" algn="l"/>
                        </a:tabLst>
                      </a:pPr>
                      <a:r>
                        <a:rPr lang="en-MY" sz="1200" dirty="0">
                          <a:effectLst/>
                          <a:latin typeface="Arial" panose="020B0604020202020204" pitchFamily="34" charset="0"/>
                          <a:cs typeface="Arial" panose="020B0604020202020204" pitchFamily="34" charset="0"/>
                        </a:rPr>
                        <a:t>Approval of the final model selection (development) and deployment</a:t>
                      </a:r>
                      <a:endParaRPr lang="en-US" sz="1200" dirty="0">
                        <a:effectLst/>
                        <a:latin typeface="Arial" panose="020B0604020202020204" pitchFamily="34" charset="0"/>
                        <a:cs typeface="Arial" panose="020B0604020202020204" pitchFamily="34" charset="0"/>
                      </a:endParaRPr>
                    </a:p>
                    <a:p>
                      <a:pPr marL="342900" marR="0" lvl="0" indent="-342900">
                        <a:spcBef>
                          <a:spcPts val="0"/>
                        </a:spcBef>
                        <a:spcAft>
                          <a:spcPts val="0"/>
                        </a:spcAft>
                        <a:buFont typeface="Wingdings" panose="05000000000000000000" pitchFamily="2" charset="2"/>
                        <a:buChar char=""/>
                        <a:tabLst>
                          <a:tab pos="457200" algn="l"/>
                        </a:tabLst>
                      </a:pPr>
                      <a:r>
                        <a:rPr lang="en-MY" sz="1200" dirty="0">
                          <a:effectLst/>
                          <a:latin typeface="Arial" panose="020B0604020202020204" pitchFamily="34" charset="0"/>
                          <a:cs typeface="Arial" panose="020B0604020202020204" pitchFamily="34" charset="0"/>
                        </a:rPr>
                        <a:t>Approval of model validation process and validation results</a:t>
                      </a:r>
                      <a:endParaRPr lang="en-US" sz="1200" dirty="0">
                        <a:effectLst/>
                        <a:latin typeface="Arial" panose="020B0604020202020204" pitchFamily="34" charset="0"/>
                        <a:cs typeface="Arial" panose="020B0604020202020204" pitchFamily="34" charset="0"/>
                      </a:endParaRPr>
                    </a:p>
                    <a:p>
                      <a:pPr marL="342900" marR="0" lvl="0" indent="-342900">
                        <a:spcBef>
                          <a:spcPts val="0"/>
                        </a:spcBef>
                        <a:spcAft>
                          <a:spcPts val="0"/>
                        </a:spcAft>
                        <a:buFont typeface="Wingdings" panose="05000000000000000000" pitchFamily="2" charset="2"/>
                        <a:buChar char=""/>
                        <a:tabLst>
                          <a:tab pos="457200" algn="l"/>
                        </a:tabLst>
                      </a:pPr>
                      <a:r>
                        <a:rPr lang="en-MY" sz="1200" dirty="0">
                          <a:effectLst/>
                          <a:latin typeface="Arial" panose="020B0604020202020204" pitchFamily="34" charset="0"/>
                          <a:cs typeface="Arial" panose="020B0604020202020204" pitchFamily="34" charset="0"/>
                        </a:rPr>
                        <a:t>Approval of proposed model maintenance, calibration, redevelopment and retirement</a:t>
                      </a:r>
                      <a:endParaRPr lang="en-US" sz="1200" dirty="0">
                        <a:effectLst/>
                        <a:latin typeface="Arial" panose="020B0604020202020204" pitchFamily="34" charset="0"/>
                        <a:cs typeface="Arial" panose="020B0604020202020204" pitchFamily="34" charset="0"/>
                      </a:endParaRPr>
                    </a:p>
                    <a:p>
                      <a:pPr marL="342900" marR="0" lvl="0" indent="-342900">
                        <a:spcBef>
                          <a:spcPts val="0"/>
                        </a:spcBef>
                        <a:spcAft>
                          <a:spcPts val="0"/>
                        </a:spcAft>
                        <a:buFont typeface="Wingdings" panose="05000000000000000000" pitchFamily="2" charset="2"/>
                        <a:buChar char=""/>
                        <a:tabLst>
                          <a:tab pos="457200" algn="l"/>
                        </a:tabLst>
                      </a:pPr>
                      <a:r>
                        <a:rPr lang="en-MY" sz="1200" dirty="0">
                          <a:effectLst/>
                          <a:latin typeface="Arial" panose="020B0604020202020204" pitchFamily="34" charset="0"/>
                          <a:cs typeface="Arial" panose="020B0604020202020204" pitchFamily="34" charset="0"/>
                        </a:rPr>
                        <a:t>Initiating independent </a:t>
                      </a:r>
                      <a:r>
                        <a:rPr lang="en-MY" sz="1200" dirty="0" smtClean="0">
                          <a:effectLst/>
                          <a:latin typeface="Arial" panose="020B0604020202020204" pitchFamily="34" charset="0"/>
                          <a:cs typeface="Arial" panose="020B0604020202020204" pitchFamily="34" charset="0"/>
                        </a:rPr>
                        <a:t>Audit</a:t>
                      </a:r>
                    </a:p>
                    <a:p>
                      <a:pPr marL="342900" marR="0" lvl="0" indent="-342900">
                        <a:spcBef>
                          <a:spcPts val="0"/>
                        </a:spcBef>
                        <a:spcAft>
                          <a:spcPts val="0"/>
                        </a:spcAft>
                        <a:buFont typeface="Wingdings" panose="05000000000000000000" pitchFamily="2" charset="2"/>
                        <a:buChar char=""/>
                        <a:tabLst>
                          <a:tab pos="457200" algn="l"/>
                        </a:tabLst>
                      </a:pPr>
                      <a:endParaRPr lang="en-US" sz="1200" dirty="0">
                        <a:effectLst/>
                        <a:latin typeface="Arial" panose="020B0604020202020204" pitchFamily="34" charset="0"/>
                        <a:cs typeface="Arial" panose="020B0604020202020204" pitchFamily="34" charset="0"/>
                      </a:endParaRPr>
                    </a:p>
                    <a:p>
                      <a:pPr marL="0" marR="0">
                        <a:spcBef>
                          <a:spcPts val="0"/>
                        </a:spcBef>
                        <a:spcAft>
                          <a:spcPts val="0"/>
                        </a:spcAft>
                      </a:pPr>
                      <a:r>
                        <a:rPr lang="en-MY" sz="1200" dirty="0">
                          <a:effectLst/>
                          <a:latin typeface="Arial" panose="020B0604020202020204" pitchFamily="34" charset="0"/>
                          <a:cs typeface="Arial" panose="020B0604020202020204" pitchFamily="34" charset="0"/>
                        </a:rPr>
                        <a:t>The MSG needs to ensure that the model is applied in accordance with the </a:t>
                      </a:r>
                      <a:r>
                        <a:rPr lang="en-MY" sz="1200" dirty="0" err="1">
                          <a:effectLst/>
                          <a:latin typeface="Arial" panose="020B0604020202020204" pitchFamily="34" charset="0"/>
                          <a:cs typeface="Arial" panose="020B0604020202020204" pitchFamily="34" charset="0"/>
                        </a:rPr>
                        <a:t>KBank</a:t>
                      </a:r>
                      <a:r>
                        <a:rPr lang="en-MY" sz="1200" dirty="0">
                          <a:effectLst/>
                          <a:latin typeface="Arial" panose="020B0604020202020204" pitchFamily="34" charset="0"/>
                          <a:cs typeface="Arial" panose="020B0604020202020204" pitchFamily="34" charset="0"/>
                        </a:rPr>
                        <a:t> CN business strategy. reviewing model validity assessment report and reporting the overall model risk status and significant changes to the Risk Management Committee</a:t>
                      </a:r>
                      <a:endParaRPr lang="en-US" sz="1200" dirty="0">
                        <a:effectLst/>
                        <a:latin typeface="Arial" panose="020B0604020202020204" pitchFamily="34" charset="0"/>
                        <a:ea typeface="SimSun" panose="02010600030101010101" pitchFamily="2" charset="-122"/>
                        <a:cs typeface="Arial" panose="020B0604020202020204" pitchFamily="34"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80705"/>
                  </a:ext>
                </a:extLst>
              </a:tr>
            </a:tbl>
          </a:graphicData>
        </a:graphic>
      </p:graphicFrame>
    </p:spTree>
    <p:extLst>
      <p:ext uri="{BB962C8B-B14F-4D97-AF65-F5344CB8AC3E}">
        <p14:creationId xmlns:p14="http://schemas.microsoft.com/office/powerpoint/2010/main" val="774940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B 35m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Bank Genral">
      <a:majorFont>
        <a:latin typeface="Century Gothic"/>
        <a:ea typeface=""/>
        <a:cs typeface="KBsirichana"/>
      </a:majorFont>
      <a:minorFont>
        <a:latin typeface="Century Gothic"/>
        <a:ea typeface=""/>
        <a:cs typeface="KBsirichan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B PPT (35mm)" id="{608E9BA2-4E84-4F06-92BD-A85EEAF71979}" vid="{C2602856-B81C-479C-AC11-ED560F78F912}"/>
    </a:ext>
  </a:extLst>
</a:theme>
</file>

<file path=ppt/theme/theme3.xml><?xml version="1.0" encoding="utf-8"?>
<a:theme xmlns:a="http://schemas.openxmlformats.org/drawingml/2006/main" name="9_WBS new template _grey">
  <a:themeElements>
    <a:clrScheme name="WBS 2015">
      <a:dk1>
        <a:sysClr val="windowText" lastClr="000000"/>
      </a:dk1>
      <a:lt1>
        <a:sysClr val="window" lastClr="FFFFFF"/>
      </a:lt1>
      <a:dk2>
        <a:srgbClr val="676A55"/>
      </a:dk2>
      <a:lt2>
        <a:srgbClr val="EAEBDE"/>
      </a:lt2>
      <a:accent1>
        <a:srgbClr val="014B2A"/>
      </a:accent1>
      <a:accent2>
        <a:srgbClr val="72A376"/>
      </a:accent2>
      <a:accent3>
        <a:srgbClr val="AAC8AD"/>
      </a:accent3>
      <a:accent4>
        <a:srgbClr val="C0BEAF"/>
      </a:accent4>
      <a:accent5>
        <a:srgbClr val="CEC597"/>
      </a:accent5>
      <a:accent6>
        <a:srgbClr val="C6EBB7"/>
      </a:accent6>
      <a:hlink>
        <a:srgbClr val="DB5353"/>
      </a:hlink>
      <a:folHlink>
        <a:srgbClr val="90363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WBS 2015">
    <a:dk1>
      <a:sysClr val="windowText" lastClr="000000"/>
    </a:dk1>
    <a:lt1>
      <a:sysClr val="window" lastClr="FFFFFF"/>
    </a:lt1>
    <a:dk2>
      <a:srgbClr val="676A55"/>
    </a:dk2>
    <a:lt2>
      <a:srgbClr val="EAEBDE"/>
    </a:lt2>
    <a:accent1>
      <a:srgbClr val="014B2A"/>
    </a:accent1>
    <a:accent2>
      <a:srgbClr val="72A376"/>
    </a:accent2>
    <a:accent3>
      <a:srgbClr val="AAC8AD"/>
    </a:accent3>
    <a:accent4>
      <a:srgbClr val="C0BEAF"/>
    </a:accent4>
    <a:accent5>
      <a:srgbClr val="CEC597"/>
    </a:accent5>
    <a:accent6>
      <a:srgbClr val="C6EBB7"/>
    </a:accent6>
    <a:hlink>
      <a:srgbClr val="DB5353"/>
    </a:hlink>
    <a:folHlink>
      <a:srgbClr val="90363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WBS 2015">
    <a:dk1>
      <a:sysClr val="windowText" lastClr="000000"/>
    </a:dk1>
    <a:lt1>
      <a:sysClr val="window" lastClr="FFFFFF"/>
    </a:lt1>
    <a:dk2>
      <a:srgbClr val="676A55"/>
    </a:dk2>
    <a:lt2>
      <a:srgbClr val="EAEBDE"/>
    </a:lt2>
    <a:accent1>
      <a:srgbClr val="014B2A"/>
    </a:accent1>
    <a:accent2>
      <a:srgbClr val="72A376"/>
    </a:accent2>
    <a:accent3>
      <a:srgbClr val="AAC8AD"/>
    </a:accent3>
    <a:accent4>
      <a:srgbClr val="C0BEAF"/>
    </a:accent4>
    <a:accent5>
      <a:srgbClr val="CEC597"/>
    </a:accent5>
    <a:accent6>
      <a:srgbClr val="C6EBB7"/>
    </a:accent6>
    <a:hlink>
      <a:srgbClr val="DB5353"/>
    </a:hlink>
    <a:folHlink>
      <a:srgbClr val="90363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WBS 2015">
    <a:dk1>
      <a:sysClr val="windowText" lastClr="000000"/>
    </a:dk1>
    <a:lt1>
      <a:sysClr val="window" lastClr="FFFFFF"/>
    </a:lt1>
    <a:dk2>
      <a:srgbClr val="676A55"/>
    </a:dk2>
    <a:lt2>
      <a:srgbClr val="EAEBDE"/>
    </a:lt2>
    <a:accent1>
      <a:srgbClr val="014B2A"/>
    </a:accent1>
    <a:accent2>
      <a:srgbClr val="72A376"/>
    </a:accent2>
    <a:accent3>
      <a:srgbClr val="AAC8AD"/>
    </a:accent3>
    <a:accent4>
      <a:srgbClr val="C0BEAF"/>
    </a:accent4>
    <a:accent5>
      <a:srgbClr val="CEC597"/>
    </a:accent5>
    <a:accent6>
      <a:srgbClr val="C6EBB7"/>
    </a:accent6>
    <a:hlink>
      <a:srgbClr val="DB5353"/>
    </a:hlink>
    <a:folHlink>
      <a:srgbClr val="90363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WBS 2015">
    <a:dk1>
      <a:sysClr val="windowText" lastClr="000000"/>
    </a:dk1>
    <a:lt1>
      <a:sysClr val="window" lastClr="FFFFFF"/>
    </a:lt1>
    <a:dk2>
      <a:srgbClr val="676A55"/>
    </a:dk2>
    <a:lt2>
      <a:srgbClr val="EAEBDE"/>
    </a:lt2>
    <a:accent1>
      <a:srgbClr val="014B2A"/>
    </a:accent1>
    <a:accent2>
      <a:srgbClr val="72A376"/>
    </a:accent2>
    <a:accent3>
      <a:srgbClr val="AAC8AD"/>
    </a:accent3>
    <a:accent4>
      <a:srgbClr val="C0BEAF"/>
    </a:accent4>
    <a:accent5>
      <a:srgbClr val="CEC597"/>
    </a:accent5>
    <a:accent6>
      <a:srgbClr val="C6EBB7"/>
    </a:accent6>
    <a:hlink>
      <a:srgbClr val="DB5353"/>
    </a:hlink>
    <a:folHlink>
      <a:srgbClr val="90363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WBS 2015">
    <a:dk1>
      <a:sysClr val="windowText" lastClr="000000"/>
    </a:dk1>
    <a:lt1>
      <a:sysClr val="window" lastClr="FFFFFF"/>
    </a:lt1>
    <a:dk2>
      <a:srgbClr val="676A55"/>
    </a:dk2>
    <a:lt2>
      <a:srgbClr val="EAEBDE"/>
    </a:lt2>
    <a:accent1>
      <a:srgbClr val="014B2A"/>
    </a:accent1>
    <a:accent2>
      <a:srgbClr val="72A376"/>
    </a:accent2>
    <a:accent3>
      <a:srgbClr val="AAC8AD"/>
    </a:accent3>
    <a:accent4>
      <a:srgbClr val="C0BEAF"/>
    </a:accent4>
    <a:accent5>
      <a:srgbClr val="CEC597"/>
    </a:accent5>
    <a:accent6>
      <a:srgbClr val="C6EBB7"/>
    </a:accent6>
    <a:hlink>
      <a:srgbClr val="DB5353"/>
    </a:hlink>
    <a:folHlink>
      <a:srgbClr val="90363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WBS 2015">
    <a:dk1>
      <a:sysClr val="windowText" lastClr="000000"/>
    </a:dk1>
    <a:lt1>
      <a:sysClr val="window" lastClr="FFFFFF"/>
    </a:lt1>
    <a:dk2>
      <a:srgbClr val="676A55"/>
    </a:dk2>
    <a:lt2>
      <a:srgbClr val="EAEBDE"/>
    </a:lt2>
    <a:accent1>
      <a:srgbClr val="014B2A"/>
    </a:accent1>
    <a:accent2>
      <a:srgbClr val="72A376"/>
    </a:accent2>
    <a:accent3>
      <a:srgbClr val="AAC8AD"/>
    </a:accent3>
    <a:accent4>
      <a:srgbClr val="C0BEAF"/>
    </a:accent4>
    <a:accent5>
      <a:srgbClr val="CEC597"/>
    </a:accent5>
    <a:accent6>
      <a:srgbClr val="C6EBB7"/>
    </a:accent6>
    <a:hlink>
      <a:srgbClr val="DB5353"/>
    </a:hlink>
    <a:folHlink>
      <a:srgbClr val="90363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เอกสาร" ma:contentTypeID="0x01010017FE15188FC6664FABE904C8952094AD" ma:contentTypeVersion="10" ma:contentTypeDescription="สร้างเอกสารใหม่" ma:contentTypeScope="" ma:versionID="4ccae70da7a0c8aed6535f5ae3bf7983">
  <xsd:schema xmlns:xsd="http://www.w3.org/2001/XMLSchema" xmlns:xs="http://www.w3.org/2001/XMLSchema" xmlns:p="http://schemas.microsoft.com/office/2006/metadata/properties" xmlns:ns2="3d8317fc-5f8a-4c92-bd6c-4de6219b99a7" xmlns:ns3="35a2acd6-6276-4c8b-b339-c17371236312" targetNamespace="http://schemas.microsoft.com/office/2006/metadata/properties" ma:root="true" ma:fieldsID="2d36ca64468bafa5662e4fff1d8eeb4e" ns2:_="" ns3:_="">
    <xsd:import namespace="3d8317fc-5f8a-4c92-bd6c-4de6219b99a7"/>
    <xsd:import namespace="35a2acd6-6276-4c8b-b339-c1737123631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8317fc-5f8a-4c92-bd6c-4de6219b99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5a2acd6-6276-4c8b-b339-c17371236312" elementFormDefault="qualified">
    <xsd:import namespace="http://schemas.microsoft.com/office/2006/documentManagement/types"/>
    <xsd:import namespace="http://schemas.microsoft.com/office/infopath/2007/PartnerControls"/>
    <xsd:element name="SharedWithUsers" ma:index="12" nillable="true" ma:displayName="แชร์กับ"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แชร์พร้อมกับรายละเอียด"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ชนิดเนื้อหา"/>
        <xsd:element ref="dc:title" minOccurs="0" maxOccurs="1" ma:index="4" ma:displayName="ชื่อเรื่อง"/>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68B4ECE-994F-416C-A7FA-B81752F698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8317fc-5f8a-4c92-bd6c-4de6219b99a7"/>
    <ds:schemaRef ds:uri="35a2acd6-6276-4c8b-b339-c1737123631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943FD73-0061-4AF2-9EDD-742B1617A6C4}">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3d8317fc-5f8a-4c92-bd6c-4de6219b99a7"/>
    <ds:schemaRef ds:uri="http://purl.org/dc/terms/"/>
    <ds:schemaRef ds:uri="http://schemas.openxmlformats.org/package/2006/metadata/core-properties"/>
    <ds:schemaRef ds:uri="35a2acd6-6276-4c8b-b339-c17371236312"/>
    <ds:schemaRef ds:uri="http://www.w3.org/XML/1998/namespace"/>
    <ds:schemaRef ds:uri="http://purl.org/dc/dcmitype/"/>
  </ds:schemaRefs>
</ds:datastoreItem>
</file>

<file path=customXml/itemProps3.xml><?xml version="1.0" encoding="utf-8"?>
<ds:datastoreItem xmlns:ds="http://schemas.openxmlformats.org/officeDocument/2006/customXml" ds:itemID="{BE7F51B5-3738-4FD8-A2F3-31F6E3B8623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42761</TotalTime>
  <Words>6081</Words>
  <Application>Microsoft Office PowerPoint</Application>
  <PresentationFormat>On-screen Show (4:3)</PresentationFormat>
  <Paragraphs>2455</Paragraphs>
  <Slides>47</Slides>
  <Notes>1</Notes>
  <HiddenSlides>3</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47</vt:i4>
      </vt:variant>
    </vt:vector>
  </HeadingPairs>
  <TitlesOfParts>
    <vt:vector size="66" baseType="lpstr">
      <vt:lpstr>微软雅黑</vt:lpstr>
      <vt:lpstr>微软雅黑</vt:lpstr>
      <vt:lpstr>SimSun</vt:lpstr>
      <vt:lpstr>SimSun</vt:lpstr>
      <vt:lpstr>Angsana New</vt:lpstr>
      <vt:lpstr>Arial</vt:lpstr>
      <vt:lpstr>Calibri</vt:lpstr>
      <vt:lpstr>Cambria Math</vt:lpstr>
      <vt:lpstr>Century Gothic</vt:lpstr>
      <vt:lpstr>Cordia New</vt:lpstr>
      <vt:lpstr>FreesiaUPC</vt:lpstr>
      <vt:lpstr>inherit</vt:lpstr>
      <vt:lpstr>KBsirichana</vt:lpstr>
      <vt:lpstr>Tahoma</vt:lpstr>
      <vt:lpstr>Times New Roman</vt:lpstr>
      <vt:lpstr>Wingdings</vt:lpstr>
      <vt:lpstr>Custom Design</vt:lpstr>
      <vt:lpstr>KB 35mm</vt:lpstr>
      <vt:lpstr>9_WBS new template _grey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KBANK</dc:creator>
  <cp:lastModifiedBy>Thepdanai Danswasvong</cp:lastModifiedBy>
  <cp:revision>2575</cp:revision>
  <cp:lastPrinted>2017-08-28T08:10:12Z</cp:lastPrinted>
  <dcterms:created xsi:type="dcterms:W3CDTF">2005-10-17T06:30:26Z</dcterms:created>
  <dcterms:modified xsi:type="dcterms:W3CDTF">2021-01-15T07:58:28Z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0x01010017FE15188FC6664FABE904C8952094AD</vt:lpwstr>
  </property>
</Properties>
</file>